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3" r:id="rId17"/>
    <p:sldId id="276" r:id="rId18"/>
    <p:sldId id="277" r:id="rId19"/>
    <p:sldId id="278" r:id="rId20"/>
    <p:sldId id="275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6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CA861222-2C8B-4501-BE87-6797EC02592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Inteligencia</a:t>
            </a:r>
            <a:r>
              <a:rPr lang="en-US" dirty="0" smtClean="0"/>
              <a:t> Artificial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Neuronales</a:t>
            </a:r>
            <a:r>
              <a:rPr lang="en-US" dirty="0" smtClean="0"/>
              <a:t> </a:t>
            </a:r>
            <a:r>
              <a:rPr lang="en-US" dirty="0" err="1" smtClean="0"/>
              <a:t>Multicapa</a:t>
            </a:r>
            <a:endParaRPr lang="en-US" dirty="0" smtClean="0"/>
          </a:p>
          <a:p>
            <a:r>
              <a:rPr lang="en-US" dirty="0" err="1" smtClean="0"/>
              <a:t>Predicción</a:t>
            </a:r>
            <a:r>
              <a:rPr lang="en-US" dirty="0" smtClean="0"/>
              <a:t> de series de </a:t>
            </a:r>
            <a:r>
              <a:rPr lang="en-US" dirty="0" err="1" smtClean="0"/>
              <a:t>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2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318967"/>
          </a:xfrm>
        </p:spPr>
        <p:txBody>
          <a:bodyPr/>
          <a:lstStyle/>
          <a:p>
            <a:r>
              <a:rPr lang="en-US" dirty="0" err="1" smtClean="0"/>
              <a:t>Realizamos</a:t>
            </a:r>
            <a:r>
              <a:rPr lang="en-US" dirty="0" smtClean="0"/>
              <a:t> un </a:t>
            </a:r>
            <a:r>
              <a:rPr lang="en-US" dirty="0" err="1" smtClean="0"/>
              <a:t>entrenamiento</a:t>
            </a:r>
            <a:r>
              <a:rPr lang="en-US" dirty="0" smtClean="0"/>
              <a:t> con un </a:t>
            </a:r>
            <a:r>
              <a:rPr lang="en-US" dirty="0" err="1" smtClean="0"/>
              <a:t>conjunto</a:t>
            </a:r>
            <a:r>
              <a:rPr lang="en-US" dirty="0" smtClean="0"/>
              <a:t> de 750 </a:t>
            </a:r>
            <a:r>
              <a:rPr lang="en-US" dirty="0" err="1" smtClean="0"/>
              <a:t>puntos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(</a:t>
            </a:r>
            <a:r>
              <a:rPr lang="en-US" dirty="0" err="1" smtClean="0"/>
              <a:t>sobre</a:t>
            </a:r>
            <a:r>
              <a:rPr lang="en-US" dirty="0" smtClean="0"/>
              <a:t> los 1000 </a:t>
            </a:r>
            <a:r>
              <a:rPr lang="en-US" dirty="0" err="1" smtClean="0"/>
              <a:t>totales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Realizamos</a:t>
            </a:r>
            <a:r>
              <a:rPr lang="en-US" dirty="0" smtClean="0"/>
              <a:t> el </a:t>
            </a:r>
            <a:r>
              <a:rPr lang="en-US" dirty="0" err="1" smtClean="0"/>
              <a:t>testo</a:t>
            </a:r>
            <a:r>
              <a:rPr lang="en-US" dirty="0" smtClean="0"/>
              <a:t> con los 250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realizaron</a:t>
            </a:r>
            <a:r>
              <a:rPr lang="en-US" dirty="0" smtClean="0"/>
              <a:t> </a:t>
            </a:r>
            <a:r>
              <a:rPr lang="en-US" dirty="0" err="1" smtClean="0"/>
              <a:t>pruebas</a:t>
            </a:r>
            <a:r>
              <a:rPr lang="en-US" dirty="0" smtClean="0"/>
              <a:t> </a:t>
            </a:r>
            <a:r>
              <a:rPr lang="en-US" dirty="0" err="1" smtClean="0"/>
              <a:t>mezclando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reaccionaba</a:t>
            </a:r>
            <a:r>
              <a:rPr lang="en-US" dirty="0" smtClean="0"/>
              <a:t> la red ante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modificación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1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Mejoras</a:t>
            </a:r>
            <a:r>
              <a:rPr lang="en-US" dirty="0" smtClean="0"/>
              <a:t> – Eta Configurable y Momentum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de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adaptativo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463" y="1726178"/>
            <a:ext cx="7583487" cy="452056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Existen</a:t>
            </a:r>
            <a:r>
              <a:rPr lang="en-US" dirty="0" smtClean="0"/>
              <a:t> 3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 </a:t>
            </a:r>
            <a:r>
              <a:rPr lang="en-US" dirty="0" err="1" smtClean="0"/>
              <a:t>adaptativo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factor de </a:t>
            </a:r>
            <a:r>
              <a:rPr lang="en-US" dirty="0" err="1" smtClean="0"/>
              <a:t>aprendizaje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Constante</a:t>
            </a:r>
            <a:endParaRPr lang="en-US" dirty="0" smtClean="0"/>
          </a:p>
          <a:p>
            <a:pPr lvl="2"/>
            <a:r>
              <a:rPr lang="en-US" dirty="0" smtClean="0"/>
              <a:t>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setea</a:t>
            </a:r>
            <a:r>
              <a:rPr lang="en-US" dirty="0" smtClean="0"/>
              <a:t> un valor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permanece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a lo largo de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entrenamiento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Annealed</a:t>
            </a:r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reduciendo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n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Dinámico</a:t>
            </a:r>
            <a:endParaRPr lang="en-US" dirty="0" smtClean="0"/>
          </a:p>
          <a:p>
            <a:pPr lvl="2"/>
            <a:r>
              <a:rPr lang="en-US" dirty="0" smtClean="0"/>
              <a:t>Al </a:t>
            </a:r>
            <a:r>
              <a:rPr lang="en-US" dirty="0" err="1" smtClean="0"/>
              <a:t>aumentar</a:t>
            </a:r>
            <a:r>
              <a:rPr lang="en-US" dirty="0" smtClean="0"/>
              <a:t> el error </a:t>
            </a:r>
            <a:r>
              <a:rPr lang="en-US" dirty="0" err="1" smtClean="0"/>
              <a:t>disminuye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oscilaciones</a:t>
            </a:r>
            <a:r>
              <a:rPr lang="en-US" dirty="0" smtClean="0"/>
              <a:t> y antes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caida</a:t>
            </a:r>
            <a:r>
              <a:rPr lang="en-US" dirty="0" smtClean="0"/>
              <a:t> en el error se </a:t>
            </a:r>
            <a:r>
              <a:rPr lang="en-US" dirty="0" err="1" smtClean="0"/>
              <a:t>aumenta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llegar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También</a:t>
            </a:r>
            <a:r>
              <a:rPr lang="en-US" dirty="0" smtClean="0"/>
              <a:t> ante la </a:t>
            </a:r>
            <a:r>
              <a:rPr lang="en-US" dirty="0" err="1" smtClean="0"/>
              <a:t>presencia</a:t>
            </a:r>
            <a:r>
              <a:rPr lang="en-US" dirty="0" smtClean="0"/>
              <a:t> de un </a:t>
            </a:r>
            <a:r>
              <a:rPr lang="en-US" dirty="0" err="1" smtClean="0"/>
              <a:t>mínimo</a:t>
            </a:r>
            <a:r>
              <a:rPr lang="en-US" dirty="0" smtClean="0"/>
              <a:t> local 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radicalmente</a:t>
            </a:r>
            <a:r>
              <a:rPr lang="en-US" dirty="0" smtClean="0"/>
              <a:t> el eta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70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79463" y="1828800"/>
            <a:ext cx="7583487" cy="2062748"/>
          </a:xfrm>
          <a:prstGeom prst="rect">
            <a:avLst/>
          </a:prstGeom>
        </p:spPr>
        <p:txBody>
          <a:bodyPr/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los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</a:t>
            </a:r>
            <a:r>
              <a:rPr lang="en-US" dirty="0" err="1" smtClean="0"/>
              <a:t>Estos</a:t>
            </a:r>
            <a:r>
              <a:rPr lang="en-US" dirty="0" smtClean="0"/>
              <a:t> se </a:t>
            </a:r>
            <a:r>
              <a:rPr lang="en-US" dirty="0" err="1" smtClean="0"/>
              <a:t>realizan</a:t>
            </a:r>
            <a:r>
              <a:rPr lang="en-US" dirty="0" smtClean="0"/>
              <a:t> </a:t>
            </a:r>
            <a:r>
              <a:rPr lang="en-US" dirty="0" err="1" smtClean="0"/>
              <a:t>tras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de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los </a:t>
            </a:r>
            <a:r>
              <a:rPr lang="en-US" dirty="0" err="1" smtClean="0"/>
              <a:t>patrones</a:t>
            </a:r>
            <a:r>
              <a:rPr lang="en-US" dirty="0" smtClean="0"/>
              <a:t> (batch). </a:t>
            </a:r>
          </a:p>
          <a:p>
            <a:r>
              <a:rPr lang="en-US" dirty="0" err="1" smtClean="0"/>
              <a:t>Viene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 la formula:</a:t>
            </a:r>
          </a:p>
        </p:txBody>
      </p:sp>
      <p:pic>
        <p:nvPicPr>
          <p:cNvPr id="4" name="Picture 3" descr="Screen Shot 2013-04-24 at 1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58" y="3891548"/>
            <a:ext cx="3323062" cy="7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3" name="Picture 2" descr="random vs no rand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9" y="2152675"/>
            <a:ext cx="8084891" cy="1347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463" y="3791456"/>
            <a:ext cx="315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</p:txBody>
      </p:sp>
      <p:pic>
        <p:nvPicPr>
          <p:cNvPr id="8" name="Picture 7" descr="best 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9" y="4364235"/>
            <a:ext cx="7974542" cy="12631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9463" y="1678914"/>
            <a:ext cx="697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entre ordenamiento de los patrones en cada época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9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pic>
        <p:nvPicPr>
          <p:cNvPr id="2" name="Picture 1" descr="comparacion con tangente entre annealed, momentum y dinam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9" y="2548809"/>
            <a:ext cx="8185659" cy="13540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497" y="1881320"/>
            <a:ext cx="770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con tangente entre </a:t>
            </a:r>
            <a:r>
              <a:rPr lang="es-ES_tradnl" dirty="0" err="1"/>
              <a:t>annealed</a:t>
            </a:r>
            <a:r>
              <a:rPr lang="es-ES_tradnl" dirty="0"/>
              <a:t>, </a:t>
            </a:r>
            <a:r>
              <a:rPr lang="es-ES_tradnl" dirty="0" err="1"/>
              <a:t>momentum</a:t>
            </a:r>
            <a:r>
              <a:rPr lang="es-ES_tradnl" dirty="0"/>
              <a:t> y dinámico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0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995" y="1881320"/>
            <a:ext cx="84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Comparación entre función de transferencia exponencial y tangente hiperbólica </a:t>
            </a:r>
            <a:endParaRPr lang="en-US" dirty="0"/>
          </a:p>
        </p:txBody>
      </p:sp>
      <p:pic>
        <p:nvPicPr>
          <p:cNvPr id="5" name="Picture 4" descr="comparacion entre exponencial y tangente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5" y="2750339"/>
            <a:ext cx="8433786" cy="15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1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592" y="447325"/>
            <a:ext cx="84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Prueba con configuración 3,5,1 y función </a:t>
            </a:r>
            <a:r>
              <a:rPr lang="es-ES_tradnl" dirty="0" smtClean="0"/>
              <a:t>tangente hiperbólica</a:t>
            </a:r>
            <a:endParaRPr lang="en-US" dirty="0"/>
          </a:p>
        </p:txBody>
      </p:sp>
      <p:pic>
        <p:nvPicPr>
          <p:cNvPr id="2" name="Picture 1" descr="tanh 351 dinam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3" y="1210885"/>
            <a:ext cx="7566754" cy="45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8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592" y="372123"/>
            <a:ext cx="84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Prueba con configuración 3,5,1 y función exponencial</a:t>
            </a:r>
            <a:endParaRPr lang="en-US" dirty="0"/>
          </a:p>
        </p:txBody>
      </p:sp>
      <p:pic>
        <p:nvPicPr>
          <p:cNvPr id="7" name="Picture 6" descr="exp 351 dinam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0" y="1350692"/>
            <a:ext cx="7392672" cy="4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8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5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9463" y="1739005"/>
            <a:ext cx="7583487" cy="470049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neuronas</a:t>
            </a:r>
            <a:r>
              <a:rPr lang="en-US" dirty="0" smtClean="0"/>
              <a:t> </a:t>
            </a:r>
            <a:r>
              <a:rPr lang="en-US" dirty="0" err="1" smtClean="0"/>
              <a:t>generan</a:t>
            </a:r>
            <a:r>
              <a:rPr lang="en-US" dirty="0" smtClean="0"/>
              <a:t> un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aprendizaje</a:t>
            </a:r>
            <a:endParaRPr lang="en-US" dirty="0" smtClean="0"/>
          </a:p>
          <a:p>
            <a:r>
              <a:rPr lang="en-US" dirty="0"/>
              <a:t>Los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en-US" dirty="0"/>
              <a:t> de: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configuración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: factor de </a:t>
            </a:r>
            <a:r>
              <a:rPr lang="en-US" dirty="0" err="1" smtClean="0"/>
              <a:t>aprendizaje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endParaRPr lang="en-US" dirty="0"/>
          </a:p>
          <a:p>
            <a:r>
              <a:rPr lang="en-US" dirty="0" err="1" smtClean="0"/>
              <a:t>Tomar</a:t>
            </a:r>
            <a:r>
              <a:rPr lang="en-US" dirty="0"/>
              <a:t> </a:t>
            </a:r>
            <a:r>
              <a:rPr lang="en-US" dirty="0" smtClean="0"/>
              <a:t>75% de </a:t>
            </a:r>
            <a:r>
              <a:rPr lang="en-US" dirty="0" err="1" smtClean="0"/>
              <a:t>patrones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entrenamiento</a:t>
            </a:r>
            <a:endParaRPr lang="en-US" dirty="0" smtClean="0"/>
          </a:p>
          <a:p>
            <a:r>
              <a:rPr lang="en-US" dirty="0" smtClean="0"/>
              <a:t>No hay </a:t>
            </a:r>
            <a:r>
              <a:rPr lang="en-US" dirty="0" err="1" smtClean="0"/>
              <a:t>diferecias</a:t>
            </a:r>
            <a:r>
              <a:rPr lang="en-US" dirty="0" smtClean="0"/>
              <a:t> </a:t>
            </a:r>
            <a:r>
              <a:rPr lang="en-US" dirty="0" err="1" smtClean="0"/>
              <a:t>significativas</a:t>
            </a:r>
            <a:r>
              <a:rPr lang="en-US" dirty="0" smtClean="0"/>
              <a:t> entre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en la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tangente</a:t>
            </a:r>
            <a:r>
              <a:rPr lang="en-US" dirty="0" smtClean="0"/>
              <a:t> </a:t>
            </a:r>
            <a:r>
              <a:rPr lang="en-US" dirty="0" err="1" smtClean="0"/>
              <a:t>hiperbólica</a:t>
            </a:r>
            <a:r>
              <a:rPr lang="en-US" dirty="0" smtClean="0"/>
              <a:t> </a:t>
            </a:r>
            <a:r>
              <a:rPr lang="en-US" dirty="0" err="1" smtClean="0"/>
              <a:t>provee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generalización</a:t>
            </a:r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ordenados</a:t>
            </a:r>
            <a:r>
              <a:rPr lang="en-US" dirty="0" smtClean="0"/>
              <a:t> </a:t>
            </a:r>
            <a:r>
              <a:rPr lang="en-US" dirty="0" err="1" smtClean="0"/>
              <a:t>cronol</a:t>
            </a:r>
            <a:r>
              <a:rPr lang="en-US" dirty="0" err="1" smtClean="0"/>
              <a:t>ógicamente</a:t>
            </a:r>
            <a:r>
              <a:rPr lang="en-US" dirty="0" smtClean="0"/>
              <a:t> dados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, de los </a:t>
            </a:r>
            <a:r>
              <a:rPr lang="en-US" dirty="0" err="1" smtClean="0"/>
              <a:t>cuales</a:t>
            </a:r>
            <a:r>
              <a:rPr lang="en-US" dirty="0" smtClean="0"/>
              <a:t> de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predecir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supone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corresponden</a:t>
            </a:r>
            <a:r>
              <a:rPr lang="en-US" dirty="0" smtClean="0"/>
              <a:t> a un </a:t>
            </a:r>
            <a:r>
              <a:rPr lang="en-US" dirty="0" err="1" smtClean="0"/>
              <a:t>fenómeno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predicho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97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</a:t>
            </a:r>
            <a:r>
              <a:rPr lang="en-US" dirty="0" smtClean="0"/>
              <a:t> de la </a:t>
            </a:r>
            <a:r>
              <a:rPr lang="en-US" dirty="0" err="1" smtClean="0"/>
              <a:t>Serie</a:t>
            </a:r>
            <a:endParaRPr lang="en-US" dirty="0"/>
          </a:p>
        </p:txBody>
      </p:sp>
      <p:pic>
        <p:nvPicPr>
          <p:cNvPr id="5" name="Picture 4" descr="Screen Shot 2013-04-24 at 12.35.0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/>
          <a:stretch/>
        </p:blipFill>
        <p:spPr>
          <a:xfrm>
            <a:off x="1639257" y="1512539"/>
            <a:ext cx="5880100" cy="46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Neuronal,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, </a:t>
            </a:r>
            <a:r>
              <a:rPr lang="en-US" dirty="0" err="1" smtClean="0"/>
              <a:t>Arquitectura</a:t>
            </a:r>
            <a:r>
              <a:rPr lang="en-US" dirty="0" smtClean="0"/>
              <a:t>, </a:t>
            </a:r>
            <a:r>
              <a:rPr lang="en-US" dirty="0" err="1" smtClean="0"/>
              <a:t>Estimación</a:t>
            </a:r>
            <a:r>
              <a:rPr lang="en-US" dirty="0" smtClean="0"/>
              <a:t> del Error, </a:t>
            </a:r>
            <a:r>
              <a:rPr lang="en-US" dirty="0" err="1" smtClean="0"/>
              <a:t>Conjuntos</a:t>
            </a:r>
            <a:r>
              <a:rPr lang="en-US" dirty="0" smtClean="0"/>
              <a:t>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Testeo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Neuronal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represent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smtClean="0"/>
              <a:t>la red neuronal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pesos.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capa</a:t>
            </a:r>
            <a:r>
              <a:rPr lang="en-US" dirty="0" smtClean="0"/>
              <a:t> de la </a:t>
            </a:r>
            <a:r>
              <a:rPr lang="en-US" dirty="0" err="1" smtClean="0"/>
              <a:t>neurona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neurona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representada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de pesos.</a:t>
            </a:r>
          </a:p>
          <a:p>
            <a:r>
              <a:rPr lang="en-US" dirty="0" smtClean="0"/>
              <a:t>La red </a:t>
            </a:r>
            <a:r>
              <a:rPr lang="en-US" dirty="0" err="1" smtClean="0"/>
              <a:t>representada</a:t>
            </a:r>
            <a:r>
              <a:rPr lang="en-US" dirty="0" smtClean="0"/>
              <a:t> en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totalidad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un vector de matrices. </a:t>
            </a:r>
          </a:p>
        </p:txBody>
      </p:sp>
    </p:spTree>
    <p:extLst>
      <p:ext uri="{BB962C8B-B14F-4D97-AF65-F5344CB8AC3E}">
        <p14:creationId xmlns:p14="http://schemas.microsoft.com/office/powerpoint/2010/main" val="368925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cuenta</a:t>
            </a:r>
            <a:r>
              <a:rPr lang="en-US" dirty="0" smtClean="0"/>
              <a:t> con dos </a:t>
            </a:r>
            <a:r>
              <a:rPr lang="en-US" dirty="0" err="1" smtClean="0"/>
              <a:t>funciones</a:t>
            </a:r>
            <a:r>
              <a:rPr lang="en-US" dirty="0" smtClean="0"/>
              <a:t> de </a:t>
            </a:r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4-24 at 12.4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73" y="4512609"/>
            <a:ext cx="2400300" cy="876300"/>
          </a:xfrm>
          <a:prstGeom prst="rect">
            <a:avLst/>
          </a:prstGeom>
        </p:spPr>
      </p:pic>
      <p:pic>
        <p:nvPicPr>
          <p:cNvPr id="5" name="Picture 4" descr="Screen Shot 2013-04-24 at 12.4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88" y="2923245"/>
            <a:ext cx="2286000" cy="62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176" y="3577493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Tangente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Hiperbólica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176" y="5436712"/>
            <a:ext cx="871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Función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Exponencial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4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arquitecturas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analizar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 entre </a:t>
            </a:r>
            <a:r>
              <a:rPr lang="en-US" dirty="0" err="1" smtClean="0"/>
              <a:t>ellas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3 5 1</a:t>
            </a:r>
          </a:p>
          <a:p>
            <a:pPr lvl="1"/>
            <a:r>
              <a:rPr lang="en-US" dirty="0" smtClean="0"/>
              <a:t>3 9 4 1</a:t>
            </a:r>
          </a:p>
          <a:p>
            <a:pPr lvl="1"/>
            <a:r>
              <a:rPr lang="en-US" dirty="0" smtClean="0"/>
              <a:t>3 9 6 4 1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7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Cálculo</a:t>
            </a:r>
            <a:r>
              <a:rPr lang="en-US" dirty="0" smtClean="0"/>
              <a:t> del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738256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realiz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smtClean="0"/>
              <a:t>con la </a:t>
            </a:r>
            <a:r>
              <a:rPr lang="en-US" dirty="0" err="1" smtClean="0"/>
              <a:t>diferencia</a:t>
            </a:r>
            <a:r>
              <a:rPr lang="en-US" dirty="0" smtClean="0"/>
              <a:t> </a:t>
            </a:r>
            <a:r>
              <a:rPr lang="en-US" dirty="0" err="1" smtClean="0"/>
              <a:t>cuadrática</a:t>
            </a:r>
            <a:r>
              <a:rPr lang="en-US" dirty="0" smtClean="0"/>
              <a:t> media:</a:t>
            </a:r>
            <a:endParaRPr lang="en-US" dirty="0"/>
          </a:p>
        </p:txBody>
      </p:sp>
      <p:pic>
        <p:nvPicPr>
          <p:cNvPr id="4" name="Picture 3" descr="Screen Shot 2013-04-24 at 12.51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844800"/>
            <a:ext cx="2362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63930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411</TotalTime>
  <Words>478</Words>
  <Application>Microsoft Macintosh PowerPoint</Application>
  <PresentationFormat>On-screen Show (4:3)</PresentationFormat>
  <Paragraphs>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Revolution</vt:lpstr>
      <vt:lpstr>Sistemas de Inteligencia Artificial</vt:lpstr>
      <vt:lpstr>Introducción</vt:lpstr>
      <vt:lpstr>El Problema</vt:lpstr>
      <vt:lpstr>Gráfico de la Serie</vt:lpstr>
      <vt:lpstr>Modelado del Problema</vt:lpstr>
      <vt:lpstr>Red Neuronal</vt:lpstr>
      <vt:lpstr>Funciones de Activación</vt:lpstr>
      <vt:lpstr>Arquitecturas</vt:lpstr>
      <vt:lpstr>Cálculo del Error</vt:lpstr>
      <vt:lpstr>Entrenamiento y Testeo</vt:lpstr>
      <vt:lpstr>BackPropagation</vt:lpstr>
      <vt:lpstr>Factor de aprendizaje adaptativo</vt:lpstr>
      <vt:lpstr>Momentum</vt:lpstr>
      <vt:lpstr>Resultados</vt:lpstr>
      <vt:lpstr>Resultados</vt:lpstr>
      <vt:lpstr>Resultados</vt:lpstr>
      <vt:lpstr>Resultados</vt:lpstr>
      <vt:lpstr>PowerPoint Presentation</vt:lpstr>
      <vt:lpstr>PowerPoint Presentation</vt:lpstr>
      <vt:lpstr>Conclusiones</vt:lpstr>
      <vt:lpstr>Conclusiones</vt:lpstr>
      <vt:lpstr>¿Preguntas?</vt:lpstr>
    </vt:vector>
  </TitlesOfParts>
  <Company>Myriad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Nicolas Loreti</dc:creator>
  <cp:lastModifiedBy>Jose Gal</cp:lastModifiedBy>
  <cp:revision>18</cp:revision>
  <dcterms:created xsi:type="dcterms:W3CDTF">2013-04-24T03:04:21Z</dcterms:created>
  <dcterms:modified xsi:type="dcterms:W3CDTF">2013-04-24T21:57:38Z</dcterms:modified>
</cp:coreProperties>
</file>