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</a:lstStyle>
          <a:p>
            <a:fld id="{596203C1-616A-4651-A577-7BA09B384D13}" type="datetimeFigureOut">
              <a:rPr/>
              <a:pPr/>
              <a:t>6/9/2006</a:t>
            </a:fld>
            <a:endParaRPr lang="es-E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s-E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</a:lstStyle>
          <a:p>
            <a:fld id="{07B8B279-4079-43B3-8013-D8D81AB870A7}" type="slidenum">
              <a:rPr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40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5" name="Shape 4"/>
          <p:cNvSpPr>
            <a:spLocks noGrp="1"/>
          </p:cNvSpPr>
          <p:nvPr>
            <p:ph type="ctrTitle"/>
          </p:nvPr>
        </p:nvSpPr>
        <p:spPr>
          <a:xfrm>
            <a:off x="722376" y="1855376"/>
            <a:ext cx="7772400" cy="1828800"/>
          </a:xfrm>
        </p:spPr>
        <p:txBody>
          <a:bodyPr lIns="45720" rIns="45720" bIns="45720"/>
          <a:lstStyle>
            <a:lvl1pPr algn="r" latinLnBrk="0">
              <a:defRPr lang="es-ES"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15000" dist="13000" dir="54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20" name="Shap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 latinLnBrk="0">
              <a:spcBef>
                <a:spcPts val="0"/>
              </a:spcBef>
              <a:buNone/>
              <a:defRPr lang="es-ES"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19" name="Shap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/>
              <a:pPr/>
              <a:t>6/9/2006</a:t>
            </a:fld>
            <a:endParaRPr lang="es-ES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Shap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/>
              <a:pPr/>
              <a:t>6/9/2006</a:t>
            </a:fld>
            <a:endParaRPr lang="es-E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 latinLnBrk="0">
              <a:buNone/>
              <a:defRPr lang="es-ES"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68344" y="5610416"/>
            <a:ext cx="8183880" cy="420624"/>
          </a:xfrm>
        </p:spPr>
        <p:txBody>
          <a:bodyPr lIns="118872" tIns="0" anchor="t"/>
          <a:lstStyle>
            <a:lvl1pPr marR="36576" algn="l" latinLnBrk="0">
              <a:spcAft>
                <a:spcPts val="0"/>
              </a:spcAft>
              <a:buNone/>
              <a:defRPr lang="es-ES"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B45F-50E8-4AF1-920B-265FC35EA31A}" type="datetime1">
              <a:rPr/>
              <a:pPr/>
              <a:t>6/9/2006</a:t>
            </a:fld>
            <a:endParaRPr lang="es-E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 latinLnBrk="0">
              <a:defRPr lang="es-ES" sz="2600"/>
            </a:lvl1pPr>
            <a:lvl2pPr>
              <a:defRPr lang="es-ES" sz="2200"/>
            </a:lvl2pPr>
            <a:lvl3pPr>
              <a:defRPr lang="es-ES" sz="2000"/>
            </a:lvl3pPr>
            <a:lvl4pPr>
              <a:defRPr lang="es-ES" sz="1800"/>
            </a:lvl4pPr>
            <a:lvl5pPr>
              <a:defRPr lang="es-ES"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 latinLnBrk="0">
              <a:defRPr lang="es-ES" sz="2600"/>
            </a:lvl1pPr>
            <a:lvl2pPr>
              <a:defRPr lang="es-ES" sz="2200"/>
            </a:lvl2pPr>
            <a:lvl3pPr>
              <a:defRPr lang="es-ES" sz="2000"/>
            </a:lvl3pPr>
            <a:lvl4pPr>
              <a:defRPr lang="es-ES" sz="1800"/>
            </a:lvl4pPr>
            <a:lvl5pPr>
              <a:defRPr lang="es-ES"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D76A-2E51-4D2B-9AFF-70F7EB3C2C68}" type="datetime1">
              <a:rPr/>
              <a:pPr/>
              <a:t>6/9/2006</a:t>
            </a:fld>
            <a:endParaRPr lang="es-E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2920" y="4990624"/>
            <a:ext cx="8183880" cy="1051560"/>
          </a:xfrm>
        </p:spPr>
        <p:txBody>
          <a:bodyPr anchor="b"/>
          <a:lstStyle>
            <a:lvl1pPr latinLnBrk="0">
              <a:defRPr lang="es-ES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639762"/>
          </a:xfrm>
        </p:spPr>
        <p:txBody>
          <a:bodyPr lIns="146304" anchor="ctr"/>
          <a:lstStyle>
            <a:lvl1pPr algn="l" latinLnBrk="0">
              <a:buNone/>
              <a:defRPr lang="es-ES" sz="2400" b="0">
                <a:solidFill>
                  <a:srgbClr val="FFFFFF"/>
                </a:solidFill>
              </a:defRPr>
            </a:lvl1pPr>
            <a:lvl2pPr>
              <a:buNone/>
              <a:defRPr lang="es-ES" sz="2000" b="1"/>
            </a:lvl2pPr>
            <a:lvl3pPr>
              <a:buNone/>
              <a:defRPr lang="es-ES" sz="1800" b="1"/>
            </a:lvl3pPr>
            <a:lvl4pPr>
              <a:buNone/>
              <a:defRPr lang="es-ES" sz="1600" b="1"/>
            </a:lvl4pPr>
            <a:lvl5pPr>
              <a:buNone/>
              <a:defRPr lang="es-ES"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652169" y="579438"/>
            <a:ext cx="3931920" cy="639762"/>
          </a:xfrm>
        </p:spPr>
        <p:txBody>
          <a:bodyPr lIns="137160" anchor="ctr"/>
          <a:lstStyle>
            <a:lvl1pPr algn="l" latinLnBrk="0">
              <a:buNone/>
              <a:defRPr lang="es-ES" sz="2400" b="0">
                <a:solidFill>
                  <a:srgbClr val="FFFFFF"/>
                </a:solidFill>
              </a:defRPr>
            </a:lvl1pPr>
            <a:lvl2pPr>
              <a:buNone/>
              <a:defRPr lang="es-ES" sz="2000" b="1"/>
            </a:lvl2pPr>
            <a:lvl3pPr>
              <a:buNone/>
              <a:defRPr lang="es-ES" sz="1800" b="1"/>
            </a:lvl3pPr>
            <a:lvl4pPr>
              <a:buNone/>
              <a:defRPr lang="es-ES" sz="1600" b="1"/>
            </a:lvl4pPr>
            <a:lvl5pPr>
              <a:buNone/>
              <a:defRPr lang="es-ES"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Shape 4"/>
          <p:cNvSpPr>
            <a:spLocks noGrp="1"/>
          </p:cNvSpPr>
          <p:nvPr>
            <p:ph sz="quarter" idx="3"/>
          </p:nvPr>
        </p:nvSpPr>
        <p:spPr>
          <a:xfrm>
            <a:off x="607224" y="1371600"/>
            <a:ext cx="3931920" cy="3566160"/>
          </a:xfrm>
        </p:spPr>
        <p:txBody>
          <a:bodyPr anchor="t"/>
          <a:lstStyle>
            <a:lvl1pPr algn="l" latinLnBrk="0">
              <a:defRPr lang="es-ES" sz="2400"/>
            </a:lvl1pPr>
            <a:lvl2pPr algn="l">
              <a:defRPr lang="es-ES" sz="2000"/>
            </a:lvl2pPr>
            <a:lvl3pPr algn="l">
              <a:defRPr lang="es-ES" sz="1800"/>
            </a:lvl3pPr>
            <a:lvl4pPr algn="l">
              <a:defRPr lang="es-ES" sz="1600"/>
            </a:lvl4pPr>
            <a:lvl5pPr algn="l">
              <a:defRPr lang="es-ES"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52169" y="1371600"/>
            <a:ext cx="3931920" cy="3566160"/>
          </a:xfrm>
        </p:spPr>
        <p:txBody>
          <a:bodyPr anchor="t"/>
          <a:lstStyle>
            <a:lvl1pPr algn="l" latinLnBrk="0">
              <a:defRPr lang="es-ES" sz="2400"/>
            </a:lvl1pPr>
            <a:lvl2pPr algn="l">
              <a:defRPr lang="es-ES" sz="2000"/>
            </a:lvl2pPr>
            <a:lvl3pPr algn="l">
              <a:defRPr lang="es-ES" sz="1800"/>
            </a:lvl3pPr>
            <a:lvl4pPr algn="l">
              <a:defRPr lang="es-ES" sz="1600"/>
            </a:lvl4pPr>
            <a:lvl5pPr algn="l">
              <a:defRPr lang="es-ES"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F57-6490-4460-90DC-FC5EE5C36A66}" type="datetime1">
              <a:rPr/>
              <a:pPr/>
              <a:t>6/9/2006</a:t>
            </a:fld>
            <a:endParaRPr lang="es-ES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/>
              <a:pPr/>
              <a:t>6/9/2006</a:t>
            </a:fld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/>
              <a:pPr/>
              <a:t>6/9/2006</a:t>
            </a:fld>
            <a:endParaRPr lang="es-E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 latinLnBrk="0">
              <a:buNone/>
              <a:defRPr lang="es-ES" sz="2200" b="1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5538847" y="1447800"/>
            <a:ext cx="2971800" cy="4389120"/>
          </a:xfrm>
        </p:spPr>
        <p:txBody>
          <a:bodyPr lIns="91440"/>
          <a:lstStyle>
            <a:lvl1pPr marL="18288" marR="18288" indent="0" latinLnBrk="0">
              <a:spcBef>
                <a:spcPts val="0"/>
              </a:spcBef>
              <a:buNone/>
              <a:defRPr lang="es-ES" sz="1400">
                <a:solidFill>
                  <a:srgbClr val="FFFFFF"/>
                </a:solidFill>
              </a:defRPr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533400" y="1447800"/>
            <a:ext cx="4937760" cy="4389120"/>
          </a:xfrm>
        </p:spPr>
        <p:txBody>
          <a:bodyPr/>
          <a:lstStyle>
            <a:lvl1pPr latinLnBrk="0">
              <a:defRPr lang="es-ES" sz="2800">
                <a:solidFill>
                  <a:srgbClr val="FFFFFF"/>
                </a:solidFill>
              </a:defRPr>
            </a:lvl1pPr>
            <a:lvl2pPr>
              <a:defRPr lang="es-ES" sz="2600">
                <a:solidFill>
                  <a:srgbClr val="FFFFFF"/>
                </a:solidFill>
              </a:defRPr>
            </a:lvl2pPr>
            <a:lvl3pPr>
              <a:defRPr lang="es-ES" sz="2400">
                <a:solidFill>
                  <a:srgbClr val="FFFFFF"/>
                </a:solidFill>
              </a:defRPr>
            </a:lvl3pPr>
            <a:lvl4pPr>
              <a:defRPr lang="es-ES" sz="2000">
                <a:solidFill>
                  <a:srgbClr val="FFFFFF"/>
                </a:solidFill>
              </a:defRPr>
            </a:lvl4pPr>
            <a:lvl5pPr>
              <a:defRPr lang="es-ES" sz="2000">
                <a:solidFill>
                  <a:srgbClr val="FFFFFF"/>
                </a:solidFill>
              </a:defRPr>
            </a:lvl5pPr>
            <a:lvl6pPr>
              <a:buNone/>
              <a:defRPr lang="es-ES"/>
            </a:lvl6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A21-88D5-4090-AE34-A717F3009131}" type="datetime1">
              <a:rPr/>
              <a:pPr/>
              <a:t>6/9/2006</a:t>
            </a:fld>
            <a:endParaRPr lang="es-E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1" name="Rounded Rectangle 10"/>
          <p:cNvSpPr/>
          <p:nvPr/>
        </p:nvSpPr>
        <p:spPr>
          <a:xfrm>
            <a:off x="6400800" y="434162"/>
            <a:ext cx="2324605" cy="4341329"/>
          </a:xfrm>
          <a:prstGeom prst="roundRect">
            <a:avLst>
              <a:gd name="adj" fmla="val 2127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 latinLnBrk="0">
              <a:buNone/>
              <a:defRPr lang="es-ES"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 latinLnBrk="0">
              <a:spcBef>
                <a:spcPts val="0"/>
              </a:spcBef>
              <a:buNone/>
              <a:defRPr lang="es-ES" sz="1400"/>
            </a:lvl1pPr>
            <a:lvl2pPr>
              <a:defRPr lang="es-ES" sz="1200"/>
            </a:lvl2pPr>
            <a:lvl3pPr>
              <a:defRPr lang="es-ES" sz="1000"/>
            </a:lvl3pPr>
            <a:lvl4pPr>
              <a:defRPr lang="es-ES" sz="900"/>
            </a:lvl4pPr>
            <a:lvl5pPr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4AA-2757-4A51-86CD-6D20456BDD0A}" type="datetime1">
              <a:rPr/>
              <a:pPr/>
              <a:t>6/9/2006</a:t>
            </a:fld>
            <a:endParaRPr lang="es-E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/>
              <a:pPr/>
              <a:t>‹Nº›</a:t>
            </a:fld>
            <a:endParaRPr lang="es-E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89320" cy="4343400"/>
          </a:xfrm>
          <a:prstGeom prst="rect">
            <a:avLst/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latinLnBrk="0">
              <a:buNone/>
              <a:defRPr lang="es-ES" sz="3200"/>
            </a:lvl1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6411357" y="386861"/>
            <a:ext cx="36576" cy="4443984"/>
          </a:xfrm>
          <a:prstGeom prst="rect">
            <a:avLst/>
          </a:prstGeom>
          <a:solidFill>
            <a:srgbClr val="FFF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32" algn="l"/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Sexto nivel</a:t>
            </a:r>
          </a:p>
          <a:p>
            <a:pPr lvl="6"/>
            <a:r>
              <a:rPr lang="es-ES"/>
              <a:t>Séptimo nivel</a:t>
            </a:r>
          </a:p>
          <a:p>
            <a:pPr lvl="7"/>
            <a:r>
              <a:rPr lang="es-ES"/>
              <a:t>Octavo nivel</a:t>
            </a:r>
          </a:p>
          <a:p>
            <a:pPr lvl="8"/>
            <a:r>
              <a:rPr lang="es-ES"/>
              <a:t>Noveno nivel</a:t>
            </a:r>
          </a:p>
        </p:txBody>
      </p:sp>
      <p:sp>
        <p:nvSpPr>
          <p:cNvPr id="25" name="Rectangl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es-ES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/>
              <a:pPr algn="r"/>
              <a:t>6/9/2006</a:t>
            </a:fld>
            <a:endParaRPr lang="es-ES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es-ES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s-ES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es-ES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s-ES" sz="1000">
                <a:solidFill>
                  <a:schemeClr val="bg2">
                    <a:shade val="50000"/>
                  </a:schemeClr>
                </a:solidFill>
              </a:rPr>
              <a:pPr/>
              <a:t>‹Nº›</a:t>
            </a:fld>
            <a:endParaRPr lang="es-E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lang="es-ES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12700" dist="12700" dir="54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lang="es-ES" sz="2800" kern="1200">
          <a:solidFill>
            <a:srgbClr val="FFFFFF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lang="es-ES"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lang="es-ES" sz="2200" kern="1200">
          <a:solidFill>
            <a:srgbClr val="FFFFFF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lang="es-ES" sz="1900" kern="1200">
          <a:solidFill>
            <a:srgbClr val="FFFFFF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lang="es-ES"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lang="es-ES" sz="1700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lang="es-ES" sz="1500" kern="1200">
          <a:solidFill>
            <a:srgbClr val="FFFFFF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lang="es-ES" sz="1500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lang="es-ES" sz="1500" kern="1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22376" y="214290"/>
            <a:ext cx="7772400" cy="346988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Un Medidor de Rendimiento de Servidores de Bases de Datos </a:t>
            </a:r>
            <a:r>
              <a:rPr lang="es-ES" dirty="0" smtClean="0"/>
              <a:t>Relacionales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672662"/>
          </a:xfrm>
        </p:spPr>
        <p:txBody>
          <a:bodyPr/>
          <a:lstStyle/>
          <a:p>
            <a:r>
              <a:rPr lang="es-ES" dirty="0" smtClean="0"/>
              <a:t>Director: Antonio César Gómez Lora</a:t>
            </a:r>
            <a:br>
              <a:rPr lang="es-ES" dirty="0" smtClean="0"/>
            </a:br>
            <a:r>
              <a:rPr lang="es-ES" dirty="0" smtClean="0"/>
              <a:t>Alumno: Jose Antonio Jamilena </a:t>
            </a:r>
            <a:r>
              <a:rPr lang="es-ES" dirty="0" smtClean="0"/>
              <a:t>Daza</a:t>
            </a:r>
            <a:endParaRPr lang="es-ES" dirty="0"/>
          </a:p>
        </p:txBody>
      </p:sp>
      <p:pic>
        <p:nvPicPr>
          <p:cNvPr id="1026" name="Picture 2" descr="C:\Users\Jose\Documents\ITIS\pfc\1 - analisis de requisitos\maqueta analizador\maqueta-analizador\dist\maqueta-analizador\josejamilena\pfc\analizador\resources\spla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571876"/>
            <a:ext cx="2925714" cy="29257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s-ES"/>
              <a:t>Presentaciones e introducción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s-ES"/>
              <a:t>Bienvenida a la plantilla a la sesión</a:t>
            </a:r>
          </a:p>
          <a:p>
            <a:r>
              <a:rPr lang="es-ES"/>
              <a:t>Describa el tema de la sesión</a:t>
            </a:r>
          </a:p>
          <a:p>
            <a:r>
              <a:rPr lang="es-ES"/>
              <a:t>Describa los objetivos globales de la sesión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s-ES"/>
              <a:t>Descripción general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s-ES"/>
              <a:t>Presente el tema</a:t>
            </a:r>
          </a:p>
          <a:p>
            <a:r>
              <a:rPr lang="es-ES"/>
              <a:t>Explique por qué es importante este curso a los miembros de la plantilla</a:t>
            </a:r>
          </a:p>
          <a:p>
            <a:r>
              <a:rPr lang="es-ES"/>
              <a:t>Enumere los temas que se van a tratar</a:t>
            </a:r>
          </a:p>
          <a:p>
            <a:r>
              <a:rPr lang="es-ES"/>
              <a:t>Explique la interrelación de los temas individuales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s-ES"/>
              <a:t>Vocabulario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s-ES"/>
              <a:t>Proporcione una lista de la terminología y sus definiciones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s-ES"/>
              <a:t>Tema uno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s-ES"/>
              <a:t>Explique este tema</a:t>
            </a:r>
          </a:p>
          <a:p>
            <a:r>
              <a:rPr lang="es-ES"/>
              <a:t>Dé un ejemplo</a:t>
            </a:r>
          </a:p>
          <a:p>
            <a:r>
              <a:rPr lang="es-ES"/>
              <a:t>Proporcione un ejercicio para reforzar el aprendizaje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s-ES"/>
              <a:t>Tema dos</a:t>
            </a:r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s-ES"/>
              <a:t>Explique este tema</a:t>
            </a:r>
          </a:p>
          <a:p>
            <a:r>
              <a:rPr lang="es-ES"/>
              <a:t>Dé un ejemplo</a:t>
            </a:r>
          </a:p>
          <a:p>
            <a:r>
              <a:rPr lang="es-ES"/>
              <a:t>Proporcione un ejercicio para reforzar el aprendizaje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s-ES"/>
              <a:t>Resumen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s-ES"/>
              <a:t>Enumere los temas que se trataron</a:t>
            </a:r>
          </a:p>
          <a:p>
            <a:r>
              <a:rPr lang="es-ES"/>
              <a:t>Explique los requisitos para aplicar lo aprendido en este curso al trabajo</a:t>
            </a:r>
          </a:p>
          <a:p>
            <a:r>
              <a:rPr lang="es-ES"/>
              <a:t>Solicite comentarios sobre esta sesión de aprendizaje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4992688"/>
            <a:ext cx="8183562" cy="1050925"/>
          </a:xfrm>
        </p:spPr>
        <p:txBody>
          <a:bodyPr/>
          <a:lstStyle/>
          <a:p>
            <a:r>
              <a:rPr lang="es-ES"/>
              <a:t>Más información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187825"/>
          </a:xfrm>
        </p:spPr>
        <p:txBody>
          <a:bodyPr/>
          <a:lstStyle/>
          <a:p>
            <a:r>
              <a:rPr lang="es-ES"/>
              <a:t>Enumere el resto de las sesiones de formación</a:t>
            </a:r>
          </a:p>
          <a:p>
            <a:r>
              <a:rPr lang="es-ES"/>
              <a:t>Facilite una lista de libros, artículos, así como material de consulta en Internet</a:t>
            </a:r>
          </a:p>
          <a:p>
            <a:r>
              <a:rPr lang="es-ES"/>
              <a:t>Enumere los servicios de asesoría y otros recursos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aff training presentat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9BD64F"/>
      </a:hlink>
      <a:folHlink>
        <a:srgbClr val="5B951C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黑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宋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500" cap="flat" cmpd="sng" algn="ctr">
          <a:solidFill>
            <a:schemeClr val="phClr">
              <a:satMod val="150000"/>
            </a:schemeClr>
          </a:solidFill>
          <a:prstDash val="solid"/>
        </a:ln>
        <a:ln w="50800" cap="flat" cmpd="thickThin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70000"/>
                <a:satMod val="155000"/>
              </a:schemeClr>
            </a:gs>
            <a:gs pos="100000">
              <a:schemeClr val="phClr">
                <a:tint val="9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0"/>
                <a:satMod val="350000"/>
              </a:schemeClr>
              <a:schemeClr val="phClr">
                <a:tint val="80000"/>
              </a:schemeClr>
            </a:duotone>
          </a:blip>
          <a:tile tx="0" ty="0" sx="75000" sy="75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Staff training presentation</Template>
  <TotalTime>0</TotalTime>
  <Words>180</Words>
  <Application>Microsoft Office PowerPoint</Application>
  <PresentationFormat>Presentación en pantalla (4:3)</PresentationFormat>
  <Paragraphs>37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Staff training presentation</vt:lpstr>
      <vt:lpstr>Un Medidor de Rendimiento de Servidores de Bases de Datos Relacionales </vt:lpstr>
      <vt:lpstr>Presentaciones e introducción</vt:lpstr>
      <vt:lpstr>Descripción general</vt:lpstr>
      <vt:lpstr>Vocabulario</vt:lpstr>
      <vt:lpstr>Tema uno</vt:lpstr>
      <vt:lpstr>Tema dos</vt:lpstr>
      <vt:lpstr>Resumen</vt:lpstr>
      <vt:lpstr>Más información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2009-11-07T08:22:06Z</dcterms:created>
  <dcterms:modified xsi:type="dcterms:W3CDTF">2009-11-07T08:30:25Z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TC101671283082</vt:lpwstr>
  </property>
</Properties>
</file>