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3" r:id="rId5"/>
    <p:sldId id="266" r:id="rId6"/>
    <p:sldId id="267" r:id="rId7"/>
    <p:sldId id="268" r:id="rId8"/>
    <p:sldId id="271" r:id="rId9"/>
    <p:sldId id="270" r:id="rId10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727"/>
  </p:normalViewPr>
  <p:slideViewPr>
    <p:cSldViewPr snapToGrid="0">
      <p:cViewPr varScale="1">
        <p:scale>
          <a:sx n="109" d="100"/>
          <a:sy n="109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898DA1-F855-49F7-B8D7-21BF160D683B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EFE415-6373-42AA-80ED-90FDA1113CBA}"/>
              </a:ext>
            </a:extLst>
          </p:cNvPr>
          <p:cNvSpPr txBox="1"/>
          <p:nvPr/>
        </p:nvSpPr>
        <p:spPr>
          <a:xfrm>
            <a:off x="1008185" y="457200"/>
            <a:ext cx="7233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Arial Rounded MT Bold" panose="020F0704030504030204" pitchFamily="34" charset="0"/>
              </a:rPr>
              <a:t>Una Alternativa Artificial, Drones Polinizadores</a:t>
            </a:r>
            <a:endParaRPr lang="es-419" sz="4000" dirty="0">
              <a:latin typeface="Arial Rounded MT Bold" panose="020F07040305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87DBF2-AFEF-43A3-8E13-7FDD1B788C10}"/>
              </a:ext>
            </a:extLst>
          </p:cNvPr>
          <p:cNvSpPr txBox="1"/>
          <p:nvPr/>
        </p:nvSpPr>
        <p:spPr>
          <a:xfrm>
            <a:off x="1008185" y="2110154"/>
            <a:ext cx="72331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u="sng" dirty="0"/>
              <a:t>Integrantes:</a:t>
            </a:r>
          </a:p>
          <a:p>
            <a:r>
              <a:rPr lang="es-MX" sz="2000" dirty="0"/>
              <a:t>- Kevin Herrera</a:t>
            </a:r>
          </a:p>
          <a:p>
            <a:r>
              <a:rPr lang="es-MX" sz="2000" dirty="0"/>
              <a:t>- Manuel Gutiérrez</a:t>
            </a:r>
          </a:p>
          <a:p>
            <a:r>
              <a:rPr lang="es-MX" sz="2000" dirty="0"/>
              <a:t>- José Joab Romero</a:t>
            </a:r>
          </a:p>
          <a:p>
            <a:r>
              <a:rPr lang="es-MX" sz="2800" b="1" i="1" u="sng" dirty="0"/>
              <a:t>Docente:</a:t>
            </a:r>
          </a:p>
          <a:p>
            <a:r>
              <a:rPr lang="es-MX" sz="2000" dirty="0"/>
              <a:t>-Mauricio Toro</a:t>
            </a:r>
          </a:p>
          <a:p>
            <a:r>
              <a:rPr lang="es-MX" sz="2800" b="1" i="1" u="sng" dirty="0"/>
              <a:t>Fecha:</a:t>
            </a:r>
          </a:p>
          <a:p>
            <a:r>
              <a:rPr lang="es-MX" sz="2800" dirty="0" smtClean="0"/>
              <a:t>Nov 6 - 2018</a:t>
            </a:r>
            <a:endParaRPr lang="es-419" sz="28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CC7D74F-B539-4CC5-BF6F-BC0876DE5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41" t="9543" r="30255" b="20941"/>
          <a:stretch/>
        </p:blipFill>
        <p:spPr>
          <a:xfrm>
            <a:off x="4161693" y="2110154"/>
            <a:ext cx="4079630" cy="218049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F6E9A65-D047-4FD0-AB47-D2C7C6645C35}"/>
              </a:ext>
            </a:extLst>
          </p:cNvPr>
          <p:cNvSpPr txBox="1"/>
          <p:nvPr/>
        </p:nvSpPr>
        <p:spPr>
          <a:xfrm>
            <a:off x="4161693" y="4407877"/>
            <a:ext cx="4079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Imagen: ilustración del Dr. miyaco  de un prototipo de abeja robótica polinizadora</a:t>
            </a:r>
            <a:endParaRPr lang="es-419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Estructura de Datos Diseñada:</a:t>
            </a:r>
          </a:p>
          <a:p>
            <a:r>
              <a:rPr lang="en-US" sz="32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ArrayList</a:t>
            </a:r>
          </a:p>
          <a:p>
            <a:endParaRPr lang="es-419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E54902-CC43-4DEB-BBC5-2C9F0F02BD68}"/>
              </a:ext>
            </a:extLst>
          </p:cNvPr>
          <p:cNvSpPr/>
          <p:nvPr/>
        </p:nvSpPr>
        <p:spPr>
          <a:xfrm>
            <a:off x="984738" y="2209962"/>
            <a:ext cx="2796170" cy="173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/>
            </a:r>
            <a:br>
              <a:rPr lang="es-CO" dirty="0"/>
            </a:br>
            <a:r>
              <a:rPr lang="es-CO" dirty="0" err="1"/>
              <a:t>HashTable</a:t>
            </a:r>
            <a:r>
              <a:rPr lang="es-CO" dirty="0"/>
              <a:t> es una estructura de datos que utiliza una función hash para asignar valores de identificación, conocidos como llave, a sus valores asociados. Contiene pares de “llave-valor" y permite recuperar el valor por clave.</a:t>
            </a:r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089" y="1596179"/>
            <a:ext cx="768513" cy="296737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2E54902-CC43-4DEB-BBC5-2C9F0F02BD68}"/>
              </a:ext>
            </a:extLst>
          </p:cNvPr>
          <p:cNvSpPr/>
          <p:nvPr/>
        </p:nvSpPr>
        <p:spPr>
          <a:xfrm>
            <a:off x="6602103" y="1723462"/>
            <a:ext cx="750499" cy="296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>
                <a:solidFill>
                  <a:schemeClr val="tx1"/>
                </a:solidFill>
              </a:rPr>
              <a:t>valor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2E54902-CC43-4DEB-BBC5-2C9F0F02BD68}"/>
              </a:ext>
            </a:extLst>
          </p:cNvPr>
          <p:cNvSpPr/>
          <p:nvPr/>
        </p:nvSpPr>
        <p:spPr>
          <a:xfrm>
            <a:off x="5281529" y="1596180"/>
            <a:ext cx="1036144" cy="423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>
                <a:solidFill>
                  <a:schemeClr val="tx1"/>
                </a:solidFill>
              </a:rPr>
              <a:t>Llave -&gt;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2E54902-CC43-4DEB-BBC5-2C9F0F02BD68}"/>
              </a:ext>
            </a:extLst>
          </p:cNvPr>
          <p:cNvSpPr/>
          <p:nvPr/>
        </p:nvSpPr>
        <p:spPr>
          <a:xfrm>
            <a:off x="6331528" y="4872577"/>
            <a:ext cx="1302560" cy="328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 err="1">
                <a:solidFill>
                  <a:schemeClr val="tx1"/>
                </a:solidFill>
              </a:rPr>
              <a:t>HashTable</a:t>
            </a:r>
            <a:endParaRPr lang="es-419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180940" y="175149"/>
            <a:ext cx="8584655" cy="54096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56463" y="301340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Operaciones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HashMap:</a:t>
            </a:r>
          </a:p>
          <a:p>
            <a:endParaRPr lang="es-419" dirty="0"/>
          </a:p>
        </p:txBody>
      </p:sp>
      <p:pic>
        <p:nvPicPr>
          <p:cNvPr id="1026" name="Picture 2" descr="https://lh3.googleusercontent.com/Uh8UoJCEBvU8TUmSY-e-cIm-OPOWQPHmM7Y9zhQ8IwoMkyTmokxqmNSSqTA69ELAWS8AS3DeyYEbsp1ZJBYA15Y8HrbHRtV7TYVkh3QsOo-qHHviln2suOCYv_jKnfnfg-bCKx4P">
            <a:extLst>
              <a:ext uri="{FF2B5EF4-FFF2-40B4-BE49-F238E27FC236}">
                <a16:creationId xmlns:a16="http://schemas.microsoft.com/office/drawing/2014/main" id="{96E166BA-7908-2240-ADC6-B4E598957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3" y="957996"/>
            <a:ext cx="7033608" cy="441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2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Criterios de diseño de la estructura de datos:</a:t>
            </a:r>
          </a:p>
          <a:p>
            <a:r>
              <a:rPr lang="en-US" sz="2000" b="1" i="1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HashTable</a:t>
            </a:r>
            <a:endParaRPr lang="en-US" sz="2000" b="1" i="1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endParaRPr lang="es-41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E5949E0-ECF5-4DCC-9E0E-367DBF958755}"/>
              </a:ext>
            </a:extLst>
          </p:cNvPr>
          <p:cNvSpPr txBox="1"/>
          <p:nvPr/>
        </p:nvSpPr>
        <p:spPr>
          <a:xfrm>
            <a:off x="984738" y="1399822"/>
            <a:ext cx="7174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   </a:t>
            </a:r>
            <a:r>
              <a:rPr lang="es-MX" sz="2400" dirty="0"/>
              <a:t>Acceder a un elemento de la tabla es O(1).</a:t>
            </a:r>
          </a:p>
          <a:p>
            <a:pPr marL="285750" indent="-285750">
              <a:buFontTx/>
              <a:buChar char="-"/>
            </a:pPr>
            <a:r>
              <a:rPr lang="es-MX" sz="2400" dirty="0"/>
              <a:t>Insertar es O(1)</a:t>
            </a:r>
          </a:p>
          <a:p>
            <a:pPr marL="285750" indent="-285750">
              <a:buFontTx/>
              <a:buChar char="-"/>
            </a:pPr>
            <a:r>
              <a:rPr lang="es-MX" sz="2400" dirty="0"/>
              <a:t>Se pueden almacenar información de manera dinámica sin conocer la cantidad de datos</a:t>
            </a:r>
          </a:p>
          <a:p>
            <a:pPr marL="285750" indent="-285750">
              <a:buFontTx/>
              <a:buChar char="-"/>
            </a:pPr>
            <a:r>
              <a:rPr lang="es-MX" sz="2400" dirty="0"/>
              <a:t>Permite una mejor organización de los datos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8489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Consumo de tiempo y análisis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HashMap:</a:t>
            </a:r>
          </a:p>
          <a:p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014551-9C24-4C6A-B501-B62F4E529B6E}"/>
              </a:ext>
            </a:extLst>
          </p:cNvPr>
          <p:cNvSpPr txBox="1"/>
          <p:nvPr/>
        </p:nvSpPr>
        <p:spPr>
          <a:xfrm>
            <a:off x="5259237" y="1679776"/>
            <a:ext cx="2731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Consumo de memoria en diferentes situaciones</a:t>
            </a:r>
            <a:endParaRPr lang="es-419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D61CA-DFB5-49BA-A740-F94DCD516B2C}"/>
              </a:ext>
            </a:extLst>
          </p:cNvPr>
          <p:cNvSpPr txBox="1"/>
          <p:nvPr/>
        </p:nvSpPr>
        <p:spPr>
          <a:xfrm>
            <a:off x="1648178" y="4306711"/>
            <a:ext cx="2923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Tiempo de ejecución en diferentes situaciones</a:t>
            </a:r>
            <a:endParaRPr lang="es-419" sz="2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F06BF02-FA09-0848-A78F-B36C4D818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3" y="2695440"/>
            <a:ext cx="3553762" cy="25761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5FEE04-ACCB-8D4B-872C-84468075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1" y="1571038"/>
            <a:ext cx="4250531" cy="24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21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Consumo de tiempo y análisis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HashMap: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448115-5580-4010-852D-2B1EDE52CD19}"/>
              </a:ext>
            </a:extLst>
          </p:cNvPr>
          <p:cNvSpPr txBox="1"/>
          <p:nvPr/>
        </p:nvSpPr>
        <p:spPr>
          <a:xfrm>
            <a:off x="6060614" y="2848127"/>
            <a:ext cx="206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Promedios, máximos y mínimos</a:t>
            </a:r>
            <a:endParaRPr lang="es-419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7AF7FB-A97D-A04B-A8E0-83028320A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18" y="1294039"/>
            <a:ext cx="5345896" cy="34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8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357951"/>
            <a:ext cx="732692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Consumo de memoria y análisis de la estructura de datos:</a:t>
            </a:r>
          </a:p>
          <a:p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HashMap: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448115-5580-4010-852D-2B1EDE52CD19}"/>
              </a:ext>
            </a:extLst>
          </p:cNvPr>
          <p:cNvSpPr txBox="1"/>
          <p:nvPr/>
        </p:nvSpPr>
        <p:spPr>
          <a:xfrm>
            <a:off x="6462347" y="1873766"/>
            <a:ext cx="206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Promedios, máximos y mínimos</a:t>
            </a:r>
            <a:endParaRPr lang="es-419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EB5B67-2FA1-DD44-BD40-9305195B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1136650"/>
            <a:ext cx="7302500" cy="41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69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666D434-4A09-421D-BEF7-37839F2D02D5}"/>
              </a:ext>
            </a:extLst>
          </p:cNvPr>
          <p:cNvSpPr/>
          <p:nvPr/>
        </p:nvSpPr>
        <p:spPr>
          <a:xfrm>
            <a:off x="363415" y="257908"/>
            <a:ext cx="8569570" cy="52519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F3EE59-443A-422E-9593-AD5FB91309C7}"/>
              </a:ext>
            </a:extLst>
          </p:cNvPr>
          <p:cNvSpPr txBox="1"/>
          <p:nvPr/>
        </p:nvSpPr>
        <p:spPr>
          <a:xfrm>
            <a:off x="984738" y="586153"/>
            <a:ext cx="732692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Complejidad</a:t>
            </a:r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de </a:t>
            </a:r>
            <a:r>
              <a:rPr lang="en-US" sz="2000" b="1" i="1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los</a:t>
            </a:r>
            <a:r>
              <a:rPr lang="en-US" sz="2000" b="1" i="1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</a:t>
            </a:r>
            <a:r>
              <a:rPr lang="en-US" sz="2000" b="1" i="1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Metodos</a:t>
            </a:r>
            <a:endParaRPr lang="en-US" sz="2000" b="1" i="1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endParaRPr lang="es-41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728385"/>
            <a:ext cx="5148903" cy="290357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2E54902-CC43-4DEB-BBC5-2C9F0F02BD68}"/>
              </a:ext>
            </a:extLst>
          </p:cNvPr>
          <p:cNvSpPr/>
          <p:nvPr/>
        </p:nvSpPr>
        <p:spPr>
          <a:xfrm>
            <a:off x="6190850" y="2204121"/>
            <a:ext cx="2120811" cy="13595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Agrupar():</a:t>
            </a:r>
          </a:p>
          <a:p>
            <a:r>
              <a:rPr lang="es-CO" dirty="0"/>
              <a:t>donde H es el tamaño del </a:t>
            </a:r>
            <a:r>
              <a:rPr lang="es-CO" dirty="0" err="1"/>
              <a:t>hashTable</a:t>
            </a:r>
            <a:r>
              <a:rPr lang="es-CO" dirty="0"/>
              <a:t> y N el tamaño del </a:t>
            </a:r>
            <a:r>
              <a:rPr lang="es-CO" dirty="0" err="1"/>
              <a:t>ArrayList</a:t>
            </a:r>
            <a:r>
              <a:rPr lang="es-CO" dirty="0"/>
              <a:t> en esta posición.</a:t>
            </a:r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00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1231</TotalTime>
  <Words>191</Words>
  <Application>Microsoft Office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DejaVu Sans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cl18417</cp:lastModifiedBy>
  <cp:revision>86</cp:revision>
  <dcterms:created xsi:type="dcterms:W3CDTF">2015-03-03T14:30:17Z</dcterms:created>
  <dcterms:modified xsi:type="dcterms:W3CDTF">2018-11-06T14:42:10Z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