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898DA1-F855-49F7-B8D7-21BF160D683B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EFE415-6373-42AA-80ED-90FDA1113CBA}"/>
              </a:ext>
            </a:extLst>
          </p:cNvPr>
          <p:cNvSpPr txBox="1"/>
          <p:nvPr/>
        </p:nvSpPr>
        <p:spPr>
          <a:xfrm>
            <a:off x="1008185" y="457200"/>
            <a:ext cx="723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Arial Rounded MT Bold" panose="020F0704030504030204" pitchFamily="34" charset="0"/>
              </a:rPr>
              <a:t>Una Alternativa Artificial, Drones Polinizadores</a:t>
            </a:r>
            <a:endParaRPr lang="es-419" sz="4000" dirty="0">
              <a:latin typeface="Arial Rounded MT Bold" panose="020F07040305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87DBF2-AFEF-43A3-8E13-7FDD1B788C10}"/>
              </a:ext>
            </a:extLst>
          </p:cNvPr>
          <p:cNvSpPr txBox="1"/>
          <p:nvPr/>
        </p:nvSpPr>
        <p:spPr>
          <a:xfrm>
            <a:off x="1008185" y="2110154"/>
            <a:ext cx="72331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u="sng" dirty="0"/>
              <a:t>Integrantes:</a:t>
            </a:r>
          </a:p>
          <a:p>
            <a:r>
              <a:rPr lang="es-MX" sz="2000" dirty="0"/>
              <a:t>- Kevin Herrera</a:t>
            </a:r>
          </a:p>
          <a:p>
            <a:r>
              <a:rPr lang="es-MX" sz="2000" dirty="0"/>
              <a:t>- Manuel Gutiérrez</a:t>
            </a:r>
          </a:p>
          <a:p>
            <a:r>
              <a:rPr lang="es-MX" sz="2000" dirty="0"/>
              <a:t>- José Joab Romero</a:t>
            </a:r>
          </a:p>
          <a:p>
            <a:r>
              <a:rPr lang="es-MX" sz="2800" b="1" i="1" u="sng" dirty="0"/>
              <a:t>Docente:</a:t>
            </a:r>
          </a:p>
          <a:p>
            <a:r>
              <a:rPr lang="es-MX" sz="2000" dirty="0"/>
              <a:t>-Mauricio Toro</a:t>
            </a:r>
          </a:p>
          <a:p>
            <a:r>
              <a:rPr lang="es-MX" sz="2800" b="1" i="1" u="sng" dirty="0"/>
              <a:t>Fecha:</a:t>
            </a:r>
          </a:p>
          <a:p>
            <a:r>
              <a:rPr lang="es-MX" sz="2800" dirty="0"/>
              <a:t>octubre 30 2018</a:t>
            </a:r>
            <a:endParaRPr lang="es-419" sz="28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CC7D74F-B539-4CC5-BF6F-BC0876DE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41" t="9543" r="30255" b="20941"/>
          <a:stretch/>
        </p:blipFill>
        <p:spPr>
          <a:xfrm>
            <a:off x="4161693" y="2110154"/>
            <a:ext cx="4079630" cy="218049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F6E9A65-D047-4FD0-AB47-D2C7C6645C35}"/>
              </a:ext>
            </a:extLst>
          </p:cNvPr>
          <p:cNvSpPr txBox="1"/>
          <p:nvPr/>
        </p:nvSpPr>
        <p:spPr>
          <a:xfrm>
            <a:off x="4161693" y="4407877"/>
            <a:ext cx="407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Imagen: ilustración del Dr. miyaco  de un prototipo de abeja robótica polinizadora</a:t>
            </a:r>
            <a:endParaRPr lang="es-419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Estructura de Datos Diseñada:</a:t>
            </a:r>
          </a:p>
          <a:p>
            <a:r>
              <a:rPr lang="en-US" sz="32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5366D9D-F9ED-4C61-8C86-DE5743DC1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000" l="3438" r="969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6" t="23181" r="3643" b="24550"/>
          <a:stretch/>
        </p:blipFill>
        <p:spPr>
          <a:xfrm>
            <a:off x="4309315" y="1230490"/>
            <a:ext cx="4371841" cy="240451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891822" y="1940370"/>
            <a:ext cx="2796170" cy="173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ArrayList es una estructura de datos que permite almacenar elementos del mismo tipo en un arreglo, así como acceder a ellos o eliminarlos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E47D7FB-8372-4EE7-9B70-0EF74C160955}"/>
              </a:ext>
            </a:extLst>
          </p:cNvPr>
          <p:cNvSpPr txBox="1"/>
          <p:nvPr/>
        </p:nvSpPr>
        <p:spPr>
          <a:xfrm>
            <a:off x="6495235" y="3635000"/>
            <a:ext cx="410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ArrayList de Abejas</a:t>
            </a:r>
            <a:endParaRPr lang="es-419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C04BAB8-8F18-4519-BAE8-479B88BB5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15" y="4004332"/>
            <a:ext cx="2627984" cy="1260203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3F65F83-A6CB-433A-86A9-3ED3C884AC0E}"/>
              </a:ext>
            </a:extLst>
          </p:cNvPr>
          <p:cNvSpPr txBox="1"/>
          <p:nvPr/>
        </p:nvSpPr>
        <p:spPr>
          <a:xfrm>
            <a:off x="3826933" y="4004332"/>
            <a:ext cx="232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Complejidad de los métodos</a:t>
            </a:r>
            <a:endParaRPr lang="es-419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Operaciones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A0EF3E-3615-4B8A-91FC-0034262D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48" l="781" r="98906">
                        <a14:foregroundMark x1="3958" y1="90833" x2="3958" y2="90833"/>
                        <a14:foregroundMark x1="4063" y1="91759" x2="4063" y2="91759"/>
                        <a14:foregroundMark x1="4583" y1="16019" x2="4583" y2="16019"/>
                        <a14:foregroundMark x1="62865" y1="25278" x2="62865" y2="25278"/>
                        <a14:foregroundMark x1="77135" y1="16481" x2="77135" y2="16481"/>
                        <a14:foregroundMark x1="81354" y1="27222" x2="81354" y2="27222"/>
                        <a14:foregroundMark x1="81979" y1="36852" x2="81979" y2="36852"/>
                        <a14:foregroundMark x1="73802" y1="34444" x2="73802" y2="34444"/>
                        <a14:foregroundMark x1="72344" y1="35556" x2="72344" y2="35556"/>
                        <a14:foregroundMark x1="72708" y1="29167" x2="72708" y2="29167"/>
                        <a14:foregroundMark x1="81458" y1="23981" x2="81458" y2="23981"/>
                        <a14:foregroundMark x1="72708" y1="19074" x2="72708" y2="19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" t="9543" r="7160" b="59603"/>
          <a:stretch/>
        </p:blipFill>
        <p:spPr>
          <a:xfrm>
            <a:off x="671689" y="2090398"/>
            <a:ext cx="8278229" cy="15869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8E4D2C-7891-4EC2-8973-9014C4EDF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48" l="781" r="98906">
                        <a14:foregroundMark x1="3958" y1="90833" x2="3958" y2="90833"/>
                        <a14:foregroundMark x1="4063" y1="91759" x2="4063" y2="91759"/>
                        <a14:foregroundMark x1="4583" y1="16019" x2="4583" y2="16019"/>
                        <a14:foregroundMark x1="62865" y1="25278" x2="62865" y2="25278"/>
                        <a14:foregroundMark x1="77135" y1="16481" x2="77135" y2="16481"/>
                        <a14:foregroundMark x1="81354" y1="27222" x2="81354" y2="27222"/>
                        <a14:foregroundMark x1="81979" y1="36852" x2="81979" y2="36852"/>
                        <a14:foregroundMark x1="73802" y1="34444" x2="73802" y2="34444"/>
                        <a14:foregroundMark x1="72344" y1="35556" x2="72344" y2="35556"/>
                        <a14:foregroundMark x1="72708" y1="29167" x2="72708" y2="29167"/>
                        <a14:foregroundMark x1="81458" y1="23981" x2="81458" y2="23981"/>
                        <a14:foregroundMark x1="72708" y1="19074" x2="72708" y2="19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" t="59601" r="7160" b="9545"/>
          <a:stretch/>
        </p:blipFill>
        <p:spPr>
          <a:xfrm>
            <a:off x="671689" y="3685985"/>
            <a:ext cx="7800621" cy="15869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6D881BA-998F-42E7-AFBA-20AB247014C9}"/>
              </a:ext>
            </a:extLst>
          </p:cNvPr>
          <p:cNvSpPr txBox="1"/>
          <p:nvPr/>
        </p:nvSpPr>
        <p:spPr>
          <a:xfrm>
            <a:off x="832339" y="1298222"/>
            <a:ext cx="732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u="sng" dirty="0"/>
              <a:t>Método Agregar</a:t>
            </a:r>
            <a:r>
              <a:rPr lang="es-MX" dirty="0"/>
              <a:t>: permite añadir un elemento al arreglo; si este se encuentra lleno, se expande para permitir la acción.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0362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Operaciones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D881BA-998F-42E7-AFBA-20AB247014C9}"/>
              </a:ext>
            </a:extLst>
          </p:cNvPr>
          <p:cNvSpPr txBox="1"/>
          <p:nvPr/>
        </p:nvSpPr>
        <p:spPr>
          <a:xfrm>
            <a:off x="832339" y="1298222"/>
            <a:ext cx="732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u="sng" dirty="0"/>
              <a:t>Método Remover</a:t>
            </a:r>
            <a:r>
              <a:rPr lang="es-MX" dirty="0"/>
              <a:t>: permite eliminar un objeto del arreglo y desplazarlos todos los elementos después de el hacia la izquierda.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5313A7-FA1C-4B78-8DDA-FE9FD5F4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63" l="469" r="99375">
                        <a14:foregroundMark x1="5313" y1="39352" x2="5313" y2="39352"/>
                        <a14:foregroundMark x1="62240" y1="9074" x2="62240" y2="9074"/>
                        <a14:foregroundMark x1="30469" y1="11389" x2="30469" y2="11389"/>
                        <a14:foregroundMark x1="92708" y1="10093" x2="92708" y2="10093"/>
                        <a14:foregroundMark x1="96198" y1="26204" x2="96198" y2="26204"/>
                        <a14:foregroundMark x1="77656" y1="10093" x2="77656" y2="10093"/>
                        <a14:foregroundMark x1="68646" y1="18148" x2="68646" y2="18148"/>
                        <a14:foregroundMark x1="73698" y1="26019" x2="73698" y2="26019"/>
                        <a14:foregroundMark x1="77135" y1="28148" x2="77135" y2="28148"/>
                        <a14:foregroundMark x1="67396" y1="27593" x2="67396" y2="27593"/>
                        <a14:foregroundMark x1="66198" y1="23426" x2="66198" y2="23426"/>
                        <a14:foregroundMark x1="67031" y1="8889" x2="67031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" t="5716" r="2308" b="70630"/>
          <a:stretch/>
        </p:blipFill>
        <p:spPr>
          <a:xfrm>
            <a:off x="602218" y="1944553"/>
            <a:ext cx="8091962" cy="10403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7D90DB-EC66-48FB-91A4-AE7F1DB5E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63" l="469" r="99375">
                        <a14:foregroundMark x1="5313" y1="39352" x2="5313" y2="39352"/>
                        <a14:foregroundMark x1="62240" y1="9074" x2="62240" y2="9074"/>
                        <a14:foregroundMark x1="30469" y1="11389" x2="30469" y2="11389"/>
                        <a14:foregroundMark x1="92708" y1="10093" x2="92708" y2="10093"/>
                        <a14:foregroundMark x1="96198" y1="26204" x2="96198" y2="26204"/>
                        <a14:foregroundMark x1="77656" y1="10093" x2="77656" y2="10093"/>
                        <a14:foregroundMark x1="68646" y1="18148" x2="68646" y2="18148"/>
                        <a14:foregroundMark x1="73698" y1="26019" x2="73698" y2="26019"/>
                        <a14:foregroundMark x1="77135" y1="28148" x2="77135" y2="28148"/>
                        <a14:foregroundMark x1="67396" y1="27593" x2="67396" y2="27593"/>
                        <a14:foregroundMark x1="66198" y1="23426" x2="66198" y2="23426"/>
                        <a14:foregroundMark x1="67031" y1="8889" x2="67031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" t="35265" r="2308" b="41081"/>
          <a:stretch/>
        </p:blipFill>
        <p:spPr>
          <a:xfrm>
            <a:off x="602218" y="3138311"/>
            <a:ext cx="8091962" cy="9727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71B4F5-A61C-47DD-B990-6D8AB332F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63" l="469" r="99375">
                        <a14:foregroundMark x1="5313" y1="39352" x2="5313" y2="39352"/>
                        <a14:foregroundMark x1="62240" y1="9074" x2="62240" y2="9074"/>
                        <a14:foregroundMark x1="30469" y1="11389" x2="30469" y2="11389"/>
                        <a14:foregroundMark x1="92708" y1="10093" x2="92708" y2="10093"/>
                        <a14:foregroundMark x1="96198" y1="26204" x2="96198" y2="26204"/>
                        <a14:foregroundMark x1="77656" y1="10093" x2="77656" y2="10093"/>
                        <a14:foregroundMark x1="68646" y1="18148" x2="68646" y2="18148"/>
                        <a14:foregroundMark x1="73698" y1="26019" x2="73698" y2="26019"/>
                        <a14:foregroundMark x1="77135" y1="28148" x2="77135" y2="28148"/>
                        <a14:foregroundMark x1="67396" y1="27593" x2="67396" y2="27593"/>
                        <a14:foregroundMark x1="66198" y1="23426" x2="66198" y2="23426"/>
                        <a14:foregroundMark x1="67031" y1="8889" x2="67031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" t="67848" r="2308" b="2833"/>
          <a:stretch/>
        </p:blipFill>
        <p:spPr>
          <a:xfrm>
            <a:off x="602218" y="4264511"/>
            <a:ext cx="8091962" cy="9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00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Operaciones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D881BA-998F-42E7-AFBA-20AB247014C9}"/>
              </a:ext>
            </a:extLst>
          </p:cNvPr>
          <p:cNvSpPr txBox="1"/>
          <p:nvPr/>
        </p:nvSpPr>
        <p:spPr>
          <a:xfrm>
            <a:off x="832339" y="1298222"/>
            <a:ext cx="732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u="sng" dirty="0"/>
              <a:t>Método buscar: </a:t>
            </a:r>
            <a:r>
              <a:rPr lang="es-MX" dirty="0"/>
              <a:t>permite acceder directamente a un elemento del arreglo y obtener la información de él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80BC54-20C8-4F73-87EE-63DEC5F18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9" l="2932" r="96802">
                        <a14:foregroundMark x1="81130" y1="78726" x2="81130" y2="78726"/>
                        <a14:foregroundMark x1="82090" y1="68149" x2="82090" y2="68149"/>
                        <a14:foregroundMark x1="86301" y1="61178" x2="86301" y2="61178"/>
                        <a14:foregroundMark x1="86194" y1="75962" x2="86194" y2="75962"/>
                        <a14:foregroundMark x1="89126" y1="78726" x2="89126" y2="78726"/>
                        <a14:foregroundMark x1="86674" y1="85697" x2="86674" y2="85697"/>
                        <a14:foregroundMark x1="66898" y1="93269" x2="66898" y2="93269"/>
                        <a14:foregroundMark x1="62846" y1="79567" x2="62846" y2="79567"/>
                        <a14:foregroundMark x1="66791" y1="61538" x2="66791" y2="6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52" t="7817" r="6666" b="56830"/>
          <a:stretch/>
        </p:blipFill>
        <p:spPr>
          <a:xfrm>
            <a:off x="2689793" y="2167032"/>
            <a:ext cx="5621868" cy="14336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0D04C8-BF47-4152-A24D-73C22277C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9" l="2932" r="96802">
                        <a14:foregroundMark x1="81130" y1="78726" x2="81130" y2="78726"/>
                        <a14:foregroundMark x1="82090" y1="68149" x2="82090" y2="68149"/>
                        <a14:foregroundMark x1="86301" y1="61178" x2="86301" y2="61178"/>
                        <a14:foregroundMark x1="86194" y1="75962" x2="86194" y2="75962"/>
                        <a14:foregroundMark x1="89126" y1="78726" x2="89126" y2="78726"/>
                        <a14:foregroundMark x1="86674" y1="85697" x2="86674" y2="85697"/>
                        <a14:foregroundMark x1="66898" y1="93269" x2="66898" y2="93269"/>
                        <a14:foregroundMark x1="62846" y1="79567" x2="62846" y2="79567"/>
                        <a14:foregroundMark x1="66791" y1="61538" x2="66791" y2="6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482" t="62655" r="18148" b="8094"/>
          <a:stretch/>
        </p:blipFill>
        <p:spPr>
          <a:xfrm>
            <a:off x="2889954" y="3962182"/>
            <a:ext cx="948267" cy="1186203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6FB4672-919B-4B1F-B921-39F1E92CA5EF}"/>
              </a:ext>
            </a:extLst>
          </p:cNvPr>
          <p:cNvCxnSpPr/>
          <p:nvPr/>
        </p:nvCxnSpPr>
        <p:spPr>
          <a:xfrm>
            <a:off x="6818489" y="3600721"/>
            <a:ext cx="0" cy="1095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AEADE77-7EC6-4918-A06C-C139F4C9841F}"/>
              </a:ext>
            </a:extLst>
          </p:cNvPr>
          <p:cNvCxnSpPr>
            <a:cxnSpLocks/>
          </p:cNvCxnSpPr>
          <p:nvPr/>
        </p:nvCxnSpPr>
        <p:spPr>
          <a:xfrm flipH="1" flipV="1">
            <a:off x="3874908" y="4696178"/>
            <a:ext cx="2943582" cy="225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6E77E93-E198-4E8E-A664-AA9BA5163579}"/>
              </a:ext>
            </a:extLst>
          </p:cNvPr>
          <p:cNvSpPr txBox="1"/>
          <p:nvPr/>
        </p:nvSpPr>
        <p:spPr>
          <a:xfrm>
            <a:off x="4495800" y="4196715"/>
            <a:ext cx="17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Arreglo.get(4)</a:t>
            </a:r>
            <a:endParaRPr lang="es-419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723E0EA-252E-4241-A389-0D1EC7F1C5CA}"/>
              </a:ext>
            </a:extLst>
          </p:cNvPr>
          <p:cNvSpPr txBox="1"/>
          <p:nvPr/>
        </p:nvSpPr>
        <p:spPr>
          <a:xfrm>
            <a:off x="1219200" y="4196715"/>
            <a:ext cx="137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Resultado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5896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Criterios de diseño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E5949E0-ECF5-4DCC-9E0E-367DBF958755}"/>
              </a:ext>
            </a:extLst>
          </p:cNvPr>
          <p:cNvSpPr txBox="1"/>
          <p:nvPr/>
        </p:nvSpPr>
        <p:spPr>
          <a:xfrm>
            <a:off x="984738" y="1399822"/>
            <a:ext cx="7174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   </a:t>
            </a:r>
            <a:r>
              <a:rPr lang="es-MX" sz="2400" dirty="0"/>
              <a:t>Acceder a un elemento del arreglo es O(1).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Siempre se agregan elementos al final por lo tanto su complejidad es O(1).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Se pueden almacenar información de manera dinámica sin conocer la cantidad de datos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Permite optimizar el código al remover elementos y enviarlos a otro arreglo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8489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Consumo de tiempo y análisis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E1D37A-47E7-4498-80B1-01D75667D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5"/>
          <a:stretch/>
        </p:blipFill>
        <p:spPr>
          <a:xfrm>
            <a:off x="592342" y="1670756"/>
            <a:ext cx="3979657" cy="21900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BE1831-56EE-4A9C-AB4E-3881B8991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27" y="3307645"/>
            <a:ext cx="3627758" cy="19981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014551-9C24-4C6A-B501-B62F4E529B6E}"/>
              </a:ext>
            </a:extLst>
          </p:cNvPr>
          <p:cNvSpPr txBox="1"/>
          <p:nvPr/>
        </p:nvSpPr>
        <p:spPr>
          <a:xfrm>
            <a:off x="4648199" y="1670756"/>
            <a:ext cx="2731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Consumo de memoria en diferentes situaciones</a:t>
            </a:r>
            <a:endParaRPr lang="es-419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D61CA-DFB5-49BA-A740-F94DCD516B2C}"/>
              </a:ext>
            </a:extLst>
          </p:cNvPr>
          <p:cNvSpPr txBox="1"/>
          <p:nvPr/>
        </p:nvSpPr>
        <p:spPr>
          <a:xfrm>
            <a:off x="1648178" y="4306711"/>
            <a:ext cx="2923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Tiempo de ejecución en diferentes situaciones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822921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Consumo de tiempo y análisis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374087-9C1E-4CBB-A536-526B1ABF77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9" y="1348154"/>
            <a:ext cx="5046133" cy="39557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448115-5580-4010-852D-2B1EDE52CD19}"/>
              </a:ext>
            </a:extLst>
          </p:cNvPr>
          <p:cNvSpPr txBox="1"/>
          <p:nvPr/>
        </p:nvSpPr>
        <p:spPr>
          <a:xfrm>
            <a:off x="6060614" y="2848127"/>
            <a:ext cx="206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Promedios, máximos y mínimos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21811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1145</TotalTime>
  <Words>275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Emanuel</cp:lastModifiedBy>
  <cp:revision>79</cp:revision>
  <dcterms:created xsi:type="dcterms:W3CDTF">2015-03-03T14:30:17Z</dcterms:created>
  <dcterms:modified xsi:type="dcterms:W3CDTF">2018-09-24T03:52:33Z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