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B5E9BEE-E337-4AD5-99D0-08FFBF73600C}">
  <a:tblStyle styleId="{CB5E9BEE-E337-4AD5-99D0-08FFBF73600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a2b7f84b3_1_1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5a2b7f84b3_1_1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a2b7f84b3_1_18: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5a2b7f84b3_1_1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a2b7f84b3_1_26: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5a2b7f84b3_1_2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a2b7f84b3_0_2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a2b7f84b3_0_24: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a2b7f84b3_0_2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a2b7f84b3_0_29: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a2b7f84b3_0_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5a2b7f84b3_0_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a2b7f84b3_1_48: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5a2b7f84b3_1_4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a2b7f84b3_1_34: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5a2b7f84b3_1_3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a2b7f84b3_1_1: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5a2b7f84b3_1_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1"/>
          <p:cNvSpPr txBox="1"/>
          <p:nvPr>
            <p:ph idx="1" type="body"/>
          </p:nvPr>
        </p:nvSpPr>
        <p:spPr>
          <a:xfrm>
            <a:off x="457200" y="1604520"/>
            <a:ext cx="822924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1"/>
          <p:cNvSpPr txBox="1"/>
          <p:nvPr>
            <p:ph idx="2" type="body"/>
          </p:nvPr>
        </p:nvSpPr>
        <p:spPr>
          <a:xfrm>
            <a:off x="457200" y="3682080"/>
            <a:ext cx="822924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2"/>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2"/>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2"/>
          <p:cNvSpPr txBox="1"/>
          <p:nvPr>
            <p:ph idx="4" type="body"/>
          </p:nvPr>
        </p:nvSpPr>
        <p:spPr>
          <a:xfrm>
            <a:off x="457200" y="368208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3"/>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3"/>
          <p:cNvSpPr txBox="1"/>
          <p:nvPr>
            <p:ph idx="2" type="body"/>
          </p:nvPr>
        </p:nvSpPr>
        <p:spPr>
          <a:xfrm>
            <a:off x="457200" y="1604520"/>
            <a:ext cx="822924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2" name="Google Shape;52;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53" name="Google Shape;53;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9" name="Shape 9"/>
        <p:cNvGrpSpPr/>
        <p:nvPr/>
      </p:nvGrpSpPr>
      <p:grpSpPr>
        <a:xfrm>
          <a:off x="0" y="0"/>
          <a:ext cx="0" cy="0"/>
          <a:chOff x="0" y="0"/>
          <a:chExt cx="0" cy="0"/>
        </a:xfrm>
      </p:grpSpPr>
      <p:sp>
        <p:nvSpPr>
          <p:cNvPr id="10" name="Google Shape;10;p3"/>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2" name="Shape 12"/>
        <p:cNvGrpSpPr/>
        <p:nvPr/>
      </p:nvGrpSpPr>
      <p:grpSpPr>
        <a:xfrm>
          <a:off x="0" y="0"/>
          <a:ext cx="0" cy="0"/>
          <a:chOff x="0" y="0"/>
          <a:chExt cx="0" cy="0"/>
        </a:xfrm>
      </p:grpSpPr>
      <p:sp>
        <p:nvSpPr>
          <p:cNvPr id="13" name="Google Shape;13;p4"/>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4"/>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5"/>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
          <p:cNvSpPr txBox="1"/>
          <p:nvPr>
            <p:ph idx="2" type="body"/>
          </p:nvPr>
        </p:nvSpPr>
        <p:spPr>
          <a:xfrm>
            <a:off x="457200" y="368208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8"/>
          <p:cNvSpPr txBox="1"/>
          <p:nvPr>
            <p:ph idx="3" type="body"/>
          </p:nvPr>
        </p:nvSpPr>
        <p:spPr>
          <a:xfrm>
            <a:off x="4674240" y="1604520"/>
            <a:ext cx="401580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9"/>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3" type="body"/>
          </p:nvPr>
        </p:nvSpPr>
        <p:spPr>
          <a:xfrm>
            <a:off x="457200" y="3682080"/>
            <a:ext cx="822924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4"/>
          <p:cNvSpPr/>
          <p:nvPr/>
        </p:nvSpPr>
        <p:spPr>
          <a:xfrm>
            <a:off x="810540" y="1332114"/>
            <a:ext cx="7770960" cy="14684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b="1" i="1" lang="en-US" sz="4000" u="none" cap="none" strike="noStrike">
                <a:solidFill>
                  <a:schemeClr val="dk1"/>
                </a:solidFill>
                <a:latin typeface="Arial"/>
                <a:ea typeface="Arial"/>
                <a:cs typeface="Arial"/>
                <a:sym typeface="Arial"/>
              </a:rPr>
              <a:t>Sistema Estratégico de Vehículo Compartido</a:t>
            </a:r>
            <a:endParaRPr b="0" i="0" sz="4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59" name="Google Shape;59;p14"/>
          <p:cNvSpPr/>
          <p:nvPr/>
        </p:nvSpPr>
        <p:spPr>
          <a:xfrm>
            <a:off x="467640" y="2952959"/>
            <a:ext cx="8456760" cy="18709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1" lang="en-US" sz="2400" u="none" cap="none" strike="noStrike">
                <a:solidFill>
                  <a:srgbClr val="1F4E79"/>
                </a:solidFill>
                <a:latin typeface="Calibri"/>
                <a:ea typeface="Calibri"/>
                <a:cs typeface="Calibri"/>
                <a:sym typeface="Calibri"/>
              </a:rPr>
              <a:t>Kevin Alexander Herrera</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1" lang="en-US" sz="2400" u="none" cap="none" strike="noStrike">
                <a:solidFill>
                  <a:srgbClr val="1F4E79"/>
                </a:solidFill>
                <a:latin typeface="Calibri"/>
                <a:ea typeface="Calibri"/>
                <a:cs typeface="Calibri"/>
                <a:sym typeface="Calibri"/>
              </a:rPr>
              <a:t>Jose Joab Romero</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1" lang="en-US" sz="2400" u="none" cap="none" strike="noStrike">
                <a:solidFill>
                  <a:srgbClr val="1F4E79"/>
                </a:solidFill>
                <a:latin typeface="Calibri"/>
                <a:ea typeface="Calibri"/>
                <a:cs typeface="Calibri"/>
                <a:sym typeface="Calibri"/>
              </a:rPr>
              <a:t>Medellín, Mayo 16 - 2019</a:t>
            </a:r>
            <a:endParaRPr b="0" i="0" sz="1800" u="none" cap="none" strike="noStrike">
              <a:solidFill>
                <a:srgbClr val="000000"/>
              </a:solidFill>
              <a:latin typeface="Arial"/>
              <a:ea typeface="Arial"/>
              <a:cs typeface="Arial"/>
              <a:sym typeface="Arial"/>
            </a:endParaRPr>
          </a:p>
        </p:txBody>
      </p:sp>
      <p:sp>
        <p:nvSpPr>
          <p:cNvPr id="60" name="Google Shape;60;p14"/>
          <p:cNvSpPr/>
          <p:nvPr/>
        </p:nvSpPr>
        <p:spPr>
          <a:xfrm>
            <a:off x="7490067" y="3874286"/>
            <a:ext cx="1091424" cy="949598"/>
          </a:xfrm>
          <a:custGeom>
            <a:rect b="b" l="l" r="r" t="t"/>
            <a:pathLst>
              <a:path extrusionOk="0" h="19345" w="1920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810557" y="3757636"/>
            <a:ext cx="1231128" cy="1066236"/>
          </a:xfrm>
          <a:custGeom>
            <a:rect b="b" l="l" r="r" t="t"/>
            <a:pathLst>
              <a:path extrusionOk="0" h="13384" w="18177">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p:nvPr/>
        </p:nvSpPr>
        <p:spPr>
          <a:xfrm>
            <a:off x="4792350" y="2444400"/>
            <a:ext cx="4013100" cy="2700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1800" strike="noStrike">
                <a:solidFill>
                  <a:srgbClr val="000000"/>
                </a:solidFill>
                <a:latin typeface="Times New Roman"/>
                <a:ea typeface="Times New Roman"/>
                <a:cs typeface="Times New Roman"/>
                <a:sym typeface="Times New Roman"/>
              </a:rPr>
              <a:t>Gráfico </a:t>
            </a:r>
            <a:r>
              <a:rPr b="1" lang="en-US" sz="1800">
                <a:latin typeface="Times New Roman"/>
                <a:ea typeface="Times New Roman"/>
                <a:cs typeface="Times New Roman"/>
                <a:sym typeface="Times New Roman"/>
              </a:rPr>
              <a:t>5</a:t>
            </a:r>
            <a:r>
              <a:rPr b="1" lang="en-US" sz="1800" strike="noStrike">
                <a:solidFill>
                  <a:srgbClr val="000000"/>
                </a:solidFill>
                <a:latin typeface="Times New Roman"/>
                <a:ea typeface="Times New Roman"/>
                <a:cs typeface="Times New Roman"/>
                <a:sym typeface="Times New Roman"/>
              </a:rPr>
              <a:t>:</a:t>
            </a:r>
            <a:r>
              <a:rPr lang="en-US" sz="1800" strike="noStrike">
                <a:solidFill>
                  <a:srgbClr val="000000"/>
                </a:solidFill>
                <a:latin typeface="Times New Roman"/>
                <a:ea typeface="Times New Roman"/>
                <a:cs typeface="Times New Roman"/>
                <a:sym typeface="Times New Roman"/>
              </a:rPr>
              <a:t> </a:t>
            </a:r>
            <a:r>
              <a:rPr b="1" lang="en-US" sz="10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A partir de la matriz de adyacencia se crea un arreglo de vértices los cuales también contendrán una lista de cada uno de sus arcos, después de esto el arreglo de vértices se ordena desde el más lejano hasta el más cerca del punto de destino y los arcos también son ordenados desde el más cercano hasta el más lejano </a:t>
            </a:r>
            <a:endParaRPr sz="1800" strike="noStrike">
              <a:solidFill>
                <a:srgbClr val="000000"/>
              </a:solidFill>
              <a:latin typeface="Times New Roman"/>
              <a:ea typeface="Times New Roman"/>
              <a:cs typeface="Times New Roman"/>
              <a:sym typeface="Times New Roman"/>
            </a:endParaRPr>
          </a:p>
        </p:txBody>
      </p:sp>
      <p:sp>
        <p:nvSpPr>
          <p:cNvPr id="132" name="Google Shape;132;p23"/>
          <p:cNvSpPr/>
          <p:nvPr/>
        </p:nvSpPr>
        <p:spPr>
          <a:xfrm>
            <a:off x="7397410" y="348306"/>
            <a:ext cx="846187" cy="910670"/>
          </a:xfrm>
          <a:custGeom>
            <a:rect b="b" l="l" r="r" t="t"/>
            <a:pathLst>
              <a:path extrusionOk="0" h="21073" w="16474">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3"/>
          <p:cNvPicPr preferRelativeResize="0"/>
          <p:nvPr/>
        </p:nvPicPr>
        <p:blipFill>
          <a:blip r:embed="rId3">
            <a:alphaModFix/>
          </a:blip>
          <a:stretch>
            <a:fillRect/>
          </a:stretch>
        </p:blipFill>
        <p:spPr>
          <a:xfrm>
            <a:off x="726317" y="962396"/>
            <a:ext cx="3877115" cy="4182325"/>
          </a:xfrm>
          <a:prstGeom prst="rect">
            <a:avLst/>
          </a:prstGeom>
          <a:noFill/>
          <a:ln>
            <a:noFill/>
          </a:ln>
        </p:spPr>
      </p:pic>
      <p:sp>
        <p:nvSpPr>
          <p:cNvPr id="134" name="Google Shape;134;p23"/>
          <p:cNvSpPr/>
          <p:nvPr/>
        </p:nvSpPr>
        <p:spPr>
          <a:xfrm>
            <a:off x="271935" y="254160"/>
            <a:ext cx="7885500" cy="6141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n-US" sz="2800">
                <a:solidFill>
                  <a:srgbClr val="333F4F"/>
                </a:solidFill>
                <a:latin typeface="Times New Roman"/>
                <a:ea typeface="Times New Roman"/>
                <a:cs typeface="Times New Roman"/>
                <a:sym typeface="Times New Roman"/>
              </a:rPr>
              <a:t>Software en funcionamiento</a:t>
            </a:r>
            <a:endParaRPr b="1" i="1" sz="2800">
              <a:solidFill>
                <a:srgbClr val="333F4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p:nvPr/>
        </p:nvSpPr>
        <p:spPr>
          <a:xfrm>
            <a:off x="1397713" y="4410900"/>
            <a:ext cx="6348600" cy="1218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1800" strike="noStrike">
                <a:solidFill>
                  <a:srgbClr val="000000"/>
                </a:solidFill>
                <a:latin typeface="Times New Roman"/>
                <a:ea typeface="Times New Roman"/>
                <a:cs typeface="Times New Roman"/>
                <a:sym typeface="Times New Roman"/>
              </a:rPr>
              <a:t>Gráfico </a:t>
            </a:r>
            <a:r>
              <a:rPr b="1" lang="en-US" sz="1800">
                <a:latin typeface="Times New Roman"/>
                <a:ea typeface="Times New Roman"/>
                <a:cs typeface="Times New Roman"/>
                <a:sym typeface="Times New Roman"/>
              </a:rPr>
              <a:t>6</a:t>
            </a:r>
            <a:r>
              <a:rPr b="1" lang="en-US" sz="1800" strike="noStrike">
                <a:solidFill>
                  <a:srgbClr val="000000"/>
                </a:solidFill>
                <a:latin typeface="Times New Roman"/>
                <a:ea typeface="Times New Roman"/>
                <a:cs typeface="Times New Roman"/>
                <a:sym typeface="Times New Roman"/>
              </a:rPr>
              <a:t>:</a:t>
            </a:r>
            <a:r>
              <a:rPr lang="en-US" sz="1800" strike="noStrike">
                <a:solidFill>
                  <a:srgbClr val="000000"/>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Se crea un hashmap que nos ayudará a encontrar la posición de un vértice en el arreglo de vértices (ahora ordenado) y también se crea un arreglo de visitados para poder marcar a aquellos vértices que ya han sido puestos en un vehículo</a:t>
            </a:r>
            <a:endParaRPr sz="1800" strike="noStrike">
              <a:solidFill>
                <a:srgbClr val="000000"/>
              </a:solidFill>
              <a:latin typeface="Times New Roman"/>
              <a:ea typeface="Times New Roman"/>
              <a:cs typeface="Times New Roman"/>
              <a:sym typeface="Times New Roman"/>
            </a:endParaRPr>
          </a:p>
        </p:txBody>
      </p:sp>
      <p:sp>
        <p:nvSpPr>
          <p:cNvPr id="140" name="Google Shape;140;p24"/>
          <p:cNvSpPr/>
          <p:nvPr/>
        </p:nvSpPr>
        <p:spPr>
          <a:xfrm>
            <a:off x="7397410" y="348306"/>
            <a:ext cx="846187" cy="910670"/>
          </a:xfrm>
          <a:custGeom>
            <a:rect b="b" l="l" r="r" t="t"/>
            <a:pathLst>
              <a:path extrusionOk="0" h="21073" w="16474">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24"/>
          <p:cNvPicPr preferRelativeResize="0"/>
          <p:nvPr/>
        </p:nvPicPr>
        <p:blipFill>
          <a:blip r:embed="rId3">
            <a:alphaModFix/>
          </a:blip>
          <a:stretch>
            <a:fillRect/>
          </a:stretch>
        </p:blipFill>
        <p:spPr>
          <a:xfrm>
            <a:off x="1953063" y="1435450"/>
            <a:ext cx="5237881" cy="2890500"/>
          </a:xfrm>
          <a:prstGeom prst="rect">
            <a:avLst/>
          </a:prstGeom>
          <a:noFill/>
          <a:ln>
            <a:noFill/>
          </a:ln>
        </p:spPr>
      </p:pic>
      <p:sp>
        <p:nvSpPr>
          <p:cNvPr id="142" name="Google Shape;142;p24"/>
          <p:cNvSpPr/>
          <p:nvPr/>
        </p:nvSpPr>
        <p:spPr>
          <a:xfrm>
            <a:off x="271935" y="254160"/>
            <a:ext cx="7885500" cy="6141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n-US" sz="2800">
                <a:solidFill>
                  <a:srgbClr val="333F4F"/>
                </a:solidFill>
                <a:latin typeface="Times New Roman"/>
                <a:ea typeface="Times New Roman"/>
                <a:cs typeface="Times New Roman"/>
                <a:sym typeface="Times New Roman"/>
              </a:rPr>
              <a:t>Software en funcionamiento</a:t>
            </a:r>
            <a:endParaRPr b="1" i="1" sz="2800">
              <a:solidFill>
                <a:srgbClr val="333F4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p:nvPr/>
        </p:nvSpPr>
        <p:spPr>
          <a:xfrm>
            <a:off x="5897525" y="2378300"/>
            <a:ext cx="3026100" cy="1218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1800" strike="noStrike">
                <a:solidFill>
                  <a:srgbClr val="000000"/>
                </a:solidFill>
                <a:latin typeface="Times New Roman"/>
                <a:ea typeface="Times New Roman"/>
                <a:cs typeface="Times New Roman"/>
                <a:sym typeface="Times New Roman"/>
              </a:rPr>
              <a:t>Gráfico </a:t>
            </a:r>
            <a:r>
              <a:rPr b="1" lang="en-US" sz="1800">
                <a:latin typeface="Times New Roman"/>
                <a:ea typeface="Times New Roman"/>
                <a:cs typeface="Times New Roman"/>
                <a:sym typeface="Times New Roman"/>
              </a:rPr>
              <a:t>7</a:t>
            </a:r>
            <a:r>
              <a:rPr b="1" lang="en-US" sz="1800" strike="noStrike">
                <a:solidFill>
                  <a:srgbClr val="000000"/>
                </a:solidFill>
                <a:latin typeface="Times New Roman"/>
                <a:ea typeface="Times New Roman"/>
                <a:cs typeface="Times New Roman"/>
                <a:sym typeface="Times New Roman"/>
              </a:rPr>
              <a:t>:</a:t>
            </a:r>
            <a:r>
              <a:rPr lang="en-US" sz="1800" strike="noStrike">
                <a:solidFill>
                  <a:srgbClr val="000000"/>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Explicación del método para asignar los vértices a los vehículos .</a:t>
            </a:r>
            <a:endParaRPr sz="1800" strike="noStrike">
              <a:solidFill>
                <a:srgbClr val="000000"/>
              </a:solidFill>
              <a:latin typeface="Times New Roman"/>
              <a:ea typeface="Times New Roman"/>
              <a:cs typeface="Times New Roman"/>
              <a:sym typeface="Times New Roman"/>
            </a:endParaRPr>
          </a:p>
        </p:txBody>
      </p:sp>
      <p:sp>
        <p:nvSpPr>
          <p:cNvPr id="148" name="Google Shape;148;p25"/>
          <p:cNvSpPr/>
          <p:nvPr/>
        </p:nvSpPr>
        <p:spPr>
          <a:xfrm>
            <a:off x="7397410" y="348306"/>
            <a:ext cx="846187" cy="910670"/>
          </a:xfrm>
          <a:custGeom>
            <a:rect b="b" l="l" r="r" t="t"/>
            <a:pathLst>
              <a:path extrusionOk="0" h="21073" w="16474">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5"/>
          <p:cNvPicPr preferRelativeResize="0"/>
          <p:nvPr/>
        </p:nvPicPr>
        <p:blipFill>
          <a:blip r:embed="rId3">
            <a:alphaModFix/>
          </a:blip>
          <a:stretch>
            <a:fillRect/>
          </a:stretch>
        </p:blipFill>
        <p:spPr>
          <a:xfrm>
            <a:off x="549025" y="1258972"/>
            <a:ext cx="5348500" cy="4107200"/>
          </a:xfrm>
          <a:prstGeom prst="rect">
            <a:avLst/>
          </a:prstGeom>
          <a:noFill/>
          <a:ln>
            <a:noFill/>
          </a:ln>
        </p:spPr>
      </p:pic>
      <p:sp>
        <p:nvSpPr>
          <p:cNvPr id="150" name="Google Shape;150;p25"/>
          <p:cNvSpPr/>
          <p:nvPr/>
        </p:nvSpPr>
        <p:spPr>
          <a:xfrm>
            <a:off x="271935" y="254160"/>
            <a:ext cx="7885500" cy="6141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n-US" sz="2800">
                <a:solidFill>
                  <a:srgbClr val="333F4F"/>
                </a:solidFill>
                <a:latin typeface="Times New Roman"/>
                <a:ea typeface="Times New Roman"/>
                <a:cs typeface="Times New Roman"/>
                <a:sym typeface="Times New Roman"/>
              </a:rPr>
              <a:t>Software en funcionamiento</a:t>
            </a:r>
            <a:endParaRPr b="1" i="1" sz="2800">
              <a:solidFill>
                <a:srgbClr val="333F4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p:nvPr/>
        </p:nvSpPr>
        <p:spPr>
          <a:xfrm>
            <a:off x="243360" y="302378"/>
            <a:ext cx="7885500" cy="6141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n-US" sz="2800">
                <a:solidFill>
                  <a:srgbClr val="333F4F"/>
                </a:solidFill>
                <a:latin typeface="Times New Roman"/>
                <a:ea typeface="Times New Roman"/>
                <a:cs typeface="Times New Roman"/>
                <a:sym typeface="Times New Roman"/>
              </a:rPr>
              <a:t>IMPORTANTE</a:t>
            </a:r>
            <a:endParaRPr b="1" i="1" sz="2800">
              <a:solidFill>
                <a:srgbClr val="333F4F"/>
              </a:solidFill>
              <a:latin typeface="Times New Roman"/>
              <a:ea typeface="Times New Roman"/>
              <a:cs typeface="Times New Roman"/>
              <a:sym typeface="Times New Roman"/>
            </a:endParaRPr>
          </a:p>
        </p:txBody>
      </p:sp>
      <p:sp>
        <p:nvSpPr>
          <p:cNvPr id="156" name="Google Shape;156;p26"/>
          <p:cNvSpPr txBox="1"/>
          <p:nvPr/>
        </p:nvSpPr>
        <p:spPr>
          <a:xfrm>
            <a:off x="243350" y="984825"/>
            <a:ext cx="3179100" cy="3763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rPr>
              <a:t>Es necesario tener en cuenta que el </a:t>
            </a:r>
            <a:r>
              <a:rPr lang="en-US" sz="1800">
                <a:solidFill>
                  <a:schemeClr val="dk1"/>
                </a:solidFill>
              </a:rPr>
              <a:t>algoritmo</a:t>
            </a:r>
            <a:r>
              <a:rPr lang="en-US" sz="1800">
                <a:solidFill>
                  <a:schemeClr val="dk1"/>
                </a:solidFill>
              </a:rPr>
              <a:t> implementado no proporciona la </a:t>
            </a:r>
            <a:r>
              <a:rPr lang="en-US" sz="1800">
                <a:solidFill>
                  <a:schemeClr val="dk1"/>
                </a:solidFill>
              </a:rPr>
              <a:t>solución</a:t>
            </a:r>
            <a:r>
              <a:rPr lang="en-US" sz="1800">
                <a:solidFill>
                  <a:schemeClr val="dk1"/>
                </a:solidFill>
              </a:rPr>
              <a:t> </a:t>
            </a:r>
            <a:r>
              <a:rPr lang="en-US" sz="1800">
                <a:solidFill>
                  <a:schemeClr val="dk1"/>
                </a:solidFill>
              </a:rPr>
              <a:t>óptima</a:t>
            </a:r>
            <a:r>
              <a:rPr lang="en-US" sz="1800">
                <a:solidFill>
                  <a:schemeClr val="dk1"/>
                </a:solidFill>
              </a:rPr>
              <a:t> en todos los casos, esto se debe a que existen grafos que la </a:t>
            </a:r>
            <a:r>
              <a:rPr lang="en-US" sz="1800">
                <a:solidFill>
                  <a:schemeClr val="dk1"/>
                </a:solidFill>
              </a:rPr>
              <a:t>heurística</a:t>
            </a:r>
            <a:r>
              <a:rPr lang="en-US" sz="1800">
                <a:solidFill>
                  <a:schemeClr val="dk1"/>
                </a:solidFill>
              </a:rPr>
              <a:t> implementada no logra resolver de la mejor manera posible.</a:t>
            </a:r>
            <a:endParaRPr sz="1800">
              <a:solidFill>
                <a:schemeClr val="dk1"/>
              </a:solidFill>
              <a:latin typeface="Arial"/>
              <a:ea typeface="Arial"/>
              <a:cs typeface="Arial"/>
              <a:sym typeface="Arial"/>
            </a:endParaRPr>
          </a:p>
        </p:txBody>
      </p:sp>
      <p:pic>
        <p:nvPicPr>
          <p:cNvPr id="157" name="Google Shape;157;p26"/>
          <p:cNvPicPr preferRelativeResize="0"/>
          <p:nvPr/>
        </p:nvPicPr>
        <p:blipFill>
          <a:blip r:embed="rId3">
            <a:alphaModFix/>
          </a:blip>
          <a:stretch>
            <a:fillRect/>
          </a:stretch>
        </p:blipFill>
        <p:spPr>
          <a:xfrm>
            <a:off x="3574850" y="1068878"/>
            <a:ext cx="4829175" cy="3952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p:nvPr/>
        </p:nvSpPr>
        <p:spPr>
          <a:xfrm>
            <a:off x="1942600" y="1443938"/>
            <a:ext cx="2766600" cy="24033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n-US" sz="4400">
                <a:solidFill>
                  <a:srgbClr val="333F4F"/>
                </a:solidFill>
                <a:latin typeface="Times New Roman"/>
                <a:ea typeface="Times New Roman"/>
                <a:cs typeface="Times New Roman"/>
                <a:sym typeface="Times New Roman"/>
              </a:rPr>
              <a:t>Gracias!!!</a:t>
            </a:r>
            <a:endParaRPr b="1" i="1" sz="4400">
              <a:solidFill>
                <a:srgbClr val="333F4F"/>
              </a:solidFill>
              <a:latin typeface="Times New Roman"/>
              <a:ea typeface="Times New Roman"/>
              <a:cs typeface="Times New Roman"/>
              <a:sym typeface="Times New Roman"/>
            </a:endParaRPr>
          </a:p>
        </p:txBody>
      </p:sp>
      <p:sp>
        <p:nvSpPr>
          <p:cNvPr id="163" name="Google Shape;163;p27"/>
          <p:cNvSpPr/>
          <p:nvPr/>
        </p:nvSpPr>
        <p:spPr>
          <a:xfrm>
            <a:off x="1044901" y="1313726"/>
            <a:ext cx="4238554" cy="2663718"/>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txBox="1"/>
          <p:nvPr/>
        </p:nvSpPr>
        <p:spPr>
          <a:xfrm>
            <a:off x="3649750" y="4394100"/>
            <a:ext cx="4503300" cy="927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3600">
                <a:latin typeface="Times New Roman"/>
                <a:ea typeface="Times New Roman"/>
                <a:cs typeface="Times New Roman"/>
                <a:sym typeface="Times New Roman"/>
              </a:rPr>
              <a:t>¿ Alguna pregunta ?</a:t>
            </a:r>
            <a:endParaRPr sz="3600">
              <a:latin typeface="Times New Roman"/>
              <a:ea typeface="Times New Roman"/>
              <a:cs typeface="Times New Roman"/>
              <a:sym typeface="Times New Roman"/>
            </a:endParaRPr>
          </a:p>
        </p:txBody>
      </p:sp>
      <p:sp>
        <p:nvSpPr>
          <p:cNvPr id="165" name="Google Shape;165;p27"/>
          <p:cNvSpPr/>
          <p:nvPr/>
        </p:nvSpPr>
        <p:spPr>
          <a:xfrm>
            <a:off x="6307507" y="495494"/>
            <a:ext cx="1772012" cy="1470381"/>
          </a:xfrm>
          <a:custGeom>
            <a:rect b="b" l="l" r="r" t="t"/>
            <a:pathLst>
              <a:path extrusionOk="0" h="15890" w="17204">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1044911" y="4421513"/>
            <a:ext cx="756771" cy="872473"/>
          </a:xfrm>
          <a:custGeom>
            <a:rect b="b" l="l" r="r" t="t"/>
            <a:pathLst>
              <a:path extrusionOk="0" h="21949" w="17107">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p:nvPr/>
        </p:nvSpPr>
        <p:spPr>
          <a:xfrm>
            <a:off x="257557" y="537579"/>
            <a:ext cx="7885440" cy="61416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n-US" sz="2800" u="none" cap="none" strike="noStrike">
                <a:solidFill>
                  <a:srgbClr val="333F4F"/>
                </a:solidFill>
                <a:latin typeface="Times New Roman"/>
                <a:ea typeface="Times New Roman"/>
                <a:cs typeface="Times New Roman"/>
                <a:sym typeface="Times New Roman"/>
              </a:rPr>
              <a:t>Estructuras de Datos Diseñada</a:t>
            </a:r>
            <a:endParaRPr b="1" i="1" sz="2800" u="none" cap="none" strike="noStrike">
              <a:solidFill>
                <a:srgbClr val="333F4F"/>
              </a:solidFill>
              <a:latin typeface="Times New Roman"/>
              <a:ea typeface="Times New Roman"/>
              <a:cs typeface="Times New Roman"/>
              <a:sym typeface="Times New Roman"/>
            </a:endParaRPr>
          </a:p>
        </p:txBody>
      </p:sp>
      <p:sp>
        <p:nvSpPr>
          <p:cNvPr id="67" name="Google Shape;67;p15"/>
          <p:cNvSpPr/>
          <p:nvPr/>
        </p:nvSpPr>
        <p:spPr>
          <a:xfrm>
            <a:off x="660352" y="4556194"/>
            <a:ext cx="7828500" cy="939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800" u="none" cap="none" strike="noStrike">
                <a:solidFill>
                  <a:schemeClr val="dk1"/>
                </a:solidFill>
                <a:latin typeface="Times New Roman"/>
                <a:ea typeface="Times New Roman"/>
                <a:cs typeface="Times New Roman"/>
                <a:sym typeface="Times New Roman"/>
              </a:rPr>
              <a:t>Gráfico 1</a:t>
            </a:r>
            <a:r>
              <a:rPr i="0" lang="en-US" sz="1800" u="none" cap="none" strike="noStrike">
                <a:solidFill>
                  <a:schemeClr val="dk1"/>
                </a:solidFill>
                <a:latin typeface="Times New Roman"/>
                <a:ea typeface="Times New Roman"/>
                <a:cs typeface="Times New Roman"/>
                <a:sym typeface="Times New Roman"/>
              </a:rPr>
              <a:t>:Vector de vértices que contiene la información del id</a:t>
            </a:r>
            <a:endParaRPr>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del vértice, el tiempo al destino y una lista con sus arcos y tiempos respectivos hacia ellos</a:t>
            </a:r>
            <a:endParaRPr sz="2000" strike="noStrike">
              <a:solidFill>
                <a:srgbClr val="000000"/>
              </a:solidFill>
              <a:latin typeface="Times New Roman"/>
              <a:ea typeface="Times New Roman"/>
              <a:cs typeface="Times New Roman"/>
              <a:sym typeface="Times New Roman"/>
            </a:endParaRPr>
          </a:p>
        </p:txBody>
      </p:sp>
      <p:sp>
        <p:nvSpPr>
          <p:cNvPr id="68" name="Google Shape;68;p15"/>
          <p:cNvSpPr/>
          <p:nvPr/>
        </p:nvSpPr>
        <p:spPr>
          <a:xfrm>
            <a:off x="6991176" y="537575"/>
            <a:ext cx="1497737" cy="731089"/>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5"/>
          <p:cNvPicPr preferRelativeResize="0"/>
          <p:nvPr/>
        </p:nvPicPr>
        <p:blipFill>
          <a:blip r:embed="rId3">
            <a:alphaModFix/>
          </a:blip>
          <a:stretch>
            <a:fillRect/>
          </a:stretch>
        </p:blipFill>
        <p:spPr>
          <a:xfrm>
            <a:off x="1710600" y="1362614"/>
            <a:ext cx="5728002" cy="28710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p:nvPr/>
        </p:nvSpPr>
        <p:spPr>
          <a:xfrm>
            <a:off x="357952" y="348311"/>
            <a:ext cx="7885440" cy="61416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n-US" sz="2800">
                <a:solidFill>
                  <a:srgbClr val="333F4F"/>
                </a:solidFill>
                <a:latin typeface="Times New Roman"/>
                <a:ea typeface="Times New Roman"/>
                <a:cs typeface="Times New Roman"/>
                <a:sym typeface="Times New Roman"/>
              </a:rPr>
              <a:t>Explicación del algoritmo y su complejidad</a:t>
            </a:r>
            <a:endParaRPr b="1" i="1" sz="2800">
              <a:solidFill>
                <a:srgbClr val="333F4F"/>
              </a:solidFill>
              <a:latin typeface="Times New Roman"/>
              <a:ea typeface="Times New Roman"/>
              <a:cs typeface="Times New Roman"/>
              <a:sym typeface="Times New Roman"/>
            </a:endParaRPr>
          </a:p>
        </p:txBody>
      </p:sp>
      <p:sp>
        <p:nvSpPr>
          <p:cNvPr id="75" name="Google Shape;75;p16"/>
          <p:cNvSpPr/>
          <p:nvPr/>
        </p:nvSpPr>
        <p:spPr>
          <a:xfrm>
            <a:off x="357950" y="4607500"/>
            <a:ext cx="8688600" cy="6141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1" lang="en-US" sz="1400" strike="noStrike">
                <a:solidFill>
                  <a:srgbClr val="000000"/>
                </a:solidFill>
                <a:latin typeface="Arial"/>
                <a:ea typeface="Arial"/>
                <a:cs typeface="Arial"/>
                <a:sym typeface="Arial"/>
              </a:rPr>
              <a:t>Tabla 1:</a:t>
            </a:r>
            <a:r>
              <a:rPr lang="en-US" sz="1800" strike="noStrike">
                <a:solidFill>
                  <a:srgbClr val="000000"/>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complejidad de cada uno de los sub problemas que componen el algoritmo. sea n el número de vértices.</a:t>
            </a:r>
            <a:endParaRPr sz="1800" strike="noStrike">
              <a:solidFill>
                <a:srgbClr val="000000"/>
              </a:solidFill>
              <a:latin typeface="Times New Roman"/>
              <a:ea typeface="Times New Roman"/>
              <a:cs typeface="Times New Roman"/>
              <a:sym typeface="Times New Roman"/>
            </a:endParaRPr>
          </a:p>
        </p:txBody>
      </p:sp>
      <p:graphicFrame>
        <p:nvGraphicFramePr>
          <p:cNvPr id="76" name="Google Shape;76;p16"/>
          <p:cNvGraphicFramePr/>
          <p:nvPr/>
        </p:nvGraphicFramePr>
        <p:xfrm>
          <a:off x="357950" y="1462125"/>
          <a:ext cx="3000000" cy="3000000"/>
        </p:xfrm>
        <a:graphic>
          <a:graphicData uri="http://schemas.openxmlformats.org/drawingml/2006/table">
            <a:tbl>
              <a:tblPr>
                <a:noFill/>
                <a:tableStyleId>{CB5E9BEE-E337-4AD5-99D0-08FFBF73600C}</a:tableStyleId>
              </a:tblPr>
              <a:tblGrid>
                <a:gridCol w="4262825"/>
                <a:gridCol w="4262825"/>
              </a:tblGrid>
              <a:tr h="761550">
                <a:tc>
                  <a:txBody>
                    <a:bodyPr>
                      <a:no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Sub Problema</a:t>
                      </a:r>
                      <a:endParaRPr b="1" sz="18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Complejidad</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(n = # vértices)</a:t>
                      </a:r>
                      <a:endParaRPr b="1" sz="1800">
                        <a:latin typeface="Times New Roman"/>
                        <a:ea typeface="Times New Roman"/>
                        <a:cs typeface="Times New Roman"/>
                        <a:sym typeface="Times New Roman"/>
                      </a:endParaRPr>
                    </a:p>
                  </a:txBody>
                  <a:tcPr marT="63500" marB="63500" marR="63500" marL="63500"/>
                </a:tc>
              </a:tr>
              <a:tr h="492750">
                <a:tc>
                  <a:txBody>
                    <a:bodyPr>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Leer archivo y extraer los vértices</a:t>
                      </a:r>
                      <a:endParaRPr sz="18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O(n^2)</a:t>
                      </a:r>
                      <a:endParaRPr sz="1800">
                        <a:latin typeface="Times New Roman"/>
                        <a:ea typeface="Times New Roman"/>
                        <a:cs typeface="Times New Roman"/>
                        <a:sym typeface="Times New Roman"/>
                      </a:endParaRPr>
                    </a:p>
                  </a:txBody>
                  <a:tcPr marT="63500" marB="63500" marR="63500" marL="63500"/>
                </a:tc>
              </a:tr>
              <a:tr h="492750">
                <a:tc>
                  <a:txBody>
                    <a:bodyPr>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Crear vector y listas enlazadas ordenadas</a:t>
                      </a:r>
                      <a:endParaRPr sz="18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O(n^2)</a:t>
                      </a:r>
                      <a:endParaRPr sz="1800">
                        <a:latin typeface="Times New Roman"/>
                        <a:ea typeface="Times New Roman"/>
                        <a:cs typeface="Times New Roman"/>
                        <a:sym typeface="Times New Roman"/>
                      </a:endParaRPr>
                    </a:p>
                  </a:txBody>
                  <a:tcPr marT="63500" marB="63500" marR="63500" marL="63500"/>
                </a:tc>
              </a:tr>
              <a:tr h="492750">
                <a:tc>
                  <a:txBody>
                    <a:bodyPr>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Formación de rutas y escritura del archivo respuesta</a:t>
                      </a:r>
                      <a:endParaRPr sz="18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O(n)</a:t>
                      </a:r>
                      <a:endParaRPr sz="1800">
                        <a:latin typeface="Times New Roman"/>
                        <a:ea typeface="Times New Roman"/>
                        <a:cs typeface="Times New Roman"/>
                        <a:sym typeface="Times New Roman"/>
                      </a:endParaRPr>
                    </a:p>
                  </a:txBody>
                  <a:tcPr marT="63500" marB="63500" marR="63500" marL="63500"/>
                </a:tc>
              </a:tr>
              <a:tr h="492750">
                <a:tc>
                  <a:txBody>
                    <a:bodyPr>
                      <a:no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Complejidad Total</a:t>
                      </a:r>
                      <a:endParaRPr b="1" sz="18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O(n^2)</a:t>
                      </a:r>
                      <a:endParaRPr b="1" sz="18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p:nvPr/>
        </p:nvSpPr>
        <p:spPr>
          <a:xfrm>
            <a:off x="357952" y="348311"/>
            <a:ext cx="7885500" cy="6141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n-US" sz="2800">
                <a:solidFill>
                  <a:srgbClr val="333F4F"/>
                </a:solidFill>
                <a:latin typeface="Times New Roman"/>
                <a:ea typeface="Times New Roman"/>
                <a:cs typeface="Times New Roman"/>
                <a:sym typeface="Times New Roman"/>
              </a:rPr>
              <a:t>Explicación del algoritmo y su complejidad</a:t>
            </a:r>
            <a:endParaRPr b="1" i="1" sz="2800">
              <a:solidFill>
                <a:srgbClr val="333F4F"/>
              </a:solidFill>
              <a:latin typeface="Times New Roman"/>
              <a:ea typeface="Times New Roman"/>
              <a:cs typeface="Times New Roman"/>
              <a:sym typeface="Times New Roman"/>
            </a:endParaRPr>
          </a:p>
        </p:txBody>
      </p:sp>
      <p:sp>
        <p:nvSpPr>
          <p:cNvPr id="82" name="Google Shape;82;p17"/>
          <p:cNvSpPr/>
          <p:nvPr/>
        </p:nvSpPr>
        <p:spPr>
          <a:xfrm>
            <a:off x="553700" y="4671500"/>
            <a:ext cx="7918500" cy="771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1800" strike="noStrike">
                <a:solidFill>
                  <a:srgbClr val="000000"/>
                </a:solidFill>
                <a:latin typeface="Times New Roman"/>
                <a:ea typeface="Times New Roman"/>
                <a:cs typeface="Times New Roman"/>
                <a:sym typeface="Times New Roman"/>
              </a:rPr>
              <a:t>Gráfico 2:</a:t>
            </a:r>
            <a:r>
              <a:rPr lang="en-US" sz="1800">
                <a:latin typeface="Times New Roman"/>
                <a:ea typeface="Times New Roman"/>
                <a:cs typeface="Times New Roman"/>
                <a:sym typeface="Times New Roman"/>
              </a:rPr>
              <a:t> Gráfico del Método lector que extrae la P y los vértices del</a:t>
            </a:r>
            <a:endParaRPr sz="18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800">
                <a:latin typeface="Times New Roman"/>
                <a:ea typeface="Times New Roman"/>
                <a:cs typeface="Times New Roman"/>
                <a:sym typeface="Times New Roman"/>
              </a:rPr>
              <a:t> dataset y los pasa a una matriz de adyacencia </a:t>
            </a:r>
            <a:endParaRPr sz="1800">
              <a:latin typeface="Times New Roman"/>
              <a:ea typeface="Times New Roman"/>
              <a:cs typeface="Times New Roman"/>
              <a:sym typeface="Times New Roman"/>
            </a:endParaRPr>
          </a:p>
        </p:txBody>
      </p:sp>
      <p:sp>
        <p:nvSpPr>
          <p:cNvPr id="83" name="Google Shape;83;p17"/>
          <p:cNvSpPr/>
          <p:nvPr/>
        </p:nvSpPr>
        <p:spPr>
          <a:xfrm>
            <a:off x="7397410" y="348306"/>
            <a:ext cx="846187" cy="910670"/>
          </a:xfrm>
          <a:custGeom>
            <a:rect b="b" l="l" r="r" t="t"/>
            <a:pathLst>
              <a:path extrusionOk="0" h="21073" w="16474">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17"/>
          <p:cNvPicPr preferRelativeResize="0"/>
          <p:nvPr/>
        </p:nvPicPr>
        <p:blipFill>
          <a:blip r:embed="rId3">
            <a:alphaModFix/>
          </a:blip>
          <a:stretch>
            <a:fillRect/>
          </a:stretch>
        </p:blipFill>
        <p:spPr>
          <a:xfrm>
            <a:off x="1628338" y="1361800"/>
            <a:ext cx="5312025" cy="2901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p:nvPr/>
        </p:nvSpPr>
        <p:spPr>
          <a:xfrm>
            <a:off x="357952" y="348311"/>
            <a:ext cx="7885500" cy="6141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n-US" sz="2800">
                <a:solidFill>
                  <a:srgbClr val="333F4F"/>
                </a:solidFill>
                <a:latin typeface="Times New Roman"/>
                <a:ea typeface="Times New Roman"/>
                <a:cs typeface="Times New Roman"/>
                <a:sym typeface="Times New Roman"/>
              </a:rPr>
              <a:t>Explicación del algoritmo y su complejidad</a:t>
            </a:r>
            <a:endParaRPr b="1" i="1" sz="2800">
              <a:solidFill>
                <a:srgbClr val="333F4F"/>
              </a:solidFill>
              <a:latin typeface="Times New Roman"/>
              <a:ea typeface="Times New Roman"/>
              <a:cs typeface="Times New Roman"/>
              <a:sym typeface="Times New Roman"/>
            </a:endParaRPr>
          </a:p>
        </p:txBody>
      </p:sp>
      <p:sp>
        <p:nvSpPr>
          <p:cNvPr id="90" name="Google Shape;90;p18"/>
          <p:cNvSpPr/>
          <p:nvPr/>
        </p:nvSpPr>
        <p:spPr>
          <a:xfrm>
            <a:off x="553700" y="4671500"/>
            <a:ext cx="7918500" cy="771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1800" strike="noStrike">
                <a:solidFill>
                  <a:srgbClr val="000000"/>
                </a:solidFill>
                <a:latin typeface="Times New Roman"/>
                <a:ea typeface="Times New Roman"/>
                <a:cs typeface="Times New Roman"/>
                <a:sym typeface="Times New Roman"/>
              </a:rPr>
              <a:t>Gráfico </a:t>
            </a:r>
            <a:r>
              <a:rPr b="1" lang="en-US" sz="1800">
                <a:latin typeface="Times New Roman"/>
                <a:ea typeface="Times New Roman"/>
                <a:cs typeface="Times New Roman"/>
                <a:sym typeface="Times New Roman"/>
              </a:rPr>
              <a:t>3</a:t>
            </a:r>
            <a:r>
              <a:rPr b="1" lang="en-US" sz="1800" strike="noStrike">
                <a:solidFill>
                  <a:srgbClr val="000000"/>
                </a:solidFill>
                <a:latin typeface="Times New Roman"/>
                <a:ea typeface="Times New Roman"/>
                <a:cs typeface="Times New Roman"/>
                <a:sym typeface="Times New Roman"/>
              </a:rPr>
              <a:t>:</a:t>
            </a:r>
            <a:r>
              <a:rPr lang="en-US" sz="1800">
                <a:latin typeface="Times New Roman"/>
                <a:ea typeface="Times New Roman"/>
                <a:cs typeface="Times New Roman"/>
                <a:sym typeface="Times New Roman"/>
              </a:rPr>
              <a:t> Gráfico del Método </a:t>
            </a:r>
            <a:r>
              <a:rPr lang="en-US" sz="1800">
                <a:solidFill>
                  <a:schemeClr val="dk1"/>
                </a:solidFill>
                <a:latin typeface="Times New Roman"/>
                <a:ea typeface="Times New Roman"/>
                <a:cs typeface="Times New Roman"/>
                <a:sym typeface="Times New Roman"/>
              </a:rPr>
              <a:t>Crear vector y listas enlazadas ordenadas las cuales </a:t>
            </a:r>
            <a:endParaRPr sz="18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son extraídas de la matriz de adyacencia</a:t>
            </a:r>
            <a:endParaRPr sz="1800">
              <a:solidFill>
                <a:schemeClr val="dk1"/>
              </a:solidFill>
              <a:latin typeface="Times New Roman"/>
              <a:ea typeface="Times New Roman"/>
              <a:cs typeface="Times New Roman"/>
              <a:sym typeface="Times New Roman"/>
            </a:endParaRPr>
          </a:p>
        </p:txBody>
      </p:sp>
      <p:sp>
        <p:nvSpPr>
          <p:cNvPr id="91" name="Google Shape;91;p18"/>
          <p:cNvSpPr/>
          <p:nvPr/>
        </p:nvSpPr>
        <p:spPr>
          <a:xfrm>
            <a:off x="7397410" y="348306"/>
            <a:ext cx="846187" cy="910670"/>
          </a:xfrm>
          <a:custGeom>
            <a:rect b="b" l="l" r="r" t="t"/>
            <a:pathLst>
              <a:path extrusionOk="0" h="21073" w="16474">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8"/>
          <p:cNvPicPr preferRelativeResize="0"/>
          <p:nvPr/>
        </p:nvPicPr>
        <p:blipFill>
          <a:blip r:embed="rId3">
            <a:alphaModFix/>
          </a:blip>
          <a:stretch>
            <a:fillRect/>
          </a:stretch>
        </p:blipFill>
        <p:spPr>
          <a:xfrm>
            <a:off x="2592500" y="1258986"/>
            <a:ext cx="3416403" cy="34042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p:nvPr/>
        </p:nvSpPr>
        <p:spPr>
          <a:xfrm>
            <a:off x="357660" y="433215"/>
            <a:ext cx="7885440" cy="61416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n-US" sz="2800">
                <a:solidFill>
                  <a:srgbClr val="333F4F"/>
                </a:solidFill>
                <a:latin typeface="Arial"/>
                <a:ea typeface="Arial"/>
                <a:cs typeface="Arial"/>
                <a:sym typeface="Arial"/>
              </a:rPr>
              <a:t>Criterios de Diseño del Algoritmo</a:t>
            </a:r>
            <a:endParaRPr b="1" i="1" sz="2800">
              <a:solidFill>
                <a:srgbClr val="333F4F"/>
              </a:solidFill>
              <a:latin typeface="Arial"/>
              <a:ea typeface="Arial"/>
              <a:cs typeface="Arial"/>
              <a:sym typeface="Arial"/>
            </a:endParaRPr>
          </a:p>
        </p:txBody>
      </p:sp>
      <p:sp>
        <p:nvSpPr>
          <p:cNvPr id="98" name="Google Shape;98;p19"/>
          <p:cNvSpPr txBox="1"/>
          <p:nvPr/>
        </p:nvSpPr>
        <p:spPr>
          <a:xfrm>
            <a:off x="694592" y="1890346"/>
            <a:ext cx="7548508"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Se analizó la información en busca de una heurística tal que permitiera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diseñar un algoritmo que a partir de ella que logrará dar solución al problema planteado, de esta manera se observó que es posible a partir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del tiempo establecer una lógica que permite identificar de manera rápida y eficiente una solución  aproximada a la óptima por medio de la búsqueda del punto más lejano y verificando si este puede pasar por otro punto cumpliendo las condiciones y de esta manera continuar hasta finalizar los puntos.</a:t>
            </a:r>
            <a:endParaRPr sz="1800">
              <a:solidFill>
                <a:schemeClr val="dk1"/>
              </a:solidFill>
              <a:latin typeface="Arial"/>
              <a:ea typeface="Arial"/>
              <a:cs typeface="Arial"/>
              <a:sym typeface="Arial"/>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
        <p:nvSpPr>
          <p:cNvPr id="99" name="Google Shape;99;p19"/>
          <p:cNvSpPr/>
          <p:nvPr/>
        </p:nvSpPr>
        <p:spPr>
          <a:xfrm>
            <a:off x="7138408" y="4005527"/>
            <a:ext cx="851495" cy="1094667"/>
          </a:xfrm>
          <a:custGeom>
            <a:rect b="b" l="l" r="r" t="t"/>
            <a:pathLst>
              <a:path extrusionOk="0" h="17228" w="17082">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7892746" y="358423"/>
            <a:ext cx="683097" cy="763748"/>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7892745" y="1161773"/>
            <a:ext cx="683104" cy="614173"/>
          </a:xfrm>
          <a:custGeom>
            <a:rect b="b" l="l" r="r" t="t"/>
            <a:pathLst>
              <a:path extrusionOk="0" h="21073" w="8542">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p:nvPr/>
        </p:nvSpPr>
        <p:spPr>
          <a:xfrm>
            <a:off x="243360" y="302378"/>
            <a:ext cx="7885440" cy="61416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n-US" sz="2800">
                <a:solidFill>
                  <a:srgbClr val="333F4F"/>
                </a:solidFill>
                <a:latin typeface="Times New Roman"/>
                <a:ea typeface="Times New Roman"/>
                <a:cs typeface="Times New Roman"/>
                <a:sym typeface="Times New Roman"/>
              </a:rPr>
              <a:t>Consumo de Tiempo y Memoria</a:t>
            </a:r>
            <a:endParaRPr b="1" i="1" sz="2800">
              <a:solidFill>
                <a:srgbClr val="333F4F"/>
              </a:solidFill>
              <a:latin typeface="Times New Roman"/>
              <a:ea typeface="Times New Roman"/>
              <a:cs typeface="Times New Roman"/>
              <a:sym typeface="Times New Roman"/>
            </a:endParaRPr>
          </a:p>
        </p:txBody>
      </p:sp>
      <p:sp>
        <p:nvSpPr>
          <p:cNvPr id="107" name="Google Shape;107;p20"/>
          <p:cNvSpPr/>
          <p:nvPr/>
        </p:nvSpPr>
        <p:spPr>
          <a:xfrm>
            <a:off x="789700" y="4447726"/>
            <a:ext cx="7224600" cy="679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1400" strike="noStrike">
                <a:solidFill>
                  <a:srgbClr val="000000"/>
                </a:solidFill>
                <a:latin typeface="Times New Roman"/>
                <a:ea typeface="Times New Roman"/>
                <a:cs typeface="Times New Roman"/>
                <a:sym typeface="Times New Roman"/>
              </a:rPr>
              <a:t>Gráfico 3:</a:t>
            </a:r>
            <a:r>
              <a:rPr lang="en-US" sz="1400" strike="noStrike">
                <a:solidFill>
                  <a:srgbClr val="000000"/>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Análisis de los resultados obtenidos con la implementación del algoritmo.</a:t>
            </a:r>
            <a:endParaRPr sz="1800" strike="noStrike">
              <a:solidFill>
                <a:srgbClr val="000000"/>
              </a:solidFill>
              <a:latin typeface="Times New Roman"/>
              <a:ea typeface="Times New Roman"/>
              <a:cs typeface="Times New Roman"/>
              <a:sym typeface="Times New Roman"/>
            </a:endParaRPr>
          </a:p>
        </p:txBody>
      </p:sp>
      <p:graphicFrame>
        <p:nvGraphicFramePr>
          <p:cNvPr id="108" name="Google Shape;108;p20"/>
          <p:cNvGraphicFramePr/>
          <p:nvPr/>
        </p:nvGraphicFramePr>
        <p:xfrm>
          <a:off x="789700" y="1263900"/>
          <a:ext cx="3000000" cy="3000000"/>
        </p:xfrm>
        <a:graphic>
          <a:graphicData uri="http://schemas.openxmlformats.org/drawingml/2006/table">
            <a:tbl>
              <a:tblPr>
                <a:noFill/>
                <a:tableStyleId>{CB5E9BEE-E337-4AD5-99D0-08FFBF73600C}</a:tableStyleId>
              </a:tblPr>
              <a:tblGrid>
                <a:gridCol w="971975"/>
                <a:gridCol w="775400"/>
                <a:gridCol w="2795850"/>
                <a:gridCol w="2795850"/>
              </a:tblGrid>
              <a:tr h="907350">
                <a:tc>
                  <a:txBody>
                    <a:bodyPr>
                      <a:no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T cap="flat" cmpd="sng" w="12700">
                      <a:solidFill>
                        <a:srgbClr val="FFFFFF"/>
                      </a:solidFill>
                      <a:prstDash val="solid"/>
                      <a:round/>
                      <a:headEnd len="sm" w="sm" type="none"/>
                      <a:tailEnd len="sm" w="sm" type="none"/>
                    </a:lnT>
                  </a:tcPr>
                </a:tc>
                <a:tc>
                  <a:txBody>
                    <a:bodyPr>
                      <a:no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Memoria</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(MB)</a:t>
                      </a:r>
                      <a:endParaRPr b="1" sz="18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Tiempo</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(ms)</a:t>
                      </a:r>
                      <a:endParaRPr b="1" sz="18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Solución</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 Carros)</a:t>
                      </a:r>
                      <a:endParaRPr b="1" sz="1800">
                        <a:latin typeface="Times New Roman"/>
                        <a:ea typeface="Times New Roman"/>
                        <a:cs typeface="Times New Roman"/>
                        <a:sym typeface="Times New Roman"/>
                      </a:endParaRPr>
                    </a:p>
                  </a:txBody>
                  <a:tcPr marT="63500" marB="63500" marR="63500" marL="63500"/>
                </a:tc>
              </a:tr>
              <a:tr h="587100">
                <a:tc>
                  <a:txBody>
                    <a:bodyPr>
                      <a:no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U=205 P=1.1</a:t>
                      </a:r>
                      <a:endParaRPr b="1" sz="18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42 MB</a:t>
                      </a:r>
                      <a:endParaRPr sz="18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358 ms</a:t>
                      </a:r>
                      <a:endParaRPr sz="18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78</a:t>
                      </a:r>
                      <a:endParaRPr sz="1800">
                        <a:latin typeface="Times New Roman"/>
                        <a:ea typeface="Times New Roman"/>
                        <a:cs typeface="Times New Roman"/>
                        <a:sym typeface="Times New Roman"/>
                      </a:endParaRPr>
                    </a:p>
                  </a:txBody>
                  <a:tcPr marT="63500" marB="63500" marR="63500" marL="63500"/>
                </a:tc>
              </a:tr>
              <a:tr h="587100">
                <a:tc>
                  <a:txBody>
                    <a:bodyPr>
                      <a:no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U=205 P=1.3</a:t>
                      </a:r>
                      <a:endParaRPr b="1" sz="18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40 MB</a:t>
                      </a:r>
                      <a:endParaRPr sz="18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377 ms</a:t>
                      </a:r>
                      <a:endParaRPr sz="18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50</a:t>
                      </a:r>
                      <a:endParaRPr sz="1800">
                        <a:latin typeface="Times New Roman"/>
                        <a:ea typeface="Times New Roman"/>
                        <a:cs typeface="Times New Roman"/>
                        <a:sym typeface="Times New Roman"/>
                      </a:endParaRPr>
                    </a:p>
                  </a:txBody>
                  <a:tcPr marT="63500" marB="63500" marR="63500" marL="63500"/>
                </a:tc>
              </a:tr>
              <a:tr h="587100">
                <a:tc>
                  <a:txBody>
                    <a:bodyPr>
                      <a:no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U=11   P=1.1</a:t>
                      </a:r>
                      <a:endParaRPr b="1" sz="18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15 MB</a:t>
                      </a:r>
                      <a:endParaRPr sz="18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182 ms</a:t>
                      </a:r>
                      <a:endParaRPr sz="18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5</a:t>
                      </a:r>
                      <a:endParaRPr sz="1800">
                        <a:latin typeface="Times New Roman"/>
                        <a:ea typeface="Times New Roman"/>
                        <a:cs typeface="Times New Roman"/>
                        <a:sym typeface="Times New Roman"/>
                      </a:endParaRPr>
                    </a:p>
                  </a:txBody>
                  <a:tcPr marT="63500" marB="63500" marR="63500" marL="63500"/>
                </a:tc>
              </a:tr>
            </a:tbl>
          </a:graphicData>
        </a:graphic>
      </p:graphicFrame>
      <p:sp>
        <p:nvSpPr>
          <p:cNvPr id="109" name="Google Shape;109;p20"/>
          <p:cNvSpPr/>
          <p:nvPr/>
        </p:nvSpPr>
        <p:spPr>
          <a:xfrm>
            <a:off x="721520" y="1263912"/>
            <a:ext cx="1040165" cy="929458"/>
          </a:xfrm>
          <a:custGeom>
            <a:rect b="b" l="l" r="r" t="t"/>
            <a:pathLst>
              <a:path extrusionOk="0" h="15330" w="17495">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p:nvPr/>
        </p:nvSpPr>
        <p:spPr>
          <a:xfrm>
            <a:off x="7612269" y="916548"/>
            <a:ext cx="790421" cy="850006"/>
          </a:xfrm>
          <a:custGeom>
            <a:rect b="b" l="l" r="r" t="t"/>
            <a:pathLst>
              <a:path extrusionOk="0" h="17909" w="17958">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p:nvPr/>
        </p:nvSpPr>
        <p:spPr>
          <a:xfrm>
            <a:off x="553700" y="4671500"/>
            <a:ext cx="7918500" cy="771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1800" strike="noStrike">
                <a:solidFill>
                  <a:srgbClr val="000000"/>
                </a:solidFill>
                <a:latin typeface="Times New Roman"/>
                <a:ea typeface="Times New Roman"/>
                <a:cs typeface="Times New Roman"/>
                <a:sym typeface="Times New Roman"/>
              </a:rPr>
              <a:t>Gráfico </a:t>
            </a:r>
            <a:r>
              <a:rPr b="1" lang="en-US" sz="1800">
                <a:latin typeface="Times New Roman"/>
                <a:ea typeface="Times New Roman"/>
                <a:cs typeface="Times New Roman"/>
                <a:sym typeface="Times New Roman"/>
              </a:rPr>
              <a:t>4</a:t>
            </a:r>
            <a:r>
              <a:rPr b="1" lang="en-US" sz="1800" strike="noStrike">
                <a:solidFill>
                  <a:srgbClr val="000000"/>
                </a:solidFill>
                <a:latin typeface="Times New Roman"/>
                <a:ea typeface="Times New Roman"/>
                <a:cs typeface="Times New Roman"/>
                <a:sym typeface="Times New Roman"/>
              </a:rPr>
              <a:t>:</a:t>
            </a:r>
            <a:r>
              <a:rPr lang="en-US" sz="1800" strike="noStrike">
                <a:solidFill>
                  <a:srgbClr val="000000"/>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el algoritmo utiliza el método lector para extraer la P y los vértices del dataset para pasarlos a una matriz de adyacencia.</a:t>
            </a:r>
            <a:endParaRPr sz="1800" strike="noStrike">
              <a:solidFill>
                <a:srgbClr val="000000"/>
              </a:solidFill>
              <a:latin typeface="Times New Roman"/>
              <a:ea typeface="Times New Roman"/>
              <a:cs typeface="Times New Roman"/>
              <a:sym typeface="Times New Roman"/>
            </a:endParaRPr>
          </a:p>
        </p:txBody>
      </p:sp>
      <p:sp>
        <p:nvSpPr>
          <p:cNvPr id="116" name="Google Shape;116;p21"/>
          <p:cNvSpPr/>
          <p:nvPr/>
        </p:nvSpPr>
        <p:spPr>
          <a:xfrm>
            <a:off x="7397410" y="348306"/>
            <a:ext cx="846187" cy="910670"/>
          </a:xfrm>
          <a:custGeom>
            <a:rect b="b" l="l" r="r" t="t"/>
            <a:pathLst>
              <a:path extrusionOk="0" h="21073" w="16474">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21"/>
          <p:cNvPicPr preferRelativeResize="0"/>
          <p:nvPr/>
        </p:nvPicPr>
        <p:blipFill>
          <a:blip r:embed="rId3">
            <a:alphaModFix/>
          </a:blip>
          <a:stretch>
            <a:fillRect/>
          </a:stretch>
        </p:blipFill>
        <p:spPr>
          <a:xfrm>
            <a:off x="1628338" y="1361800"/>
            <a:ext cx="5312025" cy="2901725"/>
          </a:xfrm>
          <a:prstGeom prst="rect">
            <a:avLst/>
          </a:prstGeom>
          <a:noFill/>
          <a:ln>
            <a:noFill/>
          </a:ln>
        </p:spPr>
      </p:pic>
      <p:sp>
        <p:nvSpPr>
          <p:cNvPr id="118" name="Google Shape;118;p21"/>
          <p:cNvSpPr/>
          <p:nvPr/>
        </p:nvSpPr>
        <p:spPr>
          <a:xfrm>
            <a:off x="271935" y="254160"/>
            <a:ext cx="7885500" cy="6141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n-US" sz="2800">
                <a:solidFill>
                  <a:srgbClr val="333F4F"/>
                </a:solidFill>
                <a:latin typeface="Arial"/>
                <a:ea typeface="Arial"/>
                <a:cs typeface="Arial"/>
                <a:sym typeface="Arial"/>
              </a:rPr>
              <a:t>Software en funcionamiento</a:t>
            </a:r>
            <a:endParaRPr b="1" i="1" sz="2800">
              <a:solidFill>
                <a:srgbClr val="333F4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p:nvPr/>
        </p:nvSpPr>
        <p:spPr>
          <a:xfrm>
            <a:off x="325100" y="4442900"/>
            <a:ext cx="7918500" cy="771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1800" strike="noStrike">
                <a:solidFill>
                  <a:srgbClr val="000000"/>
                </a:solidFill>
                <a:latin typeface="Times New Roman"/>
                <a:ea typeface="Times New Roman"/>
                <a:cs typeface="Times New Roman"/>
                <a:sym typeface="Times New Roman"/>
              </a:rPr>
              <a:t>Gráfico </a:t>
            </a:r>
            <a:r>
              <a:rPr b="1" lang="en-US" sz="1800">
                <a:latin typeface="Times New Roman"/>
                <a:ea typeface="Times New Roman"/>
                <a:cs typeface="Times New Roman"/>
                <a:sym typeface="Times New Roman"/>
              </a:rPr>
              <a:t>5</a:t>
            </a:r>
            <a:r>
              <a:rPr b="1" lang="en-US" sz="1800" strike="noStrike">
                <a:solidFill>
                  <a:srgbClr val="000000"/>
                </a:solidFill>
                <a:latin typeface="Times New Roman"/>
                <a:ea typeface="Times New Roman"/>
                <a:cs typeface="Times New Roman"/>
                <a:sym typeface="Times New Roman"/>
              </a:rPr>
              <a:t>:</a:t>
            </a:r>
            <a:r>
              <a:rPr lang="en-US" sz="1800" strike="noStrike">
                <a:solidFill>
                  <a:srgbClr val="000000"/>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Representación de los vértices y los arcos</a:t>
            </a:r>
            <a:endParaRPr sz="1800" strike="noStrike">
              <a:solidFill>
                <a:srgbClr val="000000"/>
              </a:solidFill>
              <a:latin typeface="Times New Roman"/>
              <a:ea typeface="Times New Roman"/>
              <a:cs typeface="Times New Roman"/>
              <a:sym typeface="Times New Roman"/>
            </a:endParaRPr>
          </a:p>
        </p:txBody>
      </p:sp>
      <p:sp>
        <p:nvSpPr>
          <p:cNvPr id="124" name="Google Shape;124;p22"/>
          <p:cNvSpPr/>
          <p:nvPr/>
        </p:nvSpPr>
        <p:spPr>
          <a:xfrm>
            <a:off x="7397410" y="348306"/>
            <a:ext cx="846187" cy="910670"/>
          </a:xfrm>
          <a:custGeom>
            <a:rect b="b" l="l" r="r" t="t"/>
            <a:pathLst>
              <a:path extrusionOk="0" h="21073" w="16474">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22"/>
          <p:cNvPicPr preferRelativeResize="0"/>
          <p:nvPr/>
        </p:nvPicPr>
        <p:blipFill>
          <a:blip r:embed="rId3">
            <a:alphaModFix/>
          </a:blip>
          <a:stretch>
            <a:fillRect/>
          </a:stretch>
        </p:blipFill>
        <p:spPr>
          <a:xfrm>
            <a:off x="660150" y="1960374"/>
            <a:ext cx="7248399" cy="1545010"/>
          </a:xfrm>
          <a:prstGeom prst="rect">
            <a:avLst/>
          </a:prstGeom>
          <a:noFill/>
          <a:ln>
            <a:noFill/>
          </a:ln>
        </p:spPr>
      </p:pic>
      <p:sp>
        <p:nvSpPr>
          <p:cNvPr id="126" name="Google Shape;126;p22"/>
          <p:cNvSpPr/>
          <p:nvPr/>
        </p:nvSpPr>
        <p:spPr>
          <a:xfrm>
            <a:off x="271935" y="254160"/>
            <a:ext cx="7885500" cy="6141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n-US" sz="2800">
                <a:solidFill>
                  <a:srgbClr val="333F4F"/>
                </a:solidFill>
                <a:latin typeface="Arial"/>
                <a:ea typeface="Arial"/>
                <a:cs typeface="Arial"/>
                <a:sym typeface="Arial"/>
              </a:rPr>
              <a:t>Software en funcionamiento</a:t>
            </a:r>
            <a:endParaRPr b="1" i="1" sz="2800">
              <a:solidFill>
                <a:srgbClr val="333F4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