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6" r:id="rId2"/>
    <p:sldId id="297" r:id="rId3"/>
    <p:sldId id="298" r:id="rId4"/>
    <p:sldId id="299" r:id="rId5"/>
    <p:sldId id="300" r:id="rId6"/>
    <p:sldId id="301" r:id="rId7"/>
    <p:sldId id="302" r:id="rId8"/>
    <p:sldId id="303" r:id="rId9"/>
    <p:sldId id="304" r:id="rId10"/>
    <p:sldId id="305" r:id="rId11"/>
    <p:sldId id="306" r:id="rId12"/>
    <p:sldId id="309" r:id="rId13"/>
    <p:sldId id="307" r:id="rId14"/>
    <p:sldId id="308" r:id="rId15"/>
    <p:sldId id="310" r:id="rId16"/>
    <p:sldId id="311" r:id="rId17"/>
    <p:sldId id="316" r:id="rId18"/>
    <p:sldId id="317" r:id="rId19"/>
    <p:sldId id="312" r:id="rId20"/>
    <p:sldId id="315" r:id="rId21"/>
    <p:sldId id="313" r:id="rId22"/>
    <p:sldId id="314" r:id="rId23"/>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8BFA4-84FB-47AC-8665-17AD46885503}" type="datetimeFigureOut">
              <a:rPr lang="es-US" smtClean="0"/>
              <a:t>10/27/2023</a:t>
            </a:fld>
            <a:endParaRPr lang="es-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A3ADD-2FDE-4385-87B5-6E0EBFB8FC3E}" type="slidenum">
              <a:rPr lang="es-US" smtClean="0"/>
              <a:t>‹#›</a:t>
            </a:fld>
            <a:endParaRPr lang="es-US"/>
          </a:p>
        </p:txBody>
      </p:sp>
    </p:spTree>
    <p:extLst>
      <p:ext uri="{BB962C8B-B14F-4D97-AF65-F5344CB8AC3E}">
        <p14:creationId xmlns:p14="http://schemas.microsoft.com/office/powerpoint/2010/main" val="258495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
        <p:nvSpPr>
          <p:cNvPr id="2" name="Marcador de notas 1">
            <a:extLst>
              <a:ext uri="{FF2B5EF4-FFF2-40B4-BE49-F238E27FC236}">
                <a16:creationId xmlns:a16="http://schemas.microsoft.com/office/drawing/2014/main" id="{89E53A9C-E757-24B7-5689-627A218CE87E}"/>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61671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EDEC-737E-4864-90BA-CB4EBA599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US"/>
          </a:p>
        </p:txBody>
      </p:sp>
      <p:sp>
        <p:nvSpPr>
          <p:cNvPr id="3" name="Subtitle 2">
            <a:extLst>
              <a:ext uri="{FF2B5EF4-FFF2-40B4-BE49-F238E27FC236}">
                <a16:creationId xmlns:a16="http://schemas.microsoft.com/office/drawing/2014/main" id="{0AAA955E-FE76-4CC8-A2F2-5DB6D54E9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US"/>
          </a:p>
        </p:txBody>
      </p:sp>
      <p:sp>
        <p:nvSpPr>
          <p:cNvPr id="4" name="Date Placeholder 3">
            <a:extLst>
              <a:ext uri="{FF2B5EF4-FFF2-40B4-BE49-F238E27FC236}">
                <a16:creationId xmlns:a16="http://schemas.microsoft.com/office/drawing/2014/main" id="{016D885A-62B7-463F-B936-7B67BAD44C64}"/>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88F5934E-E160-493F-BC79-D474B737D448}"/>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C86F657C-EC99-4E0E-ABE9-D020D42E1570}"/>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138765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1304-F711-4EC8-880E-AF2891EED05D}"/>
              </a:ext>
            </a:extLst>
          </p:cNvPr>
          <p:cNvSpPr>
            <a:spLocks noGrp="1"/>
          </p:cNvSpPr>
          <p:nvPr>
            <p:ph type="title"/>
          </p:nvPr>
        </p:nvSpPr>
        <p:spPr/>
        <p:txBody>
          <a:bodyPr/>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EE03FFFF-5A0B-414F-9750-283626721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7AFACBC8-AF7C-4161-8E8C-EDDC9606B10B}"/>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68FF9EFF-B1AE-44B9-BB24-C4E170FDAF76}"/>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3D09523F-8C06-48D0-9603-41D62C73A166}"/>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274924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3FC60-671C-409C-9AB6-955D629E31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US"/>
          </a:p>
        </p:txBody>
      </p:sp>
      <p:sp>
        <p:nvSpPr>
          <p:cNvPr id="3" name="Vertical Text Placeholder 2">
            <a:extLst>
              <a:ext uri="{FF2B5EF4-FFF2-40B4-BE49-F238E27FC236}">
                <a16:creationId xmlns:a16="http://schemas.microsoft.com/office/drawing/2014/main" id="{34C66556-064D-4FF1-8BF4-ABD03F1CDA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250ED72B-D796-4E72-BAC5-5B8A6203512E}"/>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AEAD423A-EFC3-467C-8138-D638BF891518}"/>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959A5C85-C67C-442A-90C8-C0A4BCF595D6}"/>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161537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6362-B4EF-4CAE-ABB8-866BB5540860}"/>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1BF8D1B4-5510-4D66-97DE-F3C65EB73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ADC81C1A-CD8F-4A0C-BB27-CF1AE4A07C4C}"/>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835C9949-605C-492A-B1A9-0912448ED676}"/>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5EB520CD-84C9-4EE8-8989-F0B0AF304245}"/>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380466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D192-93B0-4127-B4F1-2277A630C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US"/>
          </a:p>
        </p:txBody>
      </p:sp>
      <p:sp>
        <p:nvSpPr>
          <p:cNvPr id="3" name="Text Placeholder 2">
            <a:extLst>
              <a:ext uri="{FF2B5EF4-FFF2-40B4-BE49-F238E27FC236}">
                <a16:creationId xmlns:a16="http://schemas.microsoft.com/office/drawing/2014/main" id="{6CB97DD4-3941-4F24-B824-DE7F48BE9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434FB5-14CC-4937-B187-0B2C9090B358}"/>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A16B97D1-D329-46E4-AC3E-B76938A66E7C}"/>
              </a:ext>
            </a:extLst>
          </p:cNvPr>
          <p:cNvSpPr>
            <a:spLocks noGrp="1"/>
          </p:cNvSpPr>
          <p:nvPr>
            <p:ph type="ftr" sz="quarter" idx="11"/>
          </p:nvPr>
        </p:nvSpPr>
        <p:spPr/>
        <p:txBody>
          <a:bodyPr/>
          <a:lstStyle/>
          <a:p>
            <a:endParaRPr lang="es-US"/>
          </a:p>
        </p:txBody>
      </p:sp>
      <p:sp>
        <p:nvSpPr>
          <p:cNvPr id="6" name="Slide Number Placeholder 5">
            <a:extLst>
              <a:ext uri="{FF2B5EF4-FFF2-40B4-BE49-F238E27FC236}">
                <a16:creationId xmlns:a16="http://schemas.microsoft.com/office/drawing/2014/main" id="{D17B9048-D049-41C2-A69D-1534D69D7FB5}"/>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85653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905A-B6CF-4A32-9596-AA1DF1C9C84C}"/>
              </a:ext>
            </a:extLst>
          </p:cNvPr>
          <p:cNvSpPr>
            <a:spLocks noGrp="1"/>
          </p:cNvSpPr>
          <p:nvPr>
            <p:ph type="title"/>
          </p:nvPr>
        </p:nvSpPr>
        <p:spPr/>
        <p:txBody>
          <a:bodyPr/>
          <a:lstStyle/>
          <a:p>
            <a:r>
              <a:rPr lang="en-US"/>
              <a:t>Click to edit Master title style</a:t>
            </a:r>
            <a:endParaRPr lang="es-US"/>
          </a:p>
        </p:txBody>
      </p:sp>
      <p:sp>
        <p:nvSpPr>
          <p:cNvPr id="3" name="Content Placeholder 2">
            <a:extLst>
              <a:ext uri="{FF2B5EF4-FFF2-40B4-BE49-F238E27FC236}">
                <a16:creationId xmlns:a16="http://schemas.microsoft.com/office/drawing/2014/main" id="{BA558821-5A55-4F52-90E3-4BE15B29A9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Content Placeholder 3">
            <a:extLst>
              <a:ext uri="{FF2B5EF4-FFF2-40B4-BE49-F238E27FC236}">
                <a16:creationId xmlns:a16="http://schemas.microsoft.com/office/drawing/2014/main" id="{EE54A84B-F4DE-4B5C-8D90-7C04BA8829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Date Placeholder 4">
            <a:extLst>
              <a:ext uri="{FF2B5EF4-FFF2-40B4-BE49-F238E27FC236}">
                <a16:creationId xmlns:a16="http://schemas.microsoft.com/office/drawing/2014/main" id="{7D830FEE-8514-439B-9A33-A8D580D6AED9}"/>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6" name="Footer Placeholder 5">
            <a:extLst>
              <a:ext uri="{FF2B5EF4-FFF2-40B4-BE49-F238E27FC236}">
                <a16:creationId xmlns:a16="http://schemas.microsoft.com/office/drawing/2014/main" id="{1E4CCC3B-672F-402A-927F-5E0478DF59CB}"/>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CFE258A0-1AAD-4CA8-9D8B-CF72386D5FBD}"/>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381007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9FBD-ADC8-4649-B5BC-98C0BC7808F3}"/>
              </a:ext>
            </a:extLst>
          </p:cNvPr>
          <p:cNvSpPr>
            <a:spLocks noGrp="1"/>
          </p:cNvSpPr>
          <p:nvPr>
            <p:ph type="title"/>
          </p:nvPr>
        </p:nvSpPr>
        <p:spPr>
          <a:xfrm>
            <a:off x="839788" y="365125"/>
            <a:ext cx="10515600" cy="1325563"/>
          </a:xfrm>
        </p:spPr>
        <p:txBody>
          <a:bodyPr/>
          <a:lstStyle/>
          <a:p>
            <a:r>
              <a:rPr lang="en-US"/>
              <a:t>Click to edit Master title style</a:t>
            </a:r>
            <a:endParaRPr lang="es-US"/>
          </a:p>
        </p:txBody>
      </p:sp>
      <p:sp>
        <p:nvSpPr>
          <p:cNvPr id="3" name="Text Placeholder 2">
            <a:extLst>
              <a:ext uri="{FF2B5EF4-FFF2-40B4-BE49-F238E27FC236}">
                <a16:creationId xmlns:a16="http://schemas.microsoft.com/office/drawing/2014/main" id="{DE891C0F-3ADA-456F-AC62-41C9B3C78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FD9753-1026-4E82-97FF-BBE1B92C80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5" name="Text Placeholder 4">
            <a:extLst>
              <a:ext uri="{FF2B5EF4-FFF2-40B4-BE49-F238E27FC236}">
                <a16:creationId xmlns:a16="http://schemas.microsoft.com/office/drawing/2014/main" id="{1F07D2A2-E244-45BC-90BA-71F609CEC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8BDED6-712C-4972-A4AC-20908B72DB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7" name="Date Placeholder 6">
            <a:extLst>
              <a:ext uri="{FF2B5EF4-FFF2-40B4-BE49-F238E27FC236}">
                <a16:creationId xmlns:a16="http://schemas.microsoft.com/office/drawing/2014/main" id="{3CF58A6E-B512-4F82-8C80-5FADD596A3EE}"/>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8" name="Footer Placeholder 7">
            <a:extLst>
              <a:ext uri="{FF2B5EF4-FFF2-40B4-BE49-F238E27FC236}">
                <a16:creationId xmlns:a16="http://schemas.microsoft.com/office/drawing/2014/main" id="{37C0DDB3-FBFE-43AD-B63F-A94EBC0542F1}"/>
              </a:ext>
            </a:extLst>
          </p:cNvPr>
          <p:cNvSpPr>
            <a:spLocks noGrp="1"/>
          </p:cNvSpPr>
          <p:nvPr>
            <p:ph type="ftr" sz="quarter" idx="11"/>
          </p:nvPr>
        </p:nvSpPr>
        <p:spPr/>
        <p:txBody>
          <a:bodyPr/>
          <a:lstStyle/>
          <a:p>
            <a:endParaRPr lang="es-US"/>
          </a:p>
        </p:txBody>
      </p:sp>
      <p:sp>
        <p:nvSpPr>
          <p:cNvPr id="9" name="Slide Number Placeholder 8">
            <a:extLst>
              <a:ext uri="{FF2B5EF4-FFF2-40B4-BE49-F238E27FC236}">
                <a16:creationId xmlns:a16="http://schemas.microsoft.com/office/drawing/2014/main" id="{DAB2EEE4-D4DE-4FC7-A0C5-83715DC4E81B}"/>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375038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A063-7153-49A1-A1BD-0A82FD522AD1}"/>
              </a:ext>
            </a:extLst>
          </p:cNvPr>
          <p:cNvSpPr>
            <a:spLocks noGrp="1"/>
          </p:cNvSpPr>
          <p:nvPr>
            <p:ph type="title"/>
          </p:nvPr>
        </p:nvSpPr>
        <p:spPr/>
        <p:txBody>
          <a:bodyPr/>
          <a:lstStyle/>
          <a:p>
            <a:r>
              <a:rPr lang="en-US"/>
              <a:t>Click to edit Master title style</a:t>
            </a:r>
            <a:endParaRPr lang="es-US"/>
          </a:p>
        </p:txBody>
      </p:sp>
      <p:sp>
        <p:nvSpPr>
          <p:cNvPr id="3" name="Date Placeholder 2">
            <a:extLst>
              <a:ext uri="{FF2B5EF4-FFF2-40B4-BE49-F238E27FC236}">
                <a16:creationId xmlns:a16="http://schemas.microsoft.com/office/drawing/2014/main" id="{423BC007-8014-48EE-BC8C-D4033FB3FDB9}"/>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4" name="Footer Placeholder 3">
            <a:extLst>
              <a:ext uri="{FF2B5EF4-FFF2-40B4-BE49-F238E27FC236}">
                <a16:creationId xmlns:a16="http://schemas.microsoft.com/office/drawing/2014/main" id="{D19116FA-DDD0-4352-9D03-ECFD1177FF4B}"/>
              </a:ext>
            </a:extLst>
          </p:cNvPr>
          <p:cNvSpPr>
            <a:spLocks noGrp="1"/>
          </p:cNvSpPr>
          <p:nvPr>
            <p:ph type="ftr" sz="quarter" idx="11"/>
          </p:nvPr>
        </p:nvSpPr>
        <p:spPr/>
        <p:txBody>
          <a:bodyPr/>
          <a:lstStyle/>
          <a:p>
            <a:endParaRPr lang="es-US"/>
          </a:p>
        </p:txBody>
      </p:sp>
      <p:sp>
        <p:nvSpPr>
          <p:cNvPr id="5" name="Slide Number Placeholder 4">
            <a:extLst>
              <a:ext uri="{FF2B5EF4-FFF2-40B4-BE49-F238E27FC236}">
                <a16:creationId xmlns:a16="http://schemas.microsoft.com/office/drawing/2014/main" id="{BE3E90A3-5C58-488C-8B1C-C89935609764}"/>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44524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F1848-96D4-4027-B1A5-F2EC0802AACC}"/>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3" name="Footer Placeholder 2">
            <a:extLst>
              <a:ext uri="{FF2B5EF4-FFF2-40B4-BE49-F238E27FC236}">
                <a16:creationId xmlns:a16="http://schemas.microsoft.com/office/drawing/2014/main" id="{E3D97ACA-CC53-4C4C-BAA3-FA1EDBBBFA0A}"/>
              </a:ext>
            </a:extLst>
          </p:cNvPr>
          <p:cNvSpPr>
            <a:spLocks noGrp="1"/>
          </p:cNvSpPr>
          <p:nvPr>
            <p:ph type="ftr" sz="quarter" idx="11"/>
          </p:nvPr>
        </p:nvSpPr>
        <p:spPr/>
        <p:txBody>
          <a:bodyPr/>
          <a:lstStyle/>
          <a:p>
            <a:endParaRPr lang="es-US"/>
          </a:p>
        </p:txBody>
      </p:sp>
      <p:sp>
        <p:nvSpPr>
          <p:cNvPr id="4" name="Slide Number Placeholder 3">
            <a:extLst>
              <a:ext uri="{FF2B5EF4-FFF2-40B4-BE49-F238E27FC236}">
                <a16:creationId xmlns:a16="http://schemas.microsoft.com/office/drawing/2014/main" id="{576FF6A3-620F-4E71-8B8E-25DE7C5042EC}"/>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91637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72F61-F1BB-422A-9ED6-A0ACBFEC4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Content Placeholder 2">
            <a:extLst>
              <a:ext uri="{FF2B5EF4-FFF2-40B4-BE49-F238E27FC236}">
                <a16:creationId xmlns:a16="http://schemas.microsoft.com/office/drawing/2014/main" id="{9EBBFD17-37B2-41C4-8428-056CBC214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Text Placeholder 3">
            <a:extLst>
              <a:ext uri="{FF2B5EF4-FFF2-40B4-BE49-F238E27FC236}">
                <a16:creationId xmlns:a16="http://schemas.microsoft.com/office/drawing/2014/main" id="{26FA7CB6-FDD9-4988-9138-9A667D1AC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1FEA61-061E-456B-965F-F654D2BC6865}"/>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6" name="Footer Placeholder 5">
            <a:extLst>
              <a:ext uri="{FF2B5EF4-FFF2-40B4-BE49-F238E27FC236}">
                <a16:creationId xmlns:a16="http://schemas.microsoft.com/office/drawing/2014/main" id="{E28AB1B0-46A5-4130-AFDF-E63E602C3E9E}"/>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D75BDC9B-C1BA-4F69-9A17-8EB5D04DC8A0}"/>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40300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5823-B43C-4DCF-BBB2-A31AFBC6C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US"/>
          </a:p>
        </p:txBody>
      </p:sp>
      <p:sp>
        <p:nvSpPr>
          <p:cNvPr id="3" name="Picture Placeholder 2">
            <a:extLst>
              <a:ext uri="{FF2B5EF4-FFF2-40B4-BE49-F238E27FC236}">
                <a16:creationId xmlns:a16="http://schemas.microsoft.com/office/drawing/2014/main" id="{C6BC407A-A478-427B-8DEA-1173F40C6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Text Placeholder 3">
            <a:extLst>
              <a:ext uri="{FF2B5EF4-FFF2-40B4-BE49-F238E27FC236}">
                <a16:creationId xmlns:a16="http://schemas.microsoft.com/office/drawing/2014/main" id="{8DA87FDE-491B-45F9-B897-F7D9FBB92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B2BAB5-469C-4737-AFB2-0F6D3CDAEF3E}"/>
              </a:ext>
            </a:extLst>
          </p:cNvPr>
          <p:cNvSpPr>
            <a:spLocks noGrp="1"/>
          </p:cNvSpPr>
          <p:nvPr>
            <p:ph type="dt" sz="half" idx="10"/>
          </p:nvPr>
        </p:nvSpPr>
        <p:spPr/>
        <p:txBody>
          <a:bodyPr/>
          <a:lstStyle/>
          <a:p>
            <a:fld id="{4392B8F9-E97B-45E2-ADDA-4C147E3CF4BC}" type="datetimeFigureOut">
              <a:rPr lang="es-US" smtClean="0"/>
              <a:t>10/27/2023</a:t>
            </a:fld>
            <a:endParaRPr lang="es-US"/>
          </a:p>
        </p:txBody>
      </p:sp>
      <p:sp>
        <p:nvSpPr>
          <p:cNvPr id="6" name="Footer Placeholder 5">
            <a:extLst>
              <a:ext uri="{FF2B5EF4-FFF2-40B4-BE49-F238E27FC236}">
                <a16:creationId xmlns:a16="http://schemas.microsoft.com/office/drawing/2014/main" id="{F0B80350-F110-41AB-A4A2-9EAA81158C21}"/>
              </a:ext>
            </a:extLst>
          </p:cNvPr>
          <p:cNvSpPr>
            <a:spLocks noGrp="1"/>
          </p:cNvSpPr>
          <p:nvPr>
            <p:ph type="ftr" sz="quarter" idx="11"/>
          </p:nvPr>
        </p:nvSpPr>
        <p:spPr/>
        <p:txBody>
          <a:bodyPr/>
          <a:lstStyle/>
          <a:p>
            <a:endParaRPr lang="es-US"/>
          </a:p>
        </p:txBody>
      </p:sp>
      <p:sp>
        <p:nvSpPr>
          <p:cNvPr id="7" name="Slide Number Placeholder 6">
            <a:extLst>
              <a:ext uri="{FF2B5EF4-FFF2-40B4-BE49-F238E27FC236}">
                <a16:creationId xmlns:a16="http://schemas.microsoft.com/office/drawing/2014/main" id="{91CA9CD2-A109-48FB-8ABE-ECCAA786208B}"/>
              </a:ext>
            </a:extLst>
          </p:cNvPr>
          <p:cNvSpPr>
            <a:spLocks noGrp="1"/>
          </p:cNvSpPr>
          <p:nvPr>
            <p:ph type="sldNum" sz="quarter" idx="12"/>
          </p:nvPr>
        </p:nvSpPr>
        <p:spPr/>
        <p:txBody>
          <a:bodyPr/>
          <a:lstStyle/>
          <a:p>
            <a:fld id="{76C8CEEF-040C-4B0A-9807-DB85AE4010D6}" type="slidenum">
              <a:rPr lang="es-US" smtClean="0"/>
              <a:t>‹#›</a:t>
            </a:fld>
            <a:endParaRPr lang="es-US"/>
          </a:p>
        </p:txBody>
      </p:sp>
    </p:spTree>
    <p:extLst>
      <p:ext uri="{BB962C8B-B14F-4D97-AF65-F5344CB8AC3E}">
        <p14:creationId xmlns:p14="http://schemas.microsoft.com/office/powerpoint/2010/main" val="233108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E41DB-1B19-496B-B2A7-5577E2832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US"/>
          </a:p>
        </p:txBody>
      </p:sp>
      <p:sp>
        <p:nvSpPr>
          <p:cNvPr id="3" name="Text Placeholder 2">
            <a:extLst>
              <a:ext uri="{FF2B5EF4-FFF2-40B4-BE49-F238E27FC236}">
                <a16:creationId xmlns:a16="http://schemas.microsoft.com/office/drawing/2014/main" id="{3056819B-3733-4D96-B9B1-A1F2CA79A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US"/>
          </a:p>
        </p:txBody>
      </p:sp>
      <p:sp>
        <p:nvSpPr>
          <p:cNvPr id="4" name="Date Placeholder 3">
            <a:extLst>
              <a:ext uri="{FF2B5EF4-FFF2-40B4-BE49-F238E27FC236}">
                <a16:creationId xmlns:a16="http://schemas.microsoft.com/office/drawing/2014/main" id="{B3A1DFA2-1167-4EFE-8747-3CA300925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2B8F9-E97B-45E2-ADDA-4C147E3CF4BC}" type="datetimeFigureOut">
              <a:rPr lang="es-US" smtClean="0"/>
              <a:t>10/27/2023</a:t>
            </a:fld>
            <a:endParaRPr lang="es-US"/>
          </a:p>
        </p:txBody>
      </p:sp>
      <p:sp>
        <p:nvSpPr>
          <p:cNvPr id="5" name="Footer Placeholder 4">
            <a:extLst>
              <a:ext uri="{FF2B5EF4-FFF2-40B4-BE49-F238E27FC236}">
                <a16:creationId xmlns:a16="http://schemas.microsoft.com/office/drawing/2014/main" id="{1CE9B977-420F-48D3-BBCC-5556516D5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Slide Number Placeholder 5">
            <a:extLst>
              <a:ext uri="{FF2B5EF4-FFF2-40B4-BE49-F238E27FC236}">
                <a16:creationId xmlns:a16="http://schemas.microsoft.com/office/drawing/2014/main" id="{EEB193ED-A834-40AC-85CD-48CB4BC04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8CEEF-040C-4B0A-9807-DB85AE4010D6}" type="slidenum">
              <a:rPr lang="es-US" smtClean="0"/>
              <a:t>‹#›</a:t>
            </a:fld>
            <a:endParaRPr lang="es-US"/>
          </a:p>
        </p:txBody>
      </p:sp>
    </p:spTree>
    <p:extLst>
      <p:ext uri="{BB962C8B-B14F-4D97-AF65-F5344CB8AC3E}">
        <p14:creationId xmlns:p14="http://schemas.microsoft.com/office/powerpoint/2010/main" val="205155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4646757"/>
            <a:ext cx="8371114" cy="2618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b="1" dirty="0">
                <a:solidFill>
                  <a:schemeClr val="tx1"/>
                </a:solidFill>
                <a:effectLst/>
                <a:ea typeface="Calibri" panose="020F0502020204030204" pitchFamily="34" charset="0"/>
              </a:rPr>
              <a:t>Facultad de Ingeniería en Telecomunicaciones, Informática y Biom</a:t>
            </a:r>
            <a:r>
              <a:rPr lang="es-ES" b="1" dirty="0">
                <a:solidFill>
                  <a:schemeClr val="tx1"/>
                </a:solidFill>
                <a:ea typeface="Calibri" panose="020F0502020204030204" pitchFamily="34" charset="0"/>
              </a:rPr>
              <a:t>édica</a:t>
            </a:r>
            <a:endParaRPr lang="es-ES" b="1" dirty="0">
              <a:solidFill>
                <a:schemeClr val="tx1"/>
              </a:solidFill>
              <a:effectLst/>
              <a:ea typeface="Calibri" panose="020F0502020204030204" pitchFamily="34" charset="0"/>
            </a:endParaRPr>
          </a:p>
          <a:p>
            <a:pPr algn="ctr"/>
            <a:r>
              <a:rPr lang="es-ES" b="1" dirty="0">
                <a:solidFill>
                  <a:schemeClr val="tx1"/>
                </a:solidFill>
                <a:ea typeface="Calibri" panose="020F0502020204030204" pitchFamily="34" charset="0"/>
              </a:rPr>
              <a:t>Departamento de Ingeniería Informática</a:t>
            </a:r>
          </a:p>
          <a:p>
            <a:pPr algn="ctr"/>
            <a:r>
              <a:rPr lang="es-ES" b="1" dirty="0">
                <a:solidFill>
                  <a:schemeClr val="tx1"/>
                </a:solidFill>
                <a:effectLst/>
                <a:ea typeface="Calibri" panose="020F0502020204030204" pitchFamily="34" charset="0"/>
              </a:rPr>
              <a:t>Proyecto </a:t>
            </a:r>
            <a:r>
              <a:rPr lang="es-ES" b="1" dirty="0">
                <a:solidFill>
                  <a:schemeClr val="tx1"/>
                </a:solidFill>
                <a:ea typeface="Calibri" panose="020F0502020204030204" pitchFamily="34" charset="0"/>
              </a:rPr>
              <a:t>de Investigación </a:t>
            </a:r>
          </a:p>
          <a:p>
            <a:pPr algn="ctr"/>
            <a:r>
              <a:rPr lang="es-ES" b="1" dirty="0">
                <a:solidFill>
                  <a:schemeClr val="tx1"/>
                </a:solidFill>
                <a:ea typeface="Calibri" panose="020F0502020204030204" pitchFamily="34" charset="0"/>
              </a:rPr>
              <a:t>“Soluciones informática para la gestión de los procesos universitarios a partir de plataformas de gobierno electrónico”</a:t>
            </a:r>
            <a:endParaRPr lang="es-ES" b="1" dirty="0">
              <a:solidFill>
                <a:schemeClr val="tx1"/>
              </a:solidFill>
              <a:effectLst/>
              <a:ea typeface="Calibri" panose="020F0502020204030204" pitchFamily="34" charset="0"/>
            </a:endParaRPr>
          </a:p>
          <a:p>
            <a:pPr algn="ctr"/>
            <a:endParaRPr lang="es-ES" sz="2600" b="1" dirty="0">
              <a:solidFill>
                <a:schemeClr val="tx1"/>
              </a:solidFill>
            </a:endParaRPr>
          </a:p>
          <a:p>
            <a:pPr algn="ctr"/>
            <a:r>
              <a:rPr lang="es-ES" sz="2000" b="1" dirty="0">
                <a:solidFill>
                  <a:schemeClr val="tx1"/>
                </a:solidFill>
              </a:rPr>
              <a:t>Santiago de Cuba, octubre, 2023</a:t>
            </a:r>
          </a:p>
          <a:p>
            <a:pPr eaLnBrk="1" hangingPunct="1">
              <a:buSzPct val="100000"/>
            </a:pPr>
            <a:endParaRPr lang="es-ES" altLang="es-MX" sz="2800" b="1" dirty="0">
              <a:solidFill>
                <a:srgbClr val="000000"/>
              </a:solidFill>
              <a:latin typeface="Calibri" panose="020F0502020204030204" pitchFamily="34" charset="0"/>
            </a:endParaRPr>
          </a:p>
        </p:txBody>
      </p:sp>
      <p:sp>
        <p:nvSpPr>
          <p:cNvPr id="6" name="Text Box 3">
            <a:extLst>
              <a:ext uri="{FF2B5EF4-FFF2-40B4-BE49-F238E27FC236}">
                <a16:creationId xmlns:a16="http://schemas.microsoft.com/office/drawing/2014/main" id="{9DCF7D46-5F76-4301-BF8B-6CC8DC206712}"/>
              </a:ext>
            </a:extLst>
          </p:cNvPr>
          <p:cNvSpPr txBox="1">
            <a:spLocks noChangeArrowheads="1"/>
          </p:cNvSpPr>
          <p:nvPr/>
        </p:nvSpPr>
        <p:spPr bwMode="auto">
          <a:xfrm>
            <a:off x="3623534" y="1501422"/>
            <a:ext cx="8568466" cy="1602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r>
              <a:rPr lang="es-ES" b="1" dirty="0"/>
              <a:t>Sistema Informático para el monitoreo y análisis de las incubadoras de aves.</a:t>
            </a:r>
            <a:endParaRPr lang="es-US" dirty="0"/>
          </a:p>
          <a:p>
            <a:pPr algn="ctr"/>
            <a:r>
              <a:rPr lang="es-ES" sz="2600" b="1">
                <a:solidFill>
                  <a:schemeClr val="tx1"/>
                </a:solidFill>
              </a:rPr>
              <a:t>	Sistema Informático para el monitoreo y análisis de las incubadoras de aves.</a:t>
            </a:r>
          </a:p>
          <a:p>
            <a:pPr eaLnBrk="1" hangingPunct="1">
              <a:buSzPct val="100000"/>
            </a:pPr>
            <a:endParaRPr lang="es-ES" altLang="es-MX" sz="2800" b="1" dirty="0">
              <a:solidFill>
                <a:srgbClr val="000000"/>
              </a:solidFill>
              <a:latin typeface="Calibri" panose="020F0502020204030204" pitchFamily="34" charset="0"/>
            </a:endParaRPr>
          </a:p>
        </p:txBody>
      </p:sp>
      <p:sp>
        <p:nvSpPr>
          <p:cNvPr id="2" name="Rectangle 1">
            <a:extLst>
              <a:ext uri="{FF2B5EF4-FFF2-40B4-BE49-F238E27FC236}">
                <a16:creationId xmlns:a16="http://schemas.microsoft.com/office/drawing/2014/main" id="{8B433777-8D42-4F84-9E45-E6EC96E0C049}"/>
              </a:ext>
            </a:extLst>
          </p:cNvPr>
          <p:cNvSpPr/>
          <p:nvPr/>
        </p:nvSpPr>
        <p:spPr>
          <a:xfrm>
            <a:off x="5048249" y="3855560"/>
            <a:ext cx="6096000" cy="646331"/>
          </a:xfrm>
          <a:prstGeom prst="rect">
            <a:avLst/>
          </a:prstGeom>
        </p:spPr>
        <p:txBody>
          <a:bodyPr>
            <a:spAutoFit/>
          </a:bodyPr>
          <a:lstStyle/>
          <a:p>
            <a:r>
              <a:rPr lang="es-US" dirty="0"/>
              <a:t>	</a:t>
            </a:r>
            <a:r>
              <a:rPr lang="es-US" b="1" dirty="0">
                <a:latin typeface="Arial" panose="020B0604020202020204" pitchFamily="34" charset="0"/>
                <a:ea typeface="Calibri" panose="020F0502020204030204" pitchFamily="34" charset="0"/>
                <a:cs typeface="Arial" panose="020B0604020202020204" pitchFamily="34" charset="0"/>
              </a:rPr>
              <a:t>Autor: José Carlos Lara Ramos.</a:t>
            </a:r>
          </a:p>
          <a:p>
            <a:r>
              <a:rPr lang="es-US" b="1" dirty="0">
                <a:latin typeface="Arial" panose="020B0604020202020204" pitchFamily="34" charset="0"/>
                <a:ea typeface="Calibri" panose="020F0502020204030204" pitchFamily="34" charset="0"/>
                <a:cs typeface="Arial" panose="020B0604020202020204" pitchFamily="34" charset="0"/>
              </a:rPr>
              <a:t>	Tutor: Dr. </a:t>
            </a:r>
            <a:r>
              <a:rPr lang="es-US" b="1" dirty="0" err="1">
                <a:latin typeface="Arial" panose="020B0604020202020204" pitchFamily="34" charset="0"/>
                <a:ea typeface="Calibri" panose="020F0502020204030204" pitchFamily="34" charset="0"/>
                <a:cs typeface="Arial" panose="020B0604020202020204" pitchFamily="34" charset="0"/>
              </a:rPr>
              <a:t>Dionis</a:t>
            </a:r>
            <a:r>
              <a:rPr lang="es-US" b="1" dirty="0">
                <a:latin typeface="Arial" panose="020B0604020202020204" pitchFamily="34" charset="0"/>
                <a:ea typeface="Calibri" panose="020F0502020204030204" pitchFamily="34" charset="0"/>
                <a:cs typeface="Arial" panose="020B0604020202020204" pitchFamily="34" charset="0"/>
              </a:rPr>
              <a:t> López Ramos.</a:t>
            </a:r>
          </a:p>
        </p:txBody>
      </p:sp>
    </p:spTree>
    <p:extLst>
      <p:ext uri="{BB962C8B-B14F-4D97-AF65-F5344CB8AC3E}">
        <p14:creationId xmlns:p14="http://schemas.microsoft.com/office/powerpoint/2010/main" val="2123893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69BD9-8704-4456-8D22-790E63295398}"/>
              </a:ext>
            </a:extLst>
          </p:cNvPr>
          <p:cNvSpPr txBox="1">
            <a:spLocks/>
          </p:cNvSpPr>
          <p:nvPr/>
        </p:nvSpPr>
        <p:spPr>
          <a:xfrm>
            <a:off x="1069848" y="484632"/>
            <a:ext cx="10058400" cy="1609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Aplicaciones existentes en el mundo para el monitoreo de ciclos de incubación  </a:t>
            </a:r>
          </a:p>
        </p:txBody>
      </p:sp>
      <p:pic>
        <p:nvPicPr>
          <p:cNvPr id="3" name="Picture 2">
            <a:extLst>
              <a:ext uri="{FF2B5EF4-FFF2-40B4-BE49-F238E27FC236}">
                <a16:creationId xmlns:a16="http://schemas.microsoft.com/office/drawing/2014/main" id="{7BFEEDB5-A3F9-49FC-9831-E5AB18BD7FE8}"/>
              </a:ext>
            </a:extLst>
          </p:cNvPr>
          <p:cNvPicPr>
            <a:picLocks noChangeAspect="1"/>
          </p:cNvPicPr>
          <p:nvPr/>
        </p:nvPicPr>
        <p:blipFill>
          <a:blip r:embed="rId2"/>
          <a:stretch>
            <a:fillRect/>
          </a:stretch>
        </p:blipFill>
        <p:spPr>
          <a:xfrm>
            <a:off x="4700764" y="5543687"/>
            <a:ext cx="2953103" cy="829681"/>
          </a:xfrm>
          <a:prstGeom prst="rect">
            <a:avLst/>
          </a:prstGeom>
        </p:spPr>
      </p:pic>
      <p:sp>
        <p:nvSpPr>
          <p:cNvPr id="4" name="Rectangle 3">
            <a:extLst>
              <a:ext uri="{FF2B5EF4-FFF2-40B4-BE49-F238E27FC236}">
                <a16:creationId xmlns:a16="http://schemas.microsoft.com/office/drawing/2014/main" id="{63F53D68-E341-44C0-B103-853726EB332D}"/>
              </a:ext>
            </a:extLst>
          </p:cNvPr>
          <p:cNvSpPr/>
          <p:nvPr/>
        </p:nvSpPr>
        <p:spPr>
          <a:xfrm>
            <a:off x="1069848" y="2551837"/>
            <a:ext cx="9762292" cy="1477328"/>
          </a:xfrm>
          <a:prstGeom prst="rect">
            <a:avLst/>
          </a:prstGeom>
        </p:spPr>
        <p:txBody>
          <a:bodyPr wrap="square">
            <a:spAutoFit/>
          </a:bodyPr>
          <a:lstStyle/>
          <a:p>
            <a:pPr algn="just"/>
            <a:r>
              <a:rPr lang="es-ES" b="1" dirty="0" err="1">
                <a:ea typeface="Times New Roman" panose="02020603050405020304" pitchFamily="18" charset="0"/>
              </a:rPr>
              <a:t>River</a:t>
            </a:r>
            <a:r>
              <a:rPr lang="es-ES" b="1" dirty="0">
                <a:ea typeface="Times New Roman" panose="02020603050405020304" pitchFamily="18" charset="0"/>
              </a:rPr>
              <a:t> </a:t>
            </a:r>
            <a:r>
              <a:rPr lang="es-ES" b="1" dirty="0" err="1">
                <a:ea typeface="Times New Roman" panose="02020603050405020304" pitchFamily="18" charset="0"/>
              </a:rPr>
              <a:t>CovApp</a:t>
            </a:r>
            <a:r>
              <a:rPr lang="es-ES" dirty="0">
                <a:ea typeface="Times New Roman" panose="02020603050405020304" pitchFamily="18" charset="0"/>
              </a:rPr>
              <a:t> es una aplicación para móviles Android creada por la empresa </a:t>
            </a:r>
            <a:r>
              <a:rPr lang="es-ES" dirty="0" err="1">
                <a:ea typeface="Times New Roman" panose="02020603050405020304" pitchFamily="18" charset="0"/>
              </a:rPr>
              <a:t>River</a:t>
            </a:r>
            <a:r>
              <a:rPr lang="es-ES" dirty="0">
                <a:ea typeface="Times New Roman" panose="02020603050405020304" pitchFamily="18" charset="0"/>
              </a:rPr>
              <a:t> </a:t>
            </a:r>
            <a:r>
              <a:rPr lang="es-ES" dirty="0" err="1">
                <a:ea typeface="Times New Roman" panose="02020603050405020304" pitchFamily="18" charset="0"/>
              </a:rPr>
              <a:t>Systems</a:t>
            </a:r>
            <a:r>
              <a:rPr lang="es-ES" dirty="0">
                <a:ea typeface="Times New Roman" panose="02020603050405020304" pitchFamily="18" charset="0"/>
              </a:rPr>
              <a:t> que le permite hacer un seguimiento de todos sus procesos de incubación y le ayuda con valiosas alertas diarias. En ella se puede seleccionar el tipo de incubadora, su capacidad, los accesorios correspondientes, las especies que se van a incubar y los niveles de temperatura y humedad establecidos en la máquina y se puede seleccionar las horas en las que se prefiere recibir las alertas.</a:t>
            </a:r>
            <a:endParaRPr lang="es-US" dirty="0"/>
          </a:p>
        </p:txBody>
      </p:sp>
    </p:spTree>
    <p:extLst>
      <p:ext uri="{BB962C8B-B14F-4D97-AF65-F5344CB8AC3E}">
        <p14:creationId xmlns:p14="http://schemas.microsoft.com/office/powerpoint/2010/main" val="2114345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CDEEAA-F605-413F-9BDB-D326A4209BC6}"/>
              </a:ext>
            </a:extLst>
          </p:cNvPr>
          <p:cNvSpPr/>
          <p:nvPr/>
        </p:nvSpPr>
        <p:spPr>
          <a:xfrm>
            <a:off x="3248105" y="264067"/>
            <a:ext cx="5695790" cy="415498"/>
          </a:xfrm>
          <a:prstGeom prst="rect">
            <a:avLst/>
          </a:prstGeom>
        </p:spPr>
        <p:txBody>
          <a:bodyPr wrap="none">
            <a:spAutoFit/>
          </a:bodyPr>
          <a:lstStyle/>
          <a:p>
            <a:r>
              <a:rPr lang="es-ES" sz="2100" b="1" dirty="0">
                <a:latin typeface="Segoe UI Black" panose="020B0A02040204020203" pitchFamily="34" charset="0"/>
                <a:ea typeface="Segoe UI Black" panose="020B0A02040204020203" pitchFamily="34" charset="0"/>
              </a:rPr>
              <a:t>Herramientas y Tecnologías de desarrollo</a:t>
            </a:r>
            <a:endParaRPr lang="es-US" sz="2100" b="1"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C9BED936-6A69-496D-A518-54366C9B73F9}"/>
              </a:ext>
            </a:extLst>
          </p:cNvPr>
          <p:cNvPicPr>
            <a:picLocks noChangeAspect="1"/>
          </p:cNvPicPr>
          <p:nvPr/>
        </p:nvPicPr>
        <p:blipFill>
          <a:blip r:embed="rId2"/>
          <a:stretch>
            <a:fillRect/>
          </a:stretch>
        </p:blipFill>
        <p:spPr>
          <a:xfrm>
            <a:off x="815716" y="1830751"/>
            <a:ext cx="3086770" cy="1051605"/>
          </a:xfrm>
          <a:prstGeom prst="rect">
            <a:avLst/>
          </a:prstGeom>
        </p:spPr>
      </p:pic>
      <p:pic>
        <p:nvPicPr>
          <p:cNvPr id="7" name="Picture 6">
            <a:extLst>
              <a:ext uri="{FF2B5EF4-FFF2-40B4-BE49-F238E27FC236}">
                <a16:creationId xmlns:a16="http://schemas.microsoft.com/office/drawing/2014/main" id="{9009FB48-EADC-4886-8195-4C432C9FEB1E}"/>
              </a:ext>
            </a:extLst>
          </p:cNvPr>
          <p:cNvPicPr>
            <a:picLocks noChangeAspect="1"/>
          </p:cNvPicPr>
          <p:nvPr/>
        </p:nvPicPr>
        <p:blipFill>
          <a:blip r:embed="rId3"/>
          <a:stretch>
            <a:fillRect/>
          </a:stretch>
        </p:blipFill>
        <p:spPr>
          <a:xfrm>
            <a:off x="4733426" y="1326117"/>
            <a:ext cx="2725148" cy="2292295"/>
          </a:xfrm>
          <a:prstGeom prst="rect">
            <a:avLst/>
          </a:prstGeom>
        </p:spPr>
      </p:pic>
      <p:pic>
        <p:nvPicPr>
          <p:cNvPr id="10" name="Picture 9">
            <a:extLst>
              <a:ext uri="{FF2B5EF4-FFF2-40B4-BE49-F238E27FC236}">
                <a16:creationId xmlns:a16="http://schemas.microsoft.com/office/drawing/2014/main" id="{426DC408-A304-40DE-BE9D-0B234CCCFB9A}"/>
              </a:ext>
            </a:extLst>
          </p:cNvPr>
          <p:cNvPicPr>
            <a:picLocks noChangeAspect="1"/>
          </p:cNvPicPr>
          <p:nvPr/>
        </p:nvPicPr>
        <p:blipFill>
          <a:blip r:embed="rId4"/>
          <a:stretch>
            <a:fillRect/>
          </a:stretch>
        </p:blipFill>
        <p:spPr>
          <a:xfrm>
            <a:off x="8568830" y="1646309"/>
            <a:ext cx="2889754" cy="1420491"/>
          </a:xfrm>
          <a:prstGeom prst="rect">
            <a:avLst/>
          </a:prstGeom>
        </p:spPr>
      </p:pic>
      <p:pic>
        <p:nvPicPr>
          <p:cNvPr id="13" name="Picture 12">
            <a:extLst>
              <a:ext uri="{FF2B5EF4-FFF2-40B4-BE49-F238E27FC236}">
                <a16:creationId xmlns:a16="http://schemas.microsoft.com/office/drawing/2014/main" id="{EC8DCA4F-9F3A-480D-ACF0-083F4355BB3B}"/>
              </a:ext>
            </a:extLst>
          </p:cNvPr>
          <p:cNvPicPr>
            <a:picLocks noChangeAspect="1"/>
          </p:cNvPicPr>
          <p:nvPr/>
        </p:nvPicPr>
        <p:blipFill>
          <a:blip r:embed="rId5"/>
          <a:stretch>
            <a:fillRect/>
          </a:stretch>
        </p:blipFill>
        <p:spPr>
          <a:xfrm>
            <a:off x="4164537" y="4830782"/>
            <a:ext cx="3682303" cy="1402202"/>
          </a:xfrm>
          <a:prstGeom prst="rect">
            <a:avLst/>
          </a:prstGeom>
        </p:spPr>
      </p:pic>
      <p:sp>
        <p:nvSpPr>
          <p:cNvPr id="14" name="TextBox 13">
            <a:extLst>
              <a:ext uri="{FF2B5EF4-FFF2-40B4-BE49-F238E27FC236}">
                <a16:creationId xmlns:a16="http://schemas.microsoft.com/office/drawing/2014/main" id="{44FD880C-D292-4C57-BDDD-812E5707E4E6}"/>
              </a:ext>
            </a:extLst>
          </p:cNvPr>
          <p:cNvSpPr txBox="1"/>
          <p:nvPr/>
        </p:nvSpPr>
        <p:spPr>
          <a:xfrm>
            <a:off x="5645139" y="4461450"/>
            <a:ext cx="901722" cy="369332"/>
          </a:xfrm>
          <a:prstGeom prst="rect">
            <a:avLst/>
          </a:prstGeom>
          <a:noFill/>
        </p:spPr>
        <p:txBody>
          <a:bodyPr wrap="none" rtlCol="0">
            <a:spAutoFit/>
          </a:bodyPr>
          <a:lstStyle/>
          <a:p>
            <a:r>
              <a:rPr lang="es-ES" dirty="0"/>
              <a:t>servicio</a:t>
            </a:r>
            <a:endParaRPr lang="es-US" dirty="0"/>
          </a:p>
        </p:txBody>
      </p:sp>
    </p:spTree>
    <p:extLst>
      <p:ext uri="{BB962C8B-B14F-4D97-AF65-F5344CB8AC3E}">
        <p14:creationId xmlns:p14="http://schemas.microsoft.com/office/powerpoint/2010/main" val="288665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82A24-A59B-43DB-BA6F-A6F14CE733B8}"/>
              </a:ext>
            </a:extLst>
          </p:cNvPr>
          <p:cNvSpPr txBox="1">
            <a:spLocks/>
          </p:cNvSpPr>
          <p:nvPr/>
        </p:nvSpPr>
        <p:spPr>
          <a:xfrm>
            <a:off x="930486" y="186297"/>
            <a:ext cx="10058400" cy="9233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Propuesta del Sistema</a:t>
            </a:r>
          </a:p>
        </p:txBody>
      </p:sp>
      <p:pic>
        <p:nvPicPr>
          <p:cNvPr id="3" name="Picture 2">
            <a:extLst>
              <a:ext uri="{FF2B5EF4-FFF2-40B4-BE49-F238E27FC236}">
                <a16:creationId xmlns:a16="http://schemas.microsoft.com/office/drawing/2014/main" id="{9BA267B6-BACF-4153-A27C-4D86346AB2A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484" y="795866"/>
            <a:ext cx="9850403" cy="6062134"/>
          </a:xfrm>
          <a:prstGeom prst="rect">
            <a:avLst/>
          </a:prstGeom>
          <a:noFill/>
          <a:ln>
            <a:noFill/>
          </a:ln>
        </p:spPr>
      </p:pic>
    </p:spTree>
    <p:extLst>
      <p:ext uri="{BB962C8B-B14F-4D97-AF65-F5344CB8AC3E}">
        <p14:creationId xmlns:p14="http://schemas.microsoft.com/office/powerpoint/2010/main" val="231379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FF7E6-E5AE-4AC9-AA2B-0D882A373067}"/>
              </a:ext>
            </a:extLst>
          </p:cNvPr>
          <p:cNvSpPr txBox="1">
            <a:spLocks/>
          </p:cNvSpPr>
          <p:nvPr/>
        </p:nvSpPr>
        <p:spPr>
          <a:xfrm>
            <a:off x="1173480" y="321764"/>
            <a:ext cx="10058400" cy="9233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Usuarios del sistema y responsabilidades</a:t>
            </a:r>
          </a:p>
        </p:txBody>
      </p:sp>
      <p:pic>
        <p:nvPicPr>
          <p:cNvPr id="3" name="Picture 2">
            <a:extLst>
              <a:ext uri="{FF2B5EF4-FFF2-40B4-BE49-F238E27FC236}">
                <a16:creationId xmlns:a16="http://schemas.microsoft.com/office/drawing/2014/main" id="{3E404001-A188-4585-9E21-F9E807537BA2}"/>
              </a:ext>
            </a:extLst>
          </p:cNvPr>
          <p:cNvPicPr>
            <a:picLocks noChangeAspect="1"/>
          </p:cNvPicPr>
          <p:nvPr/>
        </p:nvPicPr>
        <p:blipFill>
          <a:blip r:embed="rId2"/>
          <a:stretch>
            <a:fillRect/>
          </a:stretch>
        </p:blipFill>
        <p:spPr>
          <a:xfrm>
            <a:off x="2931144" y="3598333"/>
            <a:ext cx="1544460" cy="1544460"/>
          </a:xfrm>
          <a:prstGeom prst="rect">
            <a:avLst/>
          </a:prstGeom>
        </p:spPr>
      </p:pic>
      <p:pic>
        <p:nvPicPr>
          <p:cNvPr id="4" name="Picture 3">
            <a:extLst>
              <a:ext uri="{FF2B5EF4-FFF2-40B4-BE49-F238E27FC236}">
                <a16:creationId xmlns:a16="http://schemas.microsoft.com/office/drawing/2014/main" id="{F63A19B0-E25A-4A7A-9641-AEB9F9DDA822}"/>
              </a:ext>
            </a:extLst>
          </p:cNvPr>
          <p:cNvPicPr>
            <a:picLocks noChangeAspect="1"/>
          </p:cNvPicPr>
          <p:nvPr/>
        </p:nvPicPr>
        <p:blipFill>
          <a:blip r:embed="rId2"/>
          <a:stretch>
            <a:fillRect/>
          </a:stretch>
        </p:blipFill>
        <p:spPr>
          <a:xfrm>
            <a:off x="7929756" y="3688397"/>
            <a:ext cx="1544460" cy="1544460"/>
          </a:xfrm>
          <a:prstGeom prst="rect">
            <a:avLst/>
          </a:prstGeom>
        </p:spPr>
      </p:pic>
      <p:sp>
        <p:nvSpPr>
          <p:cNvPr id="5" name="TextBox 4">
            <a:extLst>
              <a:ext uri="{FF2B5EF4-FFF2-40B4-BE49-F238E27FC236}">
                <a16:creationId xmlns:a16="http://schemas.microsoft.com/office/drawing/2014/main" id="{05FC8A1C-1038-41E1-AF48-2135AB2A69F9}"/>
              </a:ext>
            </a:extLst>
          </p:cNvPr>
          <p:cNvSpPr txBox="1"/>
          <p:nvPr/>
        </p:nvSpPr>
        <p:spPr>
          <a:xfrm>
            <a:off x="3703374" y="1552217"/>
            <a:ext cx="4998612" cy="784830"/>
          </a:xfrm>
          <a:prstGeom prst="rect">
            <a:avLst/>
          </a:prstGeom>
          <a:noFill/>
        </p:spPr>
        <p:txBody>
          <a:bodyPr wrap="none" rtlCol="0">
            <a:spAutoFit/>
          </a:bodyPr>
          <a:lstStyle/>
          <a:p>
            <a:r>
              <a:rPr lang="es-ES" sz="4500" dirty="0">
                <a:solidFill>
                  <a:schemeClr val="accent4">
                    <a:lumMod val="50000"/>
                  </a:schemeClr>
                </a:solidFill>
              </a:rPr>
              <a:t>Usuarios del sistema</a:t>
            </a:r>
            <a:endParaRPr lang="es-US" sz="4500" dirty="0">
              <a:solidFill>
                <a:schemeClr val="accent4">
                  <a:lumMod val="50000"/>
                </a:schemeClr>
              </a:solidFill>
            </a:endParaRPr>
          </a:p>
        </p:txBody>
      </p:sp>
      <p:cxnSp>
        <p:nvCxnSpPr>
          <p:cNvPr id="7" name="Straight Arrow Connector 6">
            <a:extLst>
              <a:ext uri="{FF2B5EF4-FFF2-40B4-BE49-F238E27FC236}">
                <a16:creationId xmlns:a16="http://schemas.microsoft.com/office/drawing/2014/main" id="{C3B10616-2F46-489D-8E86-0015156B1EF8}"/>
              </a:ext>
            </a:extLst>
          </p:cNvPr>
          <p:cNvCxnSpPr>
            <a:cxnSpLocks/>
          </p:cNvCxnSpPr>
          <p:nvPr/>
        </p:nvCxnSpPr>
        <p:spPr>
          <a:xfrm flipH="1">
            <a:off x="4082531" y="2337047"/>
            <a:ext cx="1573202" cy="12612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51D4BB9A-3FE3-4001-B036-549C0046FB9F}"/>
              </a:ext>
            </a:extLst>
          </p:cNvPr>
          <p:cNvCxnSpPr>
            <a:cxnSpLocks/>
          </p:cNvCxnSpPr>
          <p:nvPr/>
        </p:nvCxnSpPr>
        <p:spPr>
          <a:xfrm>
            <a:off x="6333067" y="2337047"/>
            <a:ext cx="1946644" cy="135135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D67ABE4E-6CCD-470B-ADF6-373237A0A53F}"/>
              </a:ext>
            </a:extLst>
          </p:cNvPr>
          <p:cNvSpPr txBox="1"/>
          <p:nvPr/>
        </p:nvSpPr>
        <p:spPr>
          <a:xfrm>
            <a:off x="3138571" y="5452533"/>
            <a:ext cx="1129605" cy="400110"/>
          </a:xfrm>
          <a:prstGeom prst="rect">
            <a:avLst/>
          </a:prstGeom>
          <a:noFill/>
        </p:spPr>
        <p:txBody>
          <a:bodyPr wrap="none" rtlCol="0">
            <a:spAutoFit/>
          </a:bodyPr>
          <a:lstStyle/>
          <a:p>
            <a:r>
              <a:rPr lang="es-ES" sz="2000" b="1" dirty="0"/>
              <a:t>Operario</a:t>
            </a:r>
            <a:endParaRPr lang="es-US" sz="2000" b="1" dirty="0"/>
          </a:p>
        </p:txBody>
      </p:sp>
      <p:sp>
        <p:nvSpPr>
          <p:cNvPr id="15" name="TextBox 14">
            <a:extLst>
              <a:ext uri="{FF2B5EF4-FFF2-40B4-BE49-F238E27FC236}">
                <a16:creationId xmlns:a16="http://schemas.microsoft.com/office/drawing/2014/main" id="{CE00D09C-3010-4555-B166-1F3829A848EB}"/>
              </a:ext>
            </a:extLst>
          </p:cNvPr>
          <p:cNvSpPr txBox="1"/>
          <p:nvPr/>
        </p:nvSpPr>
        <p:spPr>
          <a:xfrm>
            <a:off x="8279711" y="5418666"/>
            <a:ext cx="970715" cy="400110"/>
          </a:xfrm>
          <a:prstGeom prst="rect">
            <a:avLst/>
          </a:prstGeom>
          <a:noFill/>
        </p:spPr>
        <p:txBody>
          <a:bodyPr wrap="none" rtlCol="0">
            <a:spAutoFit/>
          </a:bodyPr>
          <a:lstStyle/>
          <a:p>
            <a:r>
              <a:rPr lang="es-ES" sz="2000" b="1" dirty="0"/>
              <a:t>Técnico</a:t>
            </a:r>
            <a:endParaRPr lang="es-US" sz="2000" b="1" dirty="0"/>
          </a:p>
        </p:txBody>
      </p:sp>
    </p:spTree>
    <p:extLst>
      <p:ext uri="{BB962C8B-B14F-4D97-AF65-F5344CB8AC3E}">
        <p14:creationId xmlns:p14="http://schemas.microsoft.com/office/powerpoint/2010/main" val="126409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2D042-3F4B-4CC7-B57D-3CF22634DF8C}"/>
              </a:ext>
            </a:extLst>
          </p:cNvPr>
          <p:cNvSpPr txBox="1">
            <a:spLocks/>
          </p:cNvSpPr>
          <p:nvPr/>
        </p:nvSpPr>
        <p:spPr>
          <a:xfrm>
            <a:off x="1173480" y="321764"/>
            <a:ext cx="10058400" cy="92333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Historias de usuarios</a:t>
            </a:r>
          </a:p>
        </p:txBody>
      </p:sp>
      <p:sp>
        <p:nvSpPr>
          <p:cNvPr id="3" name="Marcador de contenido 2">
            <a:extLst>
              <a:ext uri="{FF2B5EF4-FFF2-40B4-BE49-F238E27FC236}">
                <a16:creationId xmlns:a16="http://schemas.microsoft.com/office/drawing/2014/main" id="{9A045EA3-E2BD-4C60-B5BA-E56514393EF2}"/>
              </a:ext>
            </a:extLst>
          </p:cNvPr>
          <p:cNvSpPr txBox="1">
            <a:spLocks/>
          </p:cNvSpPr>
          <p:nvPr/>
        </p:nvSpPr>
        <p:spPr>
          <a:xfrm>
            <a:off x="609773" y="2292785"/>
            <a:ext cx="5486227" cy="23582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000" dirty="0"/>
              <a:t>HU1: Autenticación del usuario</a:t>
            </a:r>
          </a:p>
          <a:p>
            <a:pPr algn="just"/>
            <a:r>
              <a:rPr lang="es-ES" sz="2000" dirty="0"/>
              <a:t>HU2: Pantalla Principal (listado de incubadoras)</a:t>
            </a:r>
          </a:p>
          <a:p>
            <a:pPr algn="just"/>
            <a:r>
              <a:rPr lang="es-ES" sz="2000" dirty="0"/>
              <a:t>HU3: Monitoreo</a:t>
            </a:r>
          </a:p>
          <a:p>
            <a:pPr algn="just"/>
            <a:r>
              <a:rPr lang="es-ES" sz="2000" dirty="0"/>
              <a:t>HU4: Notificaciones</a:t>
            </a:r>
          </a:p>
          <a:p>
            <a:pPr algn="just"/>
            <a:r>
              <a:rPr lang="es-ES" sz="2000" dirty="0"/>
              <a:t>HU5: Historial</a:t>
            </a:r>
          </a:p>
          <a:p>
            <a:endParaRPr lang="es-ES" dirty="0"/>
          </a:p>
          <a:p>
            <a:endParaRPr lang="es-ES" dirty="0"/>
          </a:p>
        </p:txBody>
      </p:sp>
      <p:sp>
        <p:nvSpPr>
          <p:cNvPr id="4" name="Marcador de contenido 2">
            <a:extLst>
              <a:ext uri="{FF2B5EF4-FFF2-40B4-BE49-F238E27FC236}">
                <a16:creationId xmlns:a16="http://schemas.microsoft.com/office/drawing/2014/main" id="{0921909D-0B44-44A1-B7A6-B0C22B593CD7}"/>
              </a:ext>
            </a:extLst>
          </p:cNvPr>
          <p:cNvSpPr txBox="1">
            <a:spLocks/>
          </p:cNvSpPr>
          <p:nvPr/>
        </p:nvSpPr>
        <p:spPr>
          <a:xfrm>
            <a:off x="6476270" y="2292784"/>
            <a:ext cx="5486227" cy="227243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t>HU6: Gestión de usuarios</a:t>
            </a:r>
          </a:p>
          <a:p>
            <a:pPr algn="just"/>
            <a:r>
              <a:rPr lang="es-ES" dirty="0"/>
              <a:t>HU7: Gestión de ciclos de incubación</a:t>
            </a:r>
          </a:p>
          <a:p>
            <a:endParaRPr lang="es-ES" dirty="0"/>
          </a:p>
        </p:txBody>
      </p:sp>
      <p:pic>
        <p:nvPicPr>
          <p:cNvPr id="6" name="Picture 5">
            <a:extLst>
              <a:ext uri="{FF2B5EF4-FFF2-40B4-BE49-F238E27FC236}">
                <a16:creationId xmlns:a16="http://schemas.microsoft.com/office/drawing/2014/main" id="{2BA67ABB-5388-493D-80B5-6F0BD3A3B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978" y="4361556"/>
            <a:ext cx="978606" cy="2174680"/>
          </a:xfrm>
          <a:prstGeom prst="rect">
            <a:avLst/>
          </a:prstGeom>
        </p:spPr>
      </p:pic>
      <p:pic>
        <p:nvPicPr>
          <p:cNvPr id="8" name="Picture 7">
            <a:extLst>
              <a:ext uri="{FF2B5EF4-FFF2-40B4-BE49-F238E27FC236}">
                <a16:creationId xmlns:a16="http://schemas.microsoft.com/office/drawing/2014/main" id="{6EE2F055-CA2F-462D-96A9-483FC051C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0327" y="4361556"/>
            <a:ext cx="978606" cy="2174679"/>
          </a:xfrm>
          <a:prstGeom prst="rect">
            <a:avLst/>
          </a:prstGeom>
        </p:spPr>
      </p:pic>
    </p:spTree>
    <p:extLst>
      <p:ext uri="{BB962C8B-B14F-4D97-AF65-F5344CB8AC3E}">
        <p14:creationId xmlns:p14="http://schemas.microsoft.com/office/powerpoint/2010/main" val="386058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EC655-7CFC-45B2-BBAF-8C8A9D59100B}"/>
              </a:ext>
            </a:extLst>
          </p:cNvPr>
          <p:cNvSpPr txBox="1">
            <a:spLocks/>
          </p:cNvSpPr>
          <p:nvPr/>
        </p:nvSpPr>
        <p:spPr>
          <a:xfrm>
            <a:off x="1069848" y="484632"/>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Historias técnicas</a:t>
            </a:r>
          </a:p>
        </p:txBody>
      </p:sp>
      <p:sp>
        <p:nvSpPr>
          <p:cNvPr id="3" name="Marcador de contenido 2">
            <a:extLst>
              <a:ext uri="{FF2B5EF4-FFF2-40B4-BE49-F238E27FC236}">
                <a16:creationId xmlns:a16="http://schemas.microsoft.com/office/drawing/2014/main" id="{FB5AE6BF-F9B3-4002-9984-15C4BFD75DBD}"/>
              </a:ext>
            </a:extLst>
          </p:cNvPr>
          <p:cNvSpPr txBox="1">
            <a:spLocks/>
          </p:cNvSpPr>
          <p:nvPr/>
        </p:nvSpPr>
        <p:spPr>
          <a:xfrm>
            <a:off x="975360" y="1128889"/>
            <a:ext cx="10241280" cy="48840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a:p>
            <a:pPr algn="just">
              <a:lnSpc>
                <a:spcPct val="150000"/>
              </a:lnSpc>
            </a:pPr>
            <a:r>
              <a:rPr lang="es-ES" sz="2000" b="1" dirty="0"/>
              <a:t>Usabilidad: </a:t>
            </a:r>
            <a:r>
              <a:rPr lang="es-ES" sz="2000" dirty="0"/>
              <a:t>El sistema debe brindar al usuario una clara navegabilidad de las funcionalidades del sistema. </a:t>
            </a:r>
          </a:p>
          <a:p>
            <a:pPr algn="just">
              <a:lnSpc>
                <a:spcPct val="150000"/>
              </a:lnSpc>
            </a:pPr>
            <a:r>
              <a:rPr lang="es-ES" sz="2000" b="1" dirty="0"/>
              <a:t>Confiabilidad: </a:t>
            </a:r>
            <a:r>
              <a:rPr lang="es-ES" sz="2000" dirty="0"/>
              <a:t>El sistema debe ser capaz de funcionar correctamente cada vez que se utilice, las funciones para las que fue diseñado.</a:t>
            </a:r>
          </a:p>
          <a:p>
            <a:pPr algn="just">
              <a:lnSpc>
                <a:spcPct val="150000"/>
              </a:lnSpc>
            </a:pPr>
            <a:r>
              <a:rPr lang="es-ES" sz="2000" b="1" dirty="0"/>
              <a:t>Seguridad: </a:t>
            </a:r>
            <a:r>
              <a:rPr lang="es-ES" sz="2000" dirty="0"/>
              <a:t>El usuario solo puede acceder si es autorizado . La información obtenida será almacenada en bases de datos, por tanto, el sistema debe asegurar la información que en la misma se manipulan, como por ejemplo la contraseña se encuentra cifrada.</a:t>
            </a:r>
          </a:p>
        </p:txBody>
      </p:sp>
    </p:spTree>
    <p:extLst>
      <p:ext uri="{BB962C8B-B14F-4D97-AF65-F5344CB8AC3E}">
        <p14:creationId xmlns:p14="http://schemas.microsoft.com/office/powerpoint/2010/main" val="6819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63F32-49FA-4B4C-898B-89B9BDA331C0}"/>
              </a:ext>
            </a:extLst>
          </p:cNvPr>
          <p:cNvSpPr txBox="1">
            <a:spLocks/>
          </p:cNvSpPr>
          <p:nvPr/>
        </p:nvSpPr>
        <p:spPr>
          <a:xfrm>
            <a:off x="1066800" y="337877"/>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Arquitectura </a:t>
            </a:r>
          </a:p>
        </p:txBody>
      </p:sp>
      <p:pic>
        <p:nvPicPr>
          <p:cNvPr id="3" name="Picture 2">
            <a:extLst>
              <a:ext uri="{FF2B5EF4-FFF2-40B4-BE49-F238E27FC236}">
                <a16:creationId xmlns:a16="http://schemas.microsoft.com/office/drawing/2014/main" id="{FF4B9E09-2F0E-4393-B136-B1D47AC9FB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6566" y="1645370"/>
            <a:ext cx="7538244" cy="4874753"/>
          </a:xfrm>
          <a:prstGeom prst="rect">
            <a:avLst/>
          </a:prstGeom>
          <a:noFill/>
          <a:ln>
            <a:noFill/>
          </a:ln>
        </p:spPr>
      </p:pic>
      <p:sp>
        <p:nvSpPr>
          <p:cNvPr id="4" name="TextBox 3">
            <a:extLst>
              <a:ext uri="{FF2B5EF4-FFF2-40B4-BE49-F238E27FC236}">
                <a16:creationId xmlns:a16="http://schemas.microsoft.com/office/drawing/2014/main" id="{27127A13-5713-4E56-9832-5B6220326228}"/>
              </a:ext>
            </a:extLst>
          </p:cNvPr>
          <p:cNvSpPr txBox="1"/>
          <p:nvPr/>
        </p:nvSpPr>
        <p:spPr>
          <a:xfrm>
            <a:off x="3761708" y="1060595"/>
            <a:ext cx="4487960" cy="584775"/>
          </a:xfrm>
          <a:prstGeom prst="rect">
            <a:avLst/>
          </a:prstGeom>
          <a:noFill/>
        </p:spPr>
        <p:txBody>
          <a:bodyPr wrap="none" rtlCol="0">
            <a:spAutoFit/>
          </a:bodyPr>
          <a:lstStyle/>
          <a:p>
            <a:r>
              <a:rPr lang="es-ES" sz="3200" dirty="0">
                <a:solidFill>
                  <a:schemeClr val="accent4">
                    <a:lumMod val="50000"/>
                  </a:schemeClr>
                </a:solidFill>
              </a:rPr>
              <a:t>Modelo Vista Controlador</a:t>
            </a:r>
            <a:endParaRPr lang="es-US" sz="3200" dirty="0">
              <a:solidFill>
                <a:schemeClr val="accent4">
                  <a:lumMod val="50000"/>
                </a:schemeClr>
              </a:solidFill>
            </a:endParaRPr>
          </a:p>
        </p:txBody>
      </p:sp>
    </p:spTree>
    <p:extLst>
      <p:ext uri="{BB962C8B-B14F-4D97-AF65-F5344CB8AC3E}">
        <p14:creationId xmlns:p14="http://schemas.microsoft.com/office/powerpoint/2010/main" val="269961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52FF3-0197-4C68-9235-40351AF4F6CC}"/>
              </a:ext>
            </a:extLst>
          </p:cNvPr>
          <p:cNvSpPr txBox="1">
            <a:spLocks/>
          </p:cNvSpPr>
          <p:nvPr/>
        </p:nvSpPr>
        <p:spPr>
          <a:xfrm>
            <a:off x="1066800" y="394321"/>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Aplicación de monitoreo “INCUBA”</a:t>
            </a:r>
          </a:p>
        </p:txBody>
      </p:sp>
      <p:pic>
        <p:nvPicPr>
          <p:cNvPr id="6" name="Picture 5">
            <a:extLst>
              <a:ext uri="{FF2B5EF4-FFF2-40B4-BE49-F238E27FC236}">
                <a16:creationId xmlns:a16="http://schemas.microsoft.com/office/drawing/2014/main" id="{39C5E70E-C996-467A-AF37-8DA797FC4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557867"/>
            <a:ext cx="2034540" cy="4521199"/>
          </a:xfrm>
          <a:prstGeom prst="rect">
            <a:avLst/>
          </a:prstGeom>
        </p:spPr>
      </p:pic>
      <p:pic>
        <p:nvPicPr>
          <p:cNvPr id="8" name="Picture 7">
            <a:extLst>
              <a:ext uri="{FF2B5EF4-FFF2-40B4-BE49-F238E27FC236}">
                <a16:creationId xmlns:a16="http://schemas.microsoft.com/office/drawing/2014/main" id="{AAC735E9-A39F-497C-9180-2B7522589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537" y="1535289"/>
            <a:ext cx="2208107" cy="4521200"/>
          </a:xfrm>
          <a:prstGeom prst="rect">
            <a:avLst/>
          </a:prstGeom>
        </p:spPr>
      </p:pic>
      <p:pic>
        <p:nvPicPr>
          <p:cNvPr id="10" name="Picture 9">
            <a:extLst>
              <a:ext uri="{FF2B5EF4-FFF2-40B4-BE49-F238E27FC236}">
                <a16:creationId xmlns:a16="http://schemas.microsoft.com/office/drawing/2014/main" id="{3ADD3A7B-3377-44E1-A543-CBCBE6059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7201" y="1535289"/>
            <a:ext cx="2034540" cy="4521200"/>
          </a:xfrm>
          <a:prstGeom prst="rect">
            <a:avLst/>
          </a:prstGeom>
        </p:spPr>
      </p:pic>
    </p:spTree>
    <p:extLst>
      <p:ext uri="{BB962C8B-B14F-4D97-AF65-F5344CB8AC3E}">
        <p14:creationId xmlns:p14="http://schemas.microsoft.com/office/powerpoint/2010/main" val="384030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244A8-514E-46CB-8939-8010A7E65376}"/>
              </a:ext>
            </a:extLst>
          </p:cNvPr>
          <p:cNvSpPr txBox="1">
            <a:spLocks/>
          </p:cNvSpPr>
          <p:nvPr/>
        </p:nvSpPr>
        <p:spPr>
          <a:xfrm>
            <a:off x="1066800" y="394321"/>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Aplicación de monitoreo “INCUBA”</a:t>
            </a:r>
          </a:p>
        </p:txBody>
      </p:sp>
      <p:pic>
        <p:nvPicPr>
          <p:cNvPr id="4" name="Picture 3">
            <a:extLst>
              <a:ext uri="{FF2B5EF4-FFF2-40B4-BE49-F238E27FC236}">
                <a16:creationId xmlns:a16="http://schemas.microsoft.com/office/drawing/2014/main" id="{6E7E7760-B7E7-40BA-B525-79832F5BC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875" y="1416755"/>
            <a:ext cx="1811020" cy="4024489"/>
          </a:xfrm>
          <a:prstGeom prst="rect">
            <a:avLst/>
          </a:prstGeom>
        </p:spPr>
      </p:pic>
      <p:pic>
        <p:nvPicPr>
          <p:cNvPr id="6" name="Picture 5">
            <a:extLst>
              <a:ext uri="{FF2B5EF4-FFF2-40B4-BE49-F238E27FC236}">
                <a16:creationId xmlns:a16="http://schemas.microsoft.com/office/drawing/2014/main" id="{165E4BFB-CC32-4F10-87C7-AFCC19081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450" y="1416755"/>
            <a:ext cx="1811020" cy="4024489"/>
          </a:xfrm>
          <a:prstGeom prst="rect">
            <a:avLst/>
          </a:prstGeom>
        </p:spPr>
      </p:pic>
      <p:pic>
        <p:nvPicPr>
          <p:cNvPr id="8" name="Picture 7">
            <a:extLst>
              <a:ext uri="{FF2B5EF4-FFF2-40B4-BE49-F238E27FC236}">
                <a16:creationId xmlns:a16="http://schemas.microsoft.com/office/drawing/2014/main" id="{E4EC16AB-1984-40B2-A968-B77095B33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107" y="1416755"/>
            <a:ext cx="1744980" cy="3877734"/>
          </a:xfrm>
          <a:prstGeom prst="rect">
            <a:avLst/>
          </a:prstGeom>
        </p:spPr>
      </p:pic>
    </p:spTree>
    <p:extLst>
      <p:ext uri="{BB962C8B-B14F-4D97-AF65-F5344CB8AC3E}">
        <p14:creationId xmlns:p14="http://schemas.microsoft.com/office/powerpoint/2010/main" val="194956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D13B4-3FF7-459F-87D9-53C72A0B6906}"/>
              </a:ext>
            </a:extLst>
          </p:cNvPr>
          <p:cNvSpPr txBox="1">
            <a:spLocks/>
          </p:cNvSpPr>
          <p:nvPr/>
        </p:nvSpPr>
        <p:spPr>
          <a:xfrm>
            <a:off x="1066800" y="337877"/>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Diagrama relacional de Base de datos </a:t>
            </a:r>
          </a:p>
        </p:txBody>
      </p:sp>
      <p:pic>
        <p:nvPicPr>
          <p:cNvPr id="3" name="Imagen 5">
            <a:extLst>
              <a:ext uri="{FF2B5EF4-FFF2-40B4-BE49-F238E27FC236}">
                <a16:creationId xmlns:a16="http://schemas.microsoft.com/office/drawing/2014/main" id="{E31EFDA8-B68E-4940-BD95-B392DA0AE572}"/>
              </a:ext>
            </a:extLst>
          </p:cNvPr>
          <p:cNvPicPr/>
          <p:nvPr/>
        </p:nvPicPr>
        <p:blipFill>
          <a:blip r:embed="rId2">
            <a:extLst>
              <a:ext uri="{28A0092B-C50C-407E-A947-70E740481C1C}">
                <a14:useLocalDpi xmlns:a14="http://schemas.microsoft.com/office/drawing/2010/main" val="0"/>
              </a:ext>
            </a:extLst>
          </a:blip>
          <a:stretch>
            <a:fillRect/>
          </a:stretch>
        </p:blipFill>
        <p:spPr>
          <a:xfrm>
            <a:off x="2611632" y="1194222"/>
            <a:ext cx="6968736" cy="5104977"/>
          </a:xfrm>
          <a:prstGeom prst="rect">
            <a:avLst/>
          </a:prstGeom>
        </p:spPr>
      </p:pic>
    </p:spTree>
    <p:extLst>
      <p:ext uri="{BB962C8B-B14F-4D97-AF65-F5344CB8AC3E}">
        <p14:creationId xmlns:p14="http://schemas.microsoft.com/office/powerpoint/2010/main" val="56784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FEB433-4D84-4C6B-81A0-C548925D5825}"/>
              </a:ext>
            </a:extLst>
          </p:cNvPr>
          <p:cNvSpPr/>
          <p:nvPr/>
        </p:nvSpPr>
        <p:spPr>
          <a:xfrm>
            <a:off x="2666214" y="108381"/>
            <a:ext cx="6859571" cy="527004"/>
          </a:xfrm>
          <a:prstGeom prst="rect">
            <a:avLst/>
          </a:prstGeom>
        </p:spPr>
        <p:txBody>
          <a:bodyPr wrap="square">
            <a:spAutoFit/>
          </a:bodyPr>
          <a:lstStyle/>
          <a:p>
            <a:pPr algn="ctr">
              <a:lnSpc>
                <a:spcPct val="150000"/>
              </a:lnSpc>
              <a:spcAft>
                <a:spcPts val="600"/>
              </a:spcAft>
            </a:pPr>
            <a:r>
              <a:rPr lang="es-ES" sz="2100" b="1" dirty="0">
                <a:latin typeface="Segoe UI Black" panose="020B0A02040204020203" pitchFamily="34" charset="0"/>
                <a:ea typeface="Segoe UI Black" panose="020B0A02040204020203" pitchFamily="34" charset="0"/>
              </a:rPr>
              <a:t>INTRODUCCIÓN</a:t>
            </a:r>
            <a:endParaRPr lang="es-US" sz="2100" b="1" dirty="0">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33B32610-196D-4B20-80C4-8F5C15CE68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9802" y="1337884"/>
            <a:ext cx="3609524" cy="1624648"/>
          </a:xfrm>
          <a:prstGeom prst="rect">
            <a:avLst/>
          </a:prstGeom>
          <a:noFill/>
        </p:spPr>
      </p:pic>
      <p:pic>
        <p:nvPicPr>
          <p:cNvPr id="4" name="Picture 3">
            <a:extLst>
              <a:ext uri="{FF2B5EF4-FFF2-40B4-BE49-F238E27FC236}">
                <a16:creationId xmlns:a16="http://schemas.microsoft.com/office/drawing/2014/main" id="{D2119934-2622-4B3B-AAAA-351EA0DE4C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2631" y="4059905"/>
            <a:ext cx="1725295" cy="1170305"/>
          </a:xfrm>
          <a:prstGeom prst="rect">
            <a:avLst/>
          </a:prstGeom>
          <a:noFill/>
        </p:spPr>
      </p:pic>
      <p:pic>
        <p:nvPicPr>
          <p:cNvPr id="5" name="Picture 4">
            <a:extLst>
              <a:ext uri="{FF2B5EF4-FFF2-40B4-BE49-F238E27FC236}">
                <a16:creationId xmlns:a16="http://schemas.microsoft.com/office/drawing/2014/main" id="{D13F3799-C867-4AEB-8A3A-5BDD5BB7A6E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rot="5914399">
            <a:off x="986706" y="3314051"/>
            <a:ext cx="553720" cy="394335"/>
          </a:xfrm>
          <a:prstGeom prst="rect">
            <a:avLst/>
          </a:prstGeom>
          <a:noFill/>
        </p:spPr>
      </p:pic>
      <p:pic>
        <p:nvPicPr>
          <p:cNvPr id="6" name="Picture 5">
            <a:extLst>
              <a:ext uri="{FF2B5EF4-FFF2-40B4-BE49-F238E27FC236}">
                <a16:creationId xmlns:a16="http://schemas.microsoft.com/office/drawing/2014/main" id="{F4F29809-4730-4471-8657-06B7375EB5C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rot="5914399" flipV="1">
            <a:off x="5068703" y="3255494"/>
            <a:ext cx="553720" cy="394335"/>
          </a:xfrm>
          <a:prstGeom prst="rect">
            <a:avLst/>
          </a:prstGeom>
          <a:noFill/>
        </p:spPr>
      </p:pic>
      <p:pic>
        <p:nvPicPr>
          <p:cNvPr id="7" name="Picture 6">
            <a:extLst>
              <a:ext uri="{FF2B5EF4-FFF2-40B4-BE49-F238E27FC236}">
                <a16:creationId xmlns:a16="http://schemas.microsoft.com/office/drawing/2014/main" id="{AF1393C4-3B1F-4DDA-BE63-232D33E2222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03540" y="4053555"/>
            <a:ext cx="1884045" cy="1176655"/>
          </a:xfrm>
          <a:prstGeom prst="rect">
            <a:avLst/>
          </a:prstGeom>
          <a:noFill/>
        </p:spPr>
      </p:pic>
      <p:pic>
        <p:nvPicPr>
          <p:cNvPr id="8" name="Picture 7">
            <a:extLst>
              <a:ext uri="{FF2B5EF4-FFF2-40B4-BE49-F238E27FC236}">
                <a16:creationId xmlns:a16="http://schemas.microsoft.com/office/drawing/2014/main" id="{50DE509E-2A8E-4D8B-9968-2268EB76FDCF}"/>
              </a:ext>
            </a:extLst>
          </p:cNvPr>
          <p:cNvPicPr>
            <a:picLocks noChangeAspect="1"/>
          </p:cNvPicPr>
          <p:nvPr/>
        </p:nvPicPr>
        <p:blipFill>
          <a:blip r:embed="rId6"/>
          <a:stretch>
            <a:fillRect/>
          </a:stretch>
        </p:blipFill>
        <p:spPr>
          <a:xfrm>
            <a:off x="7453269" y="1618915"/>
            <a:ext cx="4145032" cy="3971179"/>
          </a:xfrm>
          <a:prstGeom prst="rect">
            <a:avLst/>
          </a:prstGeom>
        </p:spPr>
      </p:pic>
      <p:sp>
        <p:nvSpPr>
          <p:cNvPr id="9" name="Rectangle 8">
            <a:extLst>
              <a:ext uri="{FF2B5EF4-FFF2-40B4-BE49-F238E27FC236}">
                <a16:creationId xmlns:a16="http://schemas.microsoft.com/office/drawing/2014/main" id="{66C578E9-EB79-47A6-8A1E-D0332E317FAD}"/>
              </a:ext>
            </a:extLst>
          </p:cNvPr>
          <p:cNvSpPr/>
          <p:nvPr/>
        </p:nvSpPr>
        <p:spPr>
          <a:xfrm>
            <a:off x="1772240" y="5747095"/>
            <a:ext cx="3233394" cy="395814"/>
          </a:xfrm>
          <a:prstGeom prst="rect">
            <a:avLst/>
          </a:prstGeom>
        </p:spPr>
        <p:txBody>
          <a:bodyPr wrap="square">
            <a:spAutoFit/>
          </a:bodyPr>
          <a:lstStyle/>
          <a:p>
            <a:pPr algn="ctr">
              <a:lnSpc>
                <a:spcPct val="150000"/>
              </a:lnSpc>
              <a:spcAft>
                <a:spcPts val="600"/>
              </a:spcAft>
            </a:pPr>
            <a:r>
              <a:rPr lang="es-ES" sz="1500" b="1" dirty="0">
                <a:latin typeface="Arial" panose="020B0604020202020204" pitchFamily="34" charset="0"/>
                <a:ea typeface="Segoe UI Black" panose="020B0A02040204020203" pitchFamily="34" charset="0"/>
                <a:cs typeface="Arial" panose="020B0604020202020204" pitchFamily="34" charset="0"/>
              </a:rPr>
              <a:t>Productos</a:t>
            </a:r>
            <a:endParaRPr lang="es-US" sz="1500" b="1" dirty="0">
              <a:latin typeface="Arial" panose="020B0604020202020204" pitchFamily="34" charset="0"/>
              <a:ea typeface="Segoe UI Black" panose="020B0A02040204020203" pitchFamily="34" charset="0"/>
              <a:cs typeface="Arial" panose="020B0604020202020204" pitchFamily="34" charset="0"/>
            </a:endParaRPr>
          </a:p>
        </p:txBody>
      </p:sp>
      <p:sp>
        <p:nvSpPr>
          <p:cNvPr id="10" name="Rectangle 9">
            <a:extLst>
              <a:ext uri="{FF2B5EF4-FFF2-40B4-BE49-F238E27FC236}">
                <a16:creationId xmlns:a16="http://schemas.microsoft.com/office/drawing/2014/main" id="{30755C0B-492E-4527-A9A3-D10B9CB44FAA}"/>
              </a:ext>
            </a:extLst>
          </p:cNvPr>
          <p:cNvSpPr/>
          <p:nvPr/>
        </p:nvSpPr>
        <p:spPr>
          <a:xfrm>
            <a:off x="8099197" y="5814654"/>
            <a:ext cx="3233394" cy="395814"/>
          </a:xfrm>
          <a:prstGeom prst="rect">
            <a:avLst/>
          </a:prstGeom>
        </p:spPr>
        <p:txBody>
          <a:bodyPr wrap="square">
            <a:spAutoFit/>
          </a:bodyPr>
          <a:lstStyle/>
          <a:p>
            <a:pPr algn="ctr">
              <a:lnSpc>
                <a:spcPct val="150000"/>
              </a:lnSpc>
              <a:spcAft>
                <a:spcPts val="600"/>
              </a:spcAft>
            </a:pPr>
            <a:r>
              <a:rPr lang="es-ES" sz="1500" b="1" dirty="0">
                <a:latin typeface="Arial" panose="020B0604020202020204" pitchFamily="34" charset="0"/>
                <a:ea typeface="Segoe UI Black" panose="020B0A02040204020203" pitchFamily="34" charset="0"/>
                <a:cs typeface="Arial" panose="020B0604020202020204" pitchFamily="34" charset="0"/>
              </a:rPr>
              <a:t>Ciclo de vida del huevo</a:t>
            </a:r>
            <a:endParaRPr lang="es-US" sz="1500" b="1" dirty="0">
              <a:latin typeface="Arial" panose="020B0604020202020204" pitchFamily="34" charset="0"/>
              <a:ea typeface="Segoe UI Black" panose="020B0A02040204020203" pitchFamily="34" charset="0"/>
              <a:cs typeface="Arial" panose="020B0604020202020204" pitchFamily="34" charset="0"/>
            </a:endParaRPr>
          </a:p>
        </p:txBody>
      </p:sp>
    </p:spTree>
    <p:extLst>
      <p:ext uri="{BB962C8B-B14F-4D97-AF65-F5344CB8AC3E}">
        <p14:creationId xmlns:p14="http://schemas.microsoft.com/office/powerpoint/2010/main" val="877392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CAE03-BF0E-413D-9AD3-373E6F596271}"/>
              </a:ext>
            </a:extLst>
          </p:cNvPr>
          <p:cNvSpPr txBox="1">
            <a:spLocks/>
          </p:cNvSpPr>
          <p:nvPr/>
        </p:nvSpPr>
        <p:spPr>
          <a:xfrm>
            <a:off x="1066800" y="145966"/>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Indicadores de la factibilidad económica y social</a:t>
            </a:r>
          </a:p>
        </p:txBody>
      </p:sp>
      <p:sp>
        <p:nvSpPr>
          <p:cNvPr id="3" name="2 Marcador de contenido">
            <a:extLst>
              <a:ext uri="{FF2B5EF4-FFF2-40B4-BE49-F238E27FC236}">
                <a16:creationId xmlns:a16="http://schemas.microsoft.com/office/drawing/2014/main" id="{769E6425-D7DB-4941-A364-E372863618E9}"/>
              </a:ext>
            </a:extLst>
          </p:cNvPr>
          <p:cNvSpPr txBox="1">
            <a:spLocks/>
          </p:cNvSpPr>
          <p:nvPr/>
        </p:nvSpPr>
        <p:spPr>
          <a:xfrm>
            <a:off x="1066800" y="1166018"/>
            <a:ext cx="9633272"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2400" dirty="0">
                <a:cs typeface="Arial" panose="020B0604020202020204" pitchFamily="34" charset="0"/>
              </a:rPr>
              <a:t>Evitar p</a:t>
            </a:r>
            <a:r>
              <a:rPr lang="es-US" sz="2400" dirty="0">
                <a:cs typeface="Arial" panose="020B0604020202020204" pitchFamily="34" charset="0"/>
              </a:rPr>
              <a:t>é</a:t>
            </a:r>
            <a:r>
              <a:rPr lang="es-ES" sz="2400" dirty="0" err="1">
                <a:cs typeface="Arial" panose="020B0604020202020204" pitchFamily="34" charset="0"/>
              </a:rPr>
              <a:t>rdidas</a:t>
            </a:r>
            <a:r>
              <a:rPr lang="es-ES" sz="2400" dirty="0">
                <a:cs typeface="Arial" panose="020B0604020202020204" pitchFamily="34" charset="0"/>
              </a:rPr>
              <a:t> económicas y productivas ya que el huevo al ingresar a la incubadora tiene un valor de 3.50 pesos y va aumentando a medida que pasan los días del ciclo de incubación al realizarles una ficha de costo, si se produce un incidente en el primer día del ciclo en una incubadora con una capacidad de 150 000 huevos se perderían unos 525 000 pesos y los futuros reemplazos de la producción bajando así el índice productivo.</a:t>
            </a:r>
          </a:p>
          <a:p>
            <a:pPr algn="just"/>
            <a:r>
              <a:rPr lang="es-ES" sz="2400" dirty="0">
                <a:cs typeface="Arial" panose="020B0604020202020204" pitchFamily="34" charset="0"/>
              </a:rPr>
              <a:t>Si se cumple con el ciclo de incubación sin ningún inconveniente y el huevo nace a los 21 días convirtiéndose en pollitos con un valor de 23.80 pesos según su ficha de costo, en una incubadora de 150 000 de capacidad de huevos se salvarían 3 570 000 de pesos y se garantiza el futuro de la producción de huevos y carne de aves en beneficio de nuestra población cubana.</a:t>
            </a:r>
          </a:p>
        </p:txBody>
      </p:sp>
    </p:spTree>
    <p:extLst>
      <p:ext uri="{BB962C8B-B14F-4D97-AF65-F5344CB8AC3E}">
        <p14:creationId xmlns:p14="http://schemas.microsoft.com/office/powerpoint/2010/main" val="194308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5A73C-9FE9-40C3-8860-A0EC4E501E7D}"/>
              </a:ext>
            </a:extLst>
          </p:cNvPr>
          <p:cNvSpPr txBox="1">
            <a:spLocks/>
          </p:cNvSpPr>
          <p:nvPr/>
        </p:nvSpPr>
        <p:spPr>
          <a:xfrm>
            <a:off x="1066800" y="337877"/>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Conclusiones</a:t>
            </a:r>
          </a:p>
        </p:txBody>
      </p:sp>
      <p:sp>
        <p:nvSpPr>
          <p:cNvPr id="3" name="Marcador de contenido 2">
            <a:extLst>
              <a:ext uri="{FF2B5EF4-FFF2-40B4-BE49-F238E27FC236}">
                <a16:creationId xmlns:a16="http://schemas.microsoft.com/office/drawing/2014/main" id="{A0F351D0-BD23-46EA-9420-AD8E42835EA1}"/>
              </a:ext>
            </a:extLst>
          </p:cNvPr>
          <p:cNvSpPr txBox="1">
            <a:spLocks/>
          </p:cNvSpPr>
          <p:nvPr/>
        </p:nvSpPr>
        <p:spPr>
          <a:xfrm>
            <a:off x="1066800" y="1071541"/>
            <a:ext cx="10058400" cy="40507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t>Se realizó un estudio del estado del arte de los marcos para monitorear los ciclos de incubación. </a:t>
            </a:r>
          </a:p>
          <a:p>
            <a:r>
              <a:rPr lang="es-ES" sz="2400" dirty="0"/>
              <a:t>Se implemento aplicación móvil “INCUBA” para el monitoreo remoto donde se muestran los parámetros de los sensores y se alerta de fallos en el sistema. </a:t>
            </a:r>
          </a:p>
          <a:p>
            <a:r>
              <a:rPr lang="es-ES" sz="2400" dirty="0"/>
              <a:t>Este proyecto apoyara al trabajo del día a día del operario de plantas de incubadora como una herramienta de trabajo a la hora del monitoreo. </a:t>
            </a:r>
          </a:p>
          <a:p>
            <a:r>
              <a:rPr lang="es-ES" sz="2400" dirty="0"/>
              <a:t>Si se logra una correcta implementación y utilización de esta aplicación podría influir en la eficiencias de los ciclos de las incubadoras logrando una mayor índice de natalidad de pollitos.</a:t>
            </a:r>
          </a:p>
        </p:txBody>
      </p:sp>
    </p:spTree>
    <p:extLst>
      <p:ext uri="{BB962C8B-B14F-4D97-AF65-F5344CB8AC3E}">
        <p14:creationId xmlns:p14="http://schemas.microsoft.com/office/powerpoint/2010/main" val="275467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2790D-5A90-4EEE-8E4E-30DD331F0FAC}"/>
              </a:ext>
            </a:extLst>
          </p:cNvPr>
          <p:cNvSpPr txBox="1">
            <a:spLocks/>
          </p:cNvSpPr>
          <p:nvPr/>
        </p:nvSpPr>
        <p:spPr>
          <a:xfrm>
            <a:off x="1066800" y="337877"/>
            <a:ext cx="10058400" cy="4749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b="1" dirty="0">
                <a:latin typeface="Segoe UI Black" panose="020B0A02040204020203" pitchFamily="34" charset="0"/>
                <a:ea typeface="Segoe UI Black" panose="020B0A02040204020203" pitchFamily="34" charset="0"/>
                <a:cs typeface="+mn-cs"/>
              </a:rPr>
              <a:t>Recomendaciones</a:t>
            </a:r>
          </a:p>
        </p:txBody>
      </p:sp>
      <p:sp>
        <p:nvSpPr>
          <p:cNvPr id="4" name="2 Marcador de contenido">
            <a:extLst>
              <a:ext uri="{FF2B5EF4-FFF2-40B4-BE49-F238E27FC236}">
                <a16:creationId xmlns:a16="http://schemas.microsoft.com/office/drawing/2014/main" id="{59F52655-22F9-43A3-B2A5-0F74298F062B}"/>
              </a:ext>
            </a:extLst>
          </p:cNvPr>
          <p:cNvSpPr txBox="1">
            <a:spLocks/>
          </p:cNvSpPr>
          <p:nvPr/>
        </p:nvSpPr>
        <p:spPr>
          <a:xfrm>
            <a:off x="1436852" y="1277309"/>
            <a:ext cx="9152125" cy="45026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s-US" sz="2400" dirty="0">
                <a:ea typeface="Calibri" panose="020F0502020204030204" pitchFamily="34" charset="0"/>
              </a:rPr>
              <a:t>Incluir </a:t>
            </a:r>
            <a:r>
              <a:rPr lang="es-CU" sz="2400" dirty="0">
                <a:ea typeface="Calibri" panose="020F0502020204030204" pitchFamily="34" charset="0"/>
              </a:rPr>
              <a:t>mejora</a:t>
            </a:r>
            <a:r>
              <a:rPr lang="es-US" sz="2400" dirty="0">
                <a:ea typeface="Calibri" panose="020F0502020204030204" pitchFamily="34" charset="0"/>
              </a:rPr>
              <a:t>s en</a:t>
            </a:r>
            <a:r>
              <a:rPr lang="es-CU" sz="2400" dirty="0">
                <a:ea typeface="Calibri" panose="020F0502020204030204" pitchFamily="34" charset="0"/>
              </a:rPr>
              <a:t> </a:t>
            </a:r>
            <a:r>
              <a:rPr lang="es-US" sz="2400" dirty="0">
                <a:ea typeface="Calibri" panose="020F0502020204030204" pitchFamily="34" charset="0"/>
              </a:rPr>
              <a:t>las funcionalidades de</a:t>
            </a:r>
            <a:r>
              <a:rPr lang="es-CU" sz="2400" dirty="0">
                <a:ea typeface="Calibri" panose="020F0502020204030204" pitchFamily="34" charset="0"/>
              </a:rPr>
              <a:t> la aplicación.</a:t>
            </a:r>
          </a:p>
          <a:p>
            <a:pPr marL="457200" indent="-457200" algn="just">
              <a:buFont typeface="+mj-lt"/>
              <a:buAutoNum type="arabicPeriod"/>
            </a:pPr>
            <a:r>
              <a:rPr lang="es-CU" sz="2400" dirty="0">
                <a:ea typeface="Calibri" panose="020F0502020204030204" pitchFamily="34" charset="0"/>
              </a:rPr>
              <a:t>Realizar pruebas en diferentes entornos </a:t>
            </a:r>
            <a:r>
              <a:rPr lang="es-US" sz="2400" dirty="0">
                <a:ea typeface="Calibri" panose="020F0502020204030204" pitchFamily="34" charset="0"/>
              </a:rPr>
              <a:t>para </a:t>
            </a:r>
            <a:r>
              <a:rPr lang="es-CU" sz="2400" dirty="0">
                <a:ea typeface="Calibri" panose="020F0502020204030204" pitchFamily="34" charset="0"/>
              </a:rPr>
              <a:t>evaluar su eficacia en una variedad de condiciones y garantizar su funcionalidad en diferentes contextos.</a:t>
            </a:r>
          </a:p>
          <a:p>
            <a:pPr marL="457200" indent="-457200">
              <a:buFont typeface="+mj-lt"/>
              <a:buAutoNum type="arabicPeriod"/>
            </a:pPr>
            <a:r>
              <a:rPr lang="es-CU" sz="2400" dirty="0">
                <a:ea typeface="Calibri" panose="020F0502020204030204" pitchFamily="34" charset="0"/>
              </a:rPr>
              <a:t>Establecer colaboraciones con empresas avícolas </a:t>
            </a:r>
            <a:r>
              <a:rPr lang="es-US" sz="2400" dirty="0">
                <a:ea typeface="Calibri" panose="020F0502020204030204" pitchFamily="34" charset="0"/>
              </a:rPr>
              <a:t>p</a:t>
            </a:r>
            <a:r>
              <a:rPr lang="es-CU" sz="2400" dirty="0">
                <a:ea typeface="Calibri" panose="020F0502020204030204" pitchFamily="34" charset="0"/>
              </a:rPr>
              <a:t>ara promover la adopción y el uso de la aplicación.</a:t>
            </a:r>
          </a:p>
          <a:p>
            <a:pPr marL="457200" indent="-457200">
              <a:buFont typeface="+mj-lt"/>
              <a:buAutoNum type="arabicPeriod"/>
            </a:pPr>
            <a:r>
              <a:rPr lang="es-CU" sz="2400" dirty="0">
                <a:ea typeface="Calibri" panose="020F0502020204030204" pitchFamily="34" charset="0"/>
              </a:rPr>
              <a:t>Explorar integraciones con otras tecnologías </a:t>
            </a:r>
            <a:r>
              <a:rPr lang="es-US" sz="2400" dirty="0">
                <a:ea typeface="Calibri" panose="020F0502020204030204" pitchFamily="34" charset="0"/>
              </a:rPr>
              <a:t>como </a:t>
            </a:r>
            <a:r>
              <a:rPr lang="es-CU" sz="2400" dirty="0">
                <a:ea typeface="Calibri" panose="020F0502020204030204" pitchFamily="34" charset="0"/>
              </a:rPr>
              <a:t>la inteligencia artificial, el Internet de las cosas (</a:t>
            </a:r>
            <a:r>
              <a:rPr lang="es-CU" sz="2400" dirty="0" err="1">
                <a:ea typeface="Calibri" panose="020F0502020204030204" pitchFamily="34" charset="0"/>
              </a:rPr>
              <a:t>IoT</a:t>
            </a:r>
            <a:r>
              <a:rPr lang="es-CU" sz="2400" dirty="0">
                <a:ea typeface="Calibri" panose="020F0502020204030204" pitchFamily="34" charset="0"/>
              </a:rPr>
              <a:t>) y el análisis de datos masivos (</a:t>
            </a:r>
            <a:r>
              <a:rPr lang="es-CU" sz="2400" dirty="0" err="1">
                <a:ea typeface="Calibri" panose="020F0502020204030204" pitchFamily="34" charset="0"/>
              </a:rPr>
              <a:t>big</a:t>
            </a:r>
            <a:r>
              <a:rPr lang="es-CU" sz="2400" dirty="0">
                <a:ea typeface="Calibri" panose="020F0502020204030204" pitchFamily="34" charset="0"/>
              </a:rPr>
              <a:t> data).</a:t>
            </a:r>
          </a:p>
          <a:p>
            <a:pPr marL="457200" indent="-457200">
              <a:buFont typeface="+mj-lt"/>
              <a:buAutoNum type="arabicPeriod"/>
            </a:pPr>
            <a:r>
              <a:rPr lang="es-CU" sz="2400" dirty="0">
                <a:ea typeface="Calibri" panose="020F0502020204030204" pitchFamily="34" charset="0"/>
              </a:rPr>
              <a:t>Brindar capacitación y soporte técnico </a:t>
            </a:r>
            <a:r>
              <a:rPr lang="es-US" sz="2400" dirty="0">
                <a:ea typeface="Calibri" panose="020F0502020204030204" pitchFamily="34" charset="0"/>
              </a:rPr>
              <a:t>p</a:t>
            </a:r>
            <a:r>
              <a:rPr lang="es-CU" sz="2400" dirty="0">
                <a:ea typeface="Calibri" panose="020F0502020204030204" pitchFamily="34" charset="0"/>
              </a:rPr>
              <a:t>ara garantizar la adopción exitosa de la aplicación.</a:t>
            </a:r>
            <a:endParaRPr lang="es-ES" sz="2400" dirty="0">
              <a:cs typeface="Arial" panose="020B0604020202020204" pitchFamily="34" charset="0"/>
            </a:endParaRPr>
          </a:p>
        </p:txBody>
      </p:sp>
    </p:spTree>
    <p:extLst>
      <p:ext uri="{BB962C8B-B14F-4D97-AF65-F5344CB8AC3E}">
        <p14:creationId xmlns:p14="http://schemas.microsoft.com/office/powerpoint/2010/main" val="272224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52EEC0-D5E3-4E71-B604-294754279755}"/>
              </a:ext>
            </a:extLst>
          </p:cNvPr>
          <p:cNvSpPr/>
          <p:nvPr/>
        </p:nvSpPr>
        <p:spPr>
          <a:xfrm>
            <a:off x="2666214" y="127235"/>
            <a:ext cx="6859571" cy="527004"/>
          </a:xfrm>
          <a:prstGeom prst="rect">
            <a:avLst/>
          </a:prstGeom>
        </p:spPr>
        <p:txBody>
          <a:bodyPr wrap="square">
            <a:spAutoFit/>
          </a:bodyPr>
          <a:lstStyle/>
          <a:p>
            <a:pPr algn="ctr">
              <a:lnSpc>
                <a:spcPct val="150000"/>
              </a:lnSpc>
              <a:spcAft>
                <a:spcPts val="600"/>
              </a:spcAft>
            </a:pPr>
            <a:r>
              <a:rPr lang="es-ES" sz="2100" b="1" dirty="0">
                <a:latin typeface="Segoe UI Black" panose="020B0A02040204020203" pitchFamily="34" charset="0"/>
                <a:ea typeface="Segoe UI Black" panose="020B0A02040204020203" pitchFamily="34" charset="0"/>
              </a:rPr>
              <a:t>SITUACIÓN POLÉMICA</a:t>
            </a:r>
            <a:endParaRPr lang="es-US" sz="2100" b="1" dirty="0">
              <a:latin typeface="Segoe UI Black" panose="020B0A02040204020203" pitchFamily="34" charset="0"/>
              <a:ea typeface="Segoe UI Black" panose="020B0A02040204020203" pitchFamily="34" charset="0"/>
            </a:endParaRPr>
          </a:p>
        </p:txBody>
      </p:sp>
      <p:pic>
        <p:nvPicPr>
          <p:cNvPr id="6" name="Picture 5">
            <a:extLst>
              <a:ext uri="{FF2B5EF4-FFF2-40B4-BE49-F238E27FC236}">
                <a16:creationId xmlns:a16="http://schemas.microsoft.com/office/drawing/2014/main" id="{EC603C76-31E6-4A4F-9CBB-96AE837D1AFD}"/>
              </a:ext>
            </a:extLst>
          </p:cNvPr>
          <p:cNvPicPr>
            <a:picLocks noChangeAspect="1"/>
          </p:cNvPicPr>
          <p:nvPr/>
        </p:nvPicPr>
        <p:blipFill>
          <a:blip r:embed="rId2"/>
          <a:stretch>
            <a:fillRect/>
          </a:stretch>
        </p:blipFill>
        <p:spPr>
          <a:xfrm>
            <a:off x="4286735" y="1083325"/>
            <a:ext cx="3392287" cy="3111601"/>
          </a:xfrm>
          <a:prstGeom prst="rect">
            <a:avLst/>
          </a:prstGeom>
        </p:spPr>
      </p:pic>
      <p:pic>
        <p:nvPicPr>
          <p:cNvPr id="3" name="Picture 2">
            <a:extLst>
              <a:ext uri="{FF2B5EF4-FFF2-40B4-BE49-F238E27FC236}">
                <a16:creationId xmlns:a16="http://schemas.microsoft.com/office/drawing/2014/main" id="{84A27DFE-F1D2-494E-951F-27D38BA6CCEC}"/>
              </a:ext>
            </a:extLst>
          </p:cNvPr>
          <p:cNvPicPr>
            <a:picLocks noChangeAspect="1"/>
          </p:cNvPicPr>
          <p:nvPr/>
        </p:nvPicPr>
        <p:blipFill>
          <a:blip r:embed="rId3"/>
          <a:stretch>
            <a:fillRect/>
          </a:stretch>
        </p:blipFill>
        <p:spPr>
          <a:xfrm>
            <a:off x="1977524" y="560073"/>
            <a:ext cx="1747365" cy="1676545"/>
          </a:xfrm>
          <a:prstGeom prst="rect">
            <a:avLst/>
          </a:prstGeom>
        </p:spPr>
      </p:pic>
      <p:pic>
        <p:nvPicPr>
          <p:cNvPr id="4" name="Picture 3">
            <a:extLst>
              <a:ext uri="{FF2B5EF4-FFF2-40B4-BE49-F238E27FC236}">
                <a16:creationId xmlns:a16="http://schemas.microsoft.com/office/drawing/2014/main" id="{4413050D-6F71-429C-970A-EED9F2B4868E}"/>
              </a:ext>
            </a:extLst>
          </p:cNvPr>
          <p:cNvPicPr>
            <a:picLocks noChangeAspect="1"/>
          </p:cNvPicPr>
          <p:nvPr/>
        </p:nvPicPr>
        <p:blipFill>
          <a:blip r:embed="rId4"/>
          <a:stretch>
            <a:fillRect/>
          </a:stretch>
        </p:blipFill>
        <p:spPr>
          <a:xfrm>
            <a:off x="710651" y="2234015"/>
            <a:ext cx="1658112" cy="1676545"/>
          </a:xfrm>
          <a:prstGeom prst="rect">
            <a:avLst/>
          </a:prstGeom>
        </p:spPr>
      </p:pic>
      <p:pic>
        <p:nvPicPr>
          <p:cNvPr id="5" name="Picture 4">
            <a:extLst>
              <a:ext uri="{FF2B5EF4-FFF2-40B4-BE49-F238E27FC236}">
                <a16:creationId xmlns:a16="http://schemas.microsoft.com/office/drawing/2014/main" id="{70704253-B0FF-46F7-BFAB-219824295941}"/>
              </a:ext>
            </a:extLst>
          </p:cNvPr>
          <p:cNvPicPr>
            <a:picLocks noChangeAspect="1"/>
          </p:cNvPicPr>
          <p:nvPr/>
        </p:nvPicPr>
        <p:blipFill>
          <a:blip r:embed="rId5"/>
          <a:stretch>
            <a:fillRect/>
          </a:stretch>
        </p:blipFill>
        <p:spPr>
          <a:xfrm>
            <a:off x="1018267" y="4203561"/>
            <a:ext cx="1832939" cy="1676545"/>
          </a:xfrm>
          <a:prstGeom prst="rect">
            <a:avLst/>
          </a:prstGeom>
        </p:spPr>
      </p:pic>
      <p:pic>
        <p:nvPicPr>
          <p:cNvPr id="11" name="Picture 10">
            <a:extLst>
              <a:ext uri="{FF2B5EF4-FFF2-40B4-BE49-F238E27FC236}">
                <a16:creationId xmlns:a16="http://schemas.microsoft.com/office/drawing/2014/main" id="{5C99869B-EEC5-4A4B-905B-BCA91EC7185D}"/>
              </a:ext>
            </a:extLst>
          </p:cNvPr>
          <p:cNvPicPr>
            <a:picLocks noChangeAspect="1"/>
          </p:cNvPicPr>
          <p:nvPr/>
        </p:nvPicPr>
        <p:blipFill>
          <a:blip r:embed="rId6"/>
          <a:stretch>
            <a:fillRect/>
          </a:stretch>
        </p:blipFill>
        <p:spPr>
          <a:xfrm>
            <a:off x="8318417" y="765951"/>
            <a:ext cx="1814173" cy="1676545"/>
          </a:xfrm>
          <a:prstGeom prst="rect">
            <a:avLst/>
          </a:prstGeom>
        </p:spPr>
      </p:pic>
      <p:pic>
        <p:nvPicPr>
          <p:cNvPr id="13" name="Picture 12">
            <a:extLst>
              <a:ext uri="{FF2B5EF4-FFF2-40B4-BE49-F238E27FC236}">
                <a16:creationId xmlns:a16="http://schemas.microsoft.com/office/drawing/2014/main" id="{BCC87836-3B3B-4794-8FEE-A57D80518124}"/>
              </a:ext>
            </a:extLst>
          </p:cNvPr>
          <p:cNvPicPr>
            <a:picLocks noChangeAspect="1"/>
          </p:cNvPicPr>
          <p:nvPr/>
        </p:nvPicPr>
        <p:blipFill>
          <a:blip r:embed="rId7"/>
          <a:stretch>
            <a:fillRect/>
          </a:stretch>
        </p:blipFill>
        <p:spPr>
          <a:xfrm>
            <a:off x="9943881" y="2302711"/>
            <a:ext cx="1852654" cy="1676546"/>
          </a:xfrm>
          <a:prstGeom prst="rect">
            <a:avLst/>
          </a:prstGeom>
        </p:spPr>
      </p:pic>
      <p:pic>
        <p:nvPicPr>
          <p:cNvPr id="14" name="Picture 13">
            <a:extLst>
              <a:ext uri="{FF2B5EF4-FFF2-40B4-BE49-F238E27FC236}">
                <a16:creationId xmlns:a16="http://schemas.microsoft.com/office/drawing/2014/main" id="{262199E8-764E-405D-850C-841FD0198AC1}"/>
              </a:ext>
            </a:extLst>
          </p:cNvPr>
          <p:cNvPicPr>
            <a:picLocks noChangeAspect="1"/>
          </p:cNvPicPr>
          <p:nvPr/>
        </p:nvPicPr>
        <p:blipFill>
          <a:blip r:embed="rId8"/>
          <a:stretch>
            <a:fillRect/>
          </a:stretch>
        </p:blipFill>
        <p:spPr>
          <a:xfrm>
            <a:off x="8904129" y="4203561"/>
            <a:ext cx="1808041" cy="1676546"/>
          </a:xfrm>
          <a:prstGeom prst="rect">
            <a:avLst/>
          </a:prstGeom>
        </p:spPr>
      </p:pic>
      <p:pic>
        <p:nvPicPr>
          <p:cNvPr id="15" name="Picture 14">
            <a:extLst>
              <a:ext uri="{FF2B5EF4-FFF2-40B4-BE49-F238E27FC236}">
                <a16:creationId xmlns:a16="http://schemas.microsoft.com/office/drawing/2014/main" id="{2BA0D77C-AA44-416E-84BC-4A3502D7CD08}"/>
              </a:ext>
            </a:extLst>
          </p:cNvPr>
          <p:cNvPicPr>
            <a:picLocks noChangeAspect="1"/>
          </p:cNvPicPr>
          <p:nvPr/>
        </p:nvPicPr>
        <p:blipFill>
          <a:blip r:embed="rId9"/>
          <a:stretch>
            <a:fillRect/>
          </a:stretch>
        </p:blipFill>
        <p:spPr>
          <a:xfrm>
            <a:off x="5191979" y="4360221"/>
            <a:ext cx="1808042" cy="1226885"/>
          </a:xfrm>
          <a:prstGeom prst="rect">
            <a:avLst/>
          </a:prstGeom>
        </p:spPr>
      </p:pic>
      <p:pic>
        <p:nvPicPr>
          <p:cNvPr id="16" name="Picture 15">
            <a:extLst>
              <a:ext uri="{FF2B5EF4-FFF2-40B4-BE49-F238E27FC236}">
                <a16:creationId xmlns:a16="http://schemas.microsoft.com/office/drawing/2014/main" id="{FDFEA654-BA17-409E-BD59-19F078446FD3}"/>
              </a:ext>
            </a:extLst>
          </p:cNvPr>
          <p:cNvPicPr>
            <a:picLocks noChangeAspect="1"/>
          </p:cNvPicPr>
          <p:nvPr/>
        </p:nvPicPr>
        <p:blipFill>
          <a:blip r:embed="rId10"/>
          <a:stretch>
            <a:fillRect/>
          </a:stretch>
        </p:blipFill>
        <p:spPr>
          <a:xfrm>
            <a:off x="3081056" y="5587106"/>
            <a:ext cx="2110923" cy="1257409"/>
          </a:xfrm>
          <a:prstGeom prst="rect">
            <a:avLst/>
          </a:prstGeom>
        </p:spPr>
      </p:pic>
    </p:spTree>
    <p:extLst>
      <p:ext uri="{BB962C8B-B14F-4D97-AF65-F5344CB8AC3E}">
        <p14:creationId xmlns:p14="http://schemas.microsoft.com/office/powerpoint/2010/main" val="369286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1BD33-08DB-4D04-9852-91E3087801C7}"/>
              </a:ext>
            </a:extLst>
          </p:cNvPr>
          <p:cNvSpPr/>
          <p:nvPr/>
        </p:nvSpPr>
        <p:spPr>
          <a:xfrm>
            <a:off x="4112917" y="218330"/>
            <a:ext cx="4362092" cy="524824"/>
          </a:xfrm>
          <a:prstGeom prst="rect">
            <a:avLst/>
          </a:prstGeom>
        </p:spPr>
        <p:txBody>
          <a:bodyPr wrap="square">
            <a:spAutoFit/>
          </a:bodyPr>
          <a:lstStyle/>
          <a:p>
            <a:pPr algn="ctr">
              <a:lnSpc>
                <a:spcPct val="150000"/>
              </a:lnSpc>
              <a:spcAft>
                <a:spcPts val="600"/>
              </a:spcAft>
            </a:pPr>
            <a:r>
              <a:rPr lang="es-ES" sz="2100" b="1" dirty="0">
                <a:latin typeface="Segoe UI Black" panose="020B0A02040204020203" pitchFamily="34" charset="0"/>
                <a:ea typeface="Segoe UI Black" panose="020B0A02040204020203" pitchFamily="34" charset="0"/>
              </a:rPr>
              <a:t>PROBLEMA DE INVESTIGACIÓN</a:t>
            </a:r>
            <a:endParaRPr lang="es-US" sz="2100" b="1" dirty="0">
              <a:latin typeface="Segoe UI Black" panose="020B0A02040204020203" pitchFamily="34" charset="0"/>
              <a:ea typeface="Segoe UI Black" panose="020B0A02040204020203" pitchFamily="34" charset="0"/>
            </a:endParaRPr>
          </a:p>
        </p:txBody>
      </p:sp>
      <p:sp>
        <p:nvSpPr>
          <p:cNvPr id="4" name="Rectangle 3">
            <a:extLst>
              <a:ext uri="{FF2B5EF4-FFF2-40B4-BE49-F238E27FC236}">
                <a16:creationId xmlns:a16="http://schemas.microsoft.com/office/drawing/2014/main" id="{42257D7C-1C24-48E0-939E-4EA5D74D60EF}"/>
              </a:ext>
            </a:extLst>
          </p:cNvPr>
          <p:cNvSpPr/>
          <p:nvPr/>
        </p:nvSpPr>
        <p:spPr>
          <a:xfrm>
            <a:off x="1033806" y="1764373"/>
            <a:ext cx="10124388" cy="2535246"/>
          </a:xfrm>
          <a:prstGeom prst="rect">
            <a:avLst/>
          </a:prstGeom>
        </p:spPr>
        <p:txBody>
          <a:bodyPr wrap="square">
            <a:spAutoFit/>
          </a:bodyPr>
          <a:lstStyle/>
          <a:p>
            <a:pPr algn="just">
              <a:lnSpc>
                <a:spcPct val="150000"/>
              </a:lnSpc>
              <a:spcAft>
                <a:spcPts val="800"/>
              </a:spcAft>
            </a:pPr>
            <a:r>
              <a:rPr lang="es-CU" kern="100" dirty="0">
                <a:latin typeface="Arial" panose="020B0604020202020204" pitchFamily="34" charset="0"/>
                <a:ea typeface="Calibri" panose="020F0502020204030204" pitchFamily="34" charset="0"/>
              </a:rPr>
              <a:t>Las empresas avicultoras del país, necesitan que se </a:t>
            </a:r>
            <a:r>
              <a:rPr lang="es-US" kern="100" dirty="0">
                <a:latin typeface="Arial" panose="020B0604020202020204" pitchFamily="34" charset="0"/>
                <a:ea typeface="Calibri" panose="020F0502020204030204" pitchFamily="34" charset="0"/>
              </a:rPr>
              <a:t>monitoree</a:t>
            </a:r>
            <a:r>
              <a:rPr lang="es-CU" kern="100" dirty="0">
                <a:latin typeface="Arial" panose="020B0604020202020204" pitchFamily="34" charset="0"/>
                <a:ea typeface="Calibri" panose="020F0502020204030204" pitchFamily="34" charset="0"/>
              </a:rPr>
              <a:t> y notifique casi tiempo real el estado de las incubadoras durante el ciclo de incubación de huevo de gallina principalmente, durante este ciclo el operario debe de estar físicamente en el local donde se encuentran dichas incubadoras para ir observando su funcionamiento, lo que lleva a que este ciclo puede ser afectado por cualquier inconveniente por la falta de una intervención oportuna o la carencia de personal.</a:t>
            </a:r>
            <a:endParaRPr lang="es-US"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170CEECF-0824-4414-A64C-E98DAC3A7807}"/>
              </a:ext>
            </a:extLst>
          </p:cNvPr>
          <p:cNvPicPr>
            <a:picLocks noChangeAspect="1"/>
          </p:cNvPicPr>
          <p:nvPr/>
        </p:nvPicPr>
        <p:blipFill>
          <a:blip r:embed="rId2"/>
          <a:stretch>
            <a:fillRect/>
          </a:stretch>
        </p:blipFill>
        <p:spPr>
          <a:xfrm>
            <a:off x="9459987" y="5063598"/>
            <a:ext cx="2152075" cy="1670449"/>
          </a:xfrm>
          <a:prstGeom prst="rect">
            <a:avLst/>
          </a:prstGeom>
        </p:spPr>
      </p:pic>
    </p:spTree>
    <p:extLst>
      <p:ext uri="{BB962C8B-B14F-4D97-AF65-F5344CB8AC3E}">
        <p14:creationId xmlns:p14="http://schemas.microsoft.com/office/powerpoint/2010/main" val="129644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D418DFA-D03F-4E82-AE45-644A8D430701}"/>
              </a:ext>
            </a:extLst>
          </p:cNvPr>
          <p:cNvPicPr>
            <a:picLocks noChangeAspect="1"/>
          </p:cNvPicPr>
          <p:nvPr/>
        </p:nvPicPr>
        <p:blipFill>
          <a:blip r:embed="rId2"/>
          <a:stretch>
            <a:fillRect/>
          </a:stretch>
        </p:blipFill>
        <p:spPr>
          <a:xfrm>
            <a:off x="0" y="5712178"/>
            <a:ext cx="1664681" cy="1107451"/>
          </a:xfrm>
          <a:prstGeom prst="rect">
            <a:avLst/>
          </a:prstGeom>
        </p:spPr>
      </p:pic>
      <p:sp>
        <p:nvSpPr>
          <p:cNvPr id="4" name="Título 1">
            <a:extLst>
              <a:ext uri="{FF2B5EF4-FFF2-40B4-BE49-F238E27FC236}">
                <a16:creationId xmlns:a16="http://schemas.microsoft.com/office/drawing/2014/main" id="{36F2EC61-C89E-4A7F-9DD6-6911AEC6F8BB}"/>
              </a:ext>
            </a:extLst>
          </p:cNvPr>
          <p:cNvSpPr txBox="1">
            <a:spLocks/>
          </p:cNvSpPr>
          <p:nvPr/>
        </p:nvSpPr>
        <p:spPr>
          <a:xfrm>
            <a:off x="1066800" y="90312"/>
            <a:ext cx="10058400" cy="516873"/>
          </a:xfrm>
          <a:prstGeom prst="rect">
            <a:avLst/>
          </a:prstGeom>
        </p:spPr>
        <p:txBody>
          <a:bodyPr wrap="square">
            <a:spAutoFit/>
          </a:bodyPr>
          <a:lstStyle>
            <a:defPPr>
              <a:defRPr lang="es-US"/>
            </a:defPPr>
            <a:lvl1pPr algn="ctr">
              <a:lnSpc>
                <a:spcPct val="150000"/>
              </a:lnSpc>
              <a:spcAft>
                <a:spcPts val="600"/>
              </a:spcAft>
              <a:defRPr sz="2100" b="1">
                <a:latin typeface="Segoe UI Black" panose="020B0A02040204020203" pitchFamily="34" charset="0"/>
                <a:ea typeface="Segoe UI Black" panose="020B0A02040204020203" pitchFamily="34" charset="0"/>
              </a:defRPr>
            </a:lvl1pPr>
          </a:lstStyle>
          <a:p>
            <a:r>
              <a:rPr lang="es-ES" dirty="0"/>
              <a:t>Objeto de Estudio</a:t>
            </a:r>
          </a:p>
        </p:txBody>
      </p:sp>
      <p:sp>
        <p:nvSpPr>
          <p:cNvPr id="5" name="Rectangle 4">
            <a:extLst>
              <a:ext uri="{FF2B5EF4-FFF2-40B4-BE49-F238E27FC236}">
                <a16:creationId xmlns:a16="http://schemas.microsoft.com/office/drawing/2014/main" id="{05818F62-1102-408D-B05F-2F17C63241F5}"/>
              </a:ext>
            </a:extLst>
          </p:cNvPr>
          <p:cNvSpPr/>
          <p:nvPr/>
        </p:nvSpPr>
        <p:spPr>
          <a:xfrm>
            <a:off x="1896533" y="745886"/>
            <a:ext cx="8398933" cy="457754"/>
          </a:xfrm>
          <a:prstGeom prst="rect">
            <a:avLst/>
          </a:prstGeom>
        </p:spPr>
        <p:txBody>
          <a:bodyPr wrap="square">
            <a:spAutoFit/>
          </a:bodyPr>
          <a:lstStyle/>
          <a:p>
            <a:pPr algn="ctr">
              <a:lnSpc>
                <a:spcPct val="150000"/>
              </a:lnSpc>
              <a:spcAft>
                <a:spcPts val="600"/>
              </a:spcAft>
            </a:pPr>
            <a:r>
              <a:rPr lang="es-ES" dirty="0">
                <a:latin typeface="Arial" panose="020B0604020202020204" pitchFamily="34" charset="0"/>
                <a:ea typeface="Times New Roman" panose="02020603050405020304" pitchFamily="18" charset="0"/>
              </a:rPr>
              <a:t>Sistemas de supervisión y análisis del proceso de forma remota.</a:t>
            </a:r>
            <a:endParaRPr lang="es-US" sz="2000" dirty="0">
              <a:effectLst/>
              <a:latin typeface="Times New Roman" panose="02020603050405020304" pitchFamily="18" charset="0"/>
              <a:ea typeface="Times New Roman" panose="02020603050405020304" pitchFamily="18" charset="0"/>
            </a:endParaRPr>
          </a:p>
        </p:txBody>
      </p:sp>
      <p:sp>
        <p:nvSpPr>
          <p:cNvPr id="6" name="Título 1">
            <a:extLst>
              <a:ext uri="{FF2B5EF4-FFF2-40B4-BE49-F238E27FC236}">
                <a16:creationId xmlns:a16="http://schemas.microsoft.com/office/drawing/2014/main" id="{9621E9E5-1DCE-49A7-8C4F-E8A733213046}"/>
              </a:ext>
            </a:extLst>
          </p:cNvPr>
          <p:cNvSpPr txBox="1">
            <a:spLocks/>
          </p:cNvSpPr>
          <p:nvPr/>
        </p:nvSpPr>
        <p:spPr>
          <a:xfrm>
            <a:off x="1066799" y="141503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2100" b="1" dirty="0">
                <a:solidFill>
                  <a:schemeClr val="tx1"/>
                </a:solidFill>
                <a:latin typeface="Segoe UI Black" panose="020B0A02040204020203" pitchFamily="34" charset="0"/>
                <a:ea typeface="Segoe UI Black" panose="020B0A02040204020203" pitchFamily="34" charset="0"/>
                <a:cs typeface="+mn-cs"/>
              </a:rPr>
              <a:t>Campo de Acción</a:t>
            </a:r>
          </a:p>
        </p:txBody>
      </p:sp>
      <p:sp>
        <p:nvSpPr>
          <p:cNvPr id="7" name="Rectangle 6">
            <a:extLst>
              <a:ext uri="{FF2B5EF4-FFF2-40B4-BE49-F238E27FC236}">
                <a16:creationId xmlns:a16="http://schemas.microsoft.com/office/drawing/2014/main" id="{1FAD9DDF-E1E8-4A7F-BC05-210721954D7B}"/>
              </a:ext>
            </a:extLst>
          </p:cNvPr>
          <p:cNvSpPr/>
          <p:nvPr/>
        </p:nvSpPr>
        <p:spPr>
          <a:xfrm>
            <a:off x="1981199" y="2587749"/>
            <a:ext cx="8229600" cy="873252"/>
          </a:xfrm>
          <a:prstGeom prst="rect">
            <a:avLst/>
          </a:prstGeom>
        </p:spPr>
        <p:txBody>
          <a:bodyPr wrap="square">
            <a:spAutoFit/>
          </a:bodyPr>
          <a:lstStyle/>
          <a:p>
            <a:pPr algn="just">
              <a:lnSpc>
                <a:spcPct val="150000"/>
              </a:lnSpc>
              <a:spcAft>
                <a:spcPts val="600"/>
              </a:spcAft>
            </a:pPr>
            <a:r>
              <a:rPr lang="es-MX" dirty="0">
                <a:latin typeface="Arial" panose="020B0604020202020204" pitchFamily="34" charset="0"/>
                <a:ea typeface="Times New Roman" panose="02020603050405020304" pitchFamily="18" charset="0"/>
              </a:rPr>
              <a:t>Sistema de gestión para la supervisión y monitoreo de los ciclos de incubación en la Empresa Avícola Santiago en la UEB La República.</a:t>
            </a:r>
            <a:endParaRPr lang="es-US" sz="2000" dirty="0">
              <a:effectLst/>
              <a:latin typeface="Times New Roman" panose="02020603050405020304" pitchFamily="18" charset="0"/>
              <a:ea typeface="Times New Roman" panose="02020603050405020304" pitchFamily="18" charset="0"/>
            </a:endParaRPr>
          </a:p>
        </p:txBody>
      </p:sp>
      <p:sp>
        <p:nvSpPr>
          <p:cNvPr id="8" name="Título 1">
            <a:extLst>
              <a:ext uri="{FF2B5EF4-FFF2-40B4-BE49-F238E27FC236}">
                <a16:creationId xmlns:a16="http://schemas.microsoft.com/office/drawing/2014/main" id="{BF6F8FD4-854E-4316-9B9C-585A83A9D312}"/>
              </a:ext>
            </a:extLst>
          </p:cNvPr>
          <p:cNvSpPr txBox="1">
            <a:spLocks/>
          </p:cNvSpPr>
          <p:nvPr/>
        </p:nvSpPr>
        <p:spPr>
          <a:xfrm>
            <a:off x="1066799" y="3777088"/>
            <a:ext cx="10058400" cy="1522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2100" b="1" dirty="0">
                <a:solidFill>
                  <a:schemeClr val="tx1"/>
                </a:solidFill>
                <a:latin typeface="Segoe UI Black" panose="020B0A02040204020203" pitchFamily="34" charset="0"/>
                <a:ea typeface="Segoe UI Black" panose="020B0A02040204020203" pitchFamily="34" charset="0"/>
                <a:cs typeface="+mn-cs"/>
              </a:rPr>
              <a:t>Objetivo General</a:t>
            </a:r>
          </a:p>
        </p:txBody>
      </p:sp>
      <p:sp>
        <p:nvSpPr>
          <p:cNvPr id="9" name="Rectangle 8">
            <a:extLst>
              <a:ext uri="{FF2B5EF4-FFF2-40B4-BE49-F238E27FC236}">
                <a16:creationId xmlns:a16="http://schemas.microsoft.com/office/drawing/2014/main" id="{F2153DC6-A7F4-4866-8515-20C8700F4D00}"/>
              </a:ext>
            </a:extLst>
          </p:cNvPr>
          <p:cNvSpPr/>
          <p:nvPr/>
        </p:nvSpPr>
        <p:spPr>
          <a:xfrm>
            <a:off x="1981199" y="5136022"/>
            <a:ext cx="8229600" cy="923330"/>
          </a:xfrm>
          <a:prstGeom prst="rect">
            <a:avLst/>
          </a:prstGeom>
        </p:spPr>
        <p:txBody>
          <a:bodyPr wrap="square">
            <a:spAutoFit/>
          </a:bodyPr>
          <a:lstStyle/>
          <a:p>
            <a:pPr algn="just"/>
            <a:r>
              <a:rPr lang="es-ES" dirty="0">
                <a:latin typeface="Arial" panose="020B0604020202020204" pitchFamily="34" charset="0"/>
                <a:ea typeface="Times New Roman" panose="02020603050405020304" pitchFamily="18" charset="0"/>
              </a:rPr>
              <a:t>Desarrollar un sistema de gestión de información, que, a través de un sistema Informático supervise mediante el monitoreo las incubadoras de huevos de aves en la Empresa Avícola Santiago.</a:t>
            </a:r>
            <a:endParaRPr lang="es-US" dirty="0"/>
          </a:p>
        </p:txBody>
      </p:sp>
    </p:spTree>
    <p:extLst>
      <p:ext uri="{BB962C8B-B14F-4D97-AF65-F5344CB8AC3E}">
        <p14:creationId xmlns:p14="http://schemas.microsoft.com/office/powerpoint/2010/main" val="5869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04DF6-25E7-4EAE-B8C0-CAC955FCCD0B}"/>
              </a:ext>
            </a:extLst>
          </p:cNvPr>
          <p:cNvSpPr txBox="1">
            <a:spLocks/>
          </p:cNvSpPr>
          <p:nvPr/>
        </p:nvSpPr>
        <p:spPr>
          <a:xfrm>
            <a:off x="1066800" y="371744"/>
            <a:ext cx="10058400" cy="81358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Objetivos Específicos</a:t>
            </a:r>
          </a:p>
        </p:txBody>
      </p:sp>
      <p:sp>
        <p:nvSpPr>
          <p:cNvPr id="3" name="Rectangle 2">
            <a:extLst>
              <a:ext uri="{FF2B5EF4-FFF2-40B4-BE49-F238E27FC236}">
                <a16:creationId xmlns:a16="http://schemas.microsoft.com/office/drawing/2014/main" id="{6F28191B-5753-4A57-8134-B95FB6A757C3}"/>
              </a:ext>
            </a:extLst>
          </p:cNvPr>
          <p:cNvSpPr/>
          <p:nvPr/>
        </p:nvSpPr>
        <p:spPr>
          <a:xfrm>
            <a:off x="1919112" y="1422713"/>
            <a:ext cx="7800622" cy="4012573"/>
          </a:xfrm>
          <a:prstGeom prst="rect">
            <a:avLst/>
          </a:prstGeom>
        </p:spPr>
        <p:txBody>
          <a:bodyPr wrap="square">
            <a:spAutoFit/>
          </a:bodyPr>
          <a:lstStyle/>
          <a:p>
            <a:pPr algn="just">
              <a:lnSpc>
                <a:spcPct val="150000"/>
              </a:lnSpc>
              <a:spcAft>
                <a:spcPts val="600"/>
              </a:spcAft>
            </a:pPr>
            <a:r>
              <a:rPr lang="es-ES" dirty="0">
                <a:latin typeface="Arial" panose="020B0604020202020204" pitchFamily="34" charset="0"/>
                <a:ea typeface="Times New Roman" panose="02020603050405020304" pitchFamily="18" charset="0"/>
              </a:rPr>
              <a:t>1- Análisis del estado del arte asociado a las metodologías y herramientas para el desarrollo de aplicaciones informáticas sobre el monitoreo de procesos de forma remota.</a:t>
            </a:r>
            <a:endParaRPr lang="es-US" sz="2000" dirty="0">
              <a:latin typeface="Times New Roman" panose="02020603050405020304" pitchFamily="18" charset="0"/>
              <a:ea typeface="Times New Roman" panose="02020603050405020304" pitchFamily="18" charset="0"/>
            </a:endParaRPr>
          </a:p>
          <a:p>
            <a:pPr algn="just">
              <a:lnSpc>
                <a:spcPct val="150000"/>
              </a:lnSpc>
              <a:spcAft>
                <a:spcPts val="600"/>
              </a:spcAft>
            </a:pPr>
            <a:r>
              <a:rPr lang="es-ES" dirty="0">
                <a:latin typeface="Arial" panose="020B0604020202020204" pitchFamily="34" charset="0"/>
                <a:ea typeface="Times New Roman" panose="02020603050405020304" pitchFamily="18" charset="0"/>
              </a:rPr>
              <a:t>2- Diseñar un sistema informático que permita monitorizar los estados de todos los sensores que se encuentren en las incubadoras y fallos producidos en ciclos de incubación.</a:t>
            </a:r>
            <a:endParaRPr lang="es-US" sz="2000" dirty="0">
              <a:latin typeface="Times New Roman" panose="02020603050405020304" pitchFamily="18" charset="0"/>
              <a:ea typeface="Times New Roman" panose="02020603050405020304" pitchFamily="18" charset="0"/>
            </a:endParaRPr>
          </a:p>
          <a:p>
            <a:pPr algn="just">
              <a:lnSpc>
                <a:spcPct val="150000"/>
              </a:lnSpc>
              <a:spcAft>
                <a:spcPts val="600"/>
              </a:spcAft>
            </a:pPr>
            <a:r>
              <a:rPr lang="es-ES" dirty="0">
                <a:latin typeface="Arial" panose="020B0604020202020204" pitchFamily="34" charset="0"/>
                <a:ea typeface="Times New Roman" panose="02020603050405020304" pitchFamily="18" charset="0"/>
              </a:rPr>
              <a:t>3- Implementar el sistema y visualizar los datos haciendo uso de gráficos e indicadores.</a:t>
            </a:r>
            <a:endParaRPr lang="es-US" sz="2000" dirty="0">
              <a:latin typeface="Times New Roman" panose="02020603050405020304" pitchFamily="18" charset="0"/>
              <a:ea typeface="Times New Roman" panose="02020603050405020304" pitchFamily="18" charset="0"/>
            </a:endParaRPr>
          </a:p>
          <a:p>
            <a:pPr algn="just">
              <a:lnSpc>
                <a:spcPct val="150000"/>
              </a:lnSpc>
              <a:spcAft>
                <a:spcPts val="600"/>
              </a:spcAft>
            </a:pPr>
            <a:r>
              <a:rPr lang="es-ES" dirty="0">
                <a:latin typeface="Arial" panose="020B0604020202020204" pitchFamily="34" charset="0"/>
                <a:ea typeface="Times New Roman" panose="02020603050405020304" pitchFamily="18" charset="0"/>
              </a:rPr>
              <a:t>4- Despliegue y pruebas del sistema implementado. </a:t>
            </a:r>
            <a:endParaRPr lang="es-US" sz="20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52C26DC-3324-483E-B121-A38F4C4AD7ED}"/>
              </a:ext>
            </a:extLst>
          </p:cNvPr>
          <p:cNvPicPr>
            <a:picLocks noChangeAspect="1"/>
          </p:cNvPicPr>
          <p:nvPr/>
        </p:nvPicPr>
        <p:blipFill>
          <a:blip r:embed="rId2"/>
          <a:stretch>
            <a:fillRect/>
          </a:stretch>
        </p:blipFill>
        <p:spPr>
          <a:xfrm>
            <a:off x="9334499" y="4967111"/>
            <a:ext cx="2554817" cy="1703211"/>
          </a:xfrm>
          <a:prstGeom prst="rect">
            <a:avLst/>
          </a:prstGeom>
        </p:spPr>
      </p:pic>
    </p:spTree>
    <p:extLst>
      <p:ext uri="{BB962C8B-B14F-4D97-AF65-F5344CB8AC3E}">
        <p14:creationId xmlns:p14="http://schemas.microsoft.com/office/powerpoint/2010/main" val="392810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1DF65-2E64-4C05-8ED8-66C76A7958B7}"/>
              </a:ext>
            </a:extLst>
          </p:cNvPr>
          <p:cNvSpPr txBox="1">
            <a:spLocks/>
          </p:cNvSpPr>
          <p:nvPr/>
        </p:nvSpPr>
        <p:spPr>
          <a:xfrm>
            <a:off x="1069848" y="484632"/>
            <a:ext cx="10058400" cy="16093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Hipótesis</a:t>
            </a:r>
          </a:p>
        </p:txBody>
      </p:sp>
      <p:sp>
        <p:nvSpPr>
          <p:cNvPr id="3" name="Rectangle 2">
            <a:extLst>
              <a:ext uri="{FF2B5EF4-FFF2-40B4-BE49-F238E27FC236}">
                <a16:creationId xmlns:a16="http://schemas.microsoft.com/office/drawing/2014/main" id="{1A3CF5FB-50B6-4B46-A86E-4992EDF9C5EB}"/>
              </a:ext>
            </a:extLst>
          </p:cNvPr>
          <p:cNvSpPr/>
          <p:nvPr/>
        </p:nvSpPr>
        <p:spPr>
          <a:xfrm>
            <a:off x="1456266" y="1850447"/>
            <a:ext cx="9539111" cy="2118529"/>
          </a:xfrm>
          <a:prstGeom prst="rect">
            <a:avLst/>
          </a:prstGeom>
        </p:spPr>
        <p:txBody>
          <a:bodyPr wrap="square">
            <a:spAutoFit/>
          </a:bodyPr>
          <a:lstStyle/>
          <a:p>
            <a:pPr algn="just">
              <a:lnSpc>
                <a:spcPct val="150000"/>
              </a:lnSpc>
              <a:spcAft>
                <a:spcPts val="600"/>
              </a:spcAft>
            </a:pPr>
            <a:r>
              <a:rPr lang="es-ES" dirty="0">
                <a:latin typeface="Arial" panose="020B0604020202020204" pitchFamily="34" charset="0"/>
                <a:ea typeface="Times New Roman" panose="02020603050405020304" pitchFamily="18" charset="0"/>
                <a:cs typeface="Times New Roman" panose="02020603050405020304" pitchFamily="18" charset="0"/>
              </a:rPr>
              <a:t>Si se desarrolla un sistema Informático que monitoree los parámetros durante los ciclos de incubación permitiría que el operario este informado a tiempo de posibles fallos y pueda programar la calibración y mantenimiento de los sensores de las incubadoras, y así estas poder estar en condiciones optimas y eficientes para cumplir los ciclos de incubación de huevos aumentando su índice de natalidad.</a:t>
            </a:r>
            <a:endParaRPr lang="es-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0003EA-ED0F-4967-90F4-B591B71CC448}"/>
              </a:ext>
            </a:extLst>
          </p:cNvPr>
          <p:cNvPicPr>
            <a:picLocks noChangeAspect="1"/>
          </p:cNvPicPr>
          <p:nvPr/>
        </p:nvPicPr>
        <p:blipFill>
          <a:blip r:embed="rId2"/>
          <a:stretch>
            <a:fillRect/>
          </a:stretch>
        </p:blipFill>
        <p:spPr>
          <a:xfrm>
            <a:off x="9923814" y="4603926"/>
            <a:ext cx="2143125" cy="2143125"/>
          </a:xfrm>
          <a:prstGeom prst="rect">
            <a:avLst/>
          </a:prstGeom>
        </p:spPr>
      </p:pic>
    </p:spTree>
    <p:extLst>
      <p:ext uri="{BB962C8B-B14F-4D97-AF65-F5344CB8AC3E}">
        <p14:creationId xmlns:p14="http://schemas.microsoft.com/office/powerpoint/2010/main" val="15630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D96782-A46B-4E39-8DF2-2D9D4A7C11D9}"/>
              </a:ext>
            </a:extLst>
          </p:cNvPr>
          <p:cNvPicPr>
            <a:picLocks noChangeAspect="1"/>
          </p:cNvPicPr>
          <p:nvPr/>
        </p:nvPicPr>
        <p:blipFill>
          <a:blip r:embed="rId2"/>
          <a:stretch>
            <a:fillRect/>
          </a:stretch>
        </p:blipFill>
        <p:spPr>
          <a:xfrm>
            <a:off x="5082822" y="4740736"/>
            <a:ext cx="2026355" cy="2026355"/>
          </a:xfrm>
          <a:prstGeom prst="rect">
            <a:avLst/>
          </a:prstGeom>
        </p:spPr>
      </p:pic>
      <p:sp>
        <p:nvSpPr>
          <p:cNvPr id="2" name="Título 1">
            <a:extLst>
              <a:ext uri="{FF2B5EF4-FFF2-40B4-BE49-F238E27FC236}">
                <a16:creationId xmlns:a16="http://schemas.microsoft.com/office/drawing/2014/main" id="{3E4BABFF-F00E-4304-A5AF-1BD024F3F82D}"/>
              </a:ext>
            </a:extLst>
          </p:cNvPr>
          <p:cNvSpPr txBox="1">
            <a:spLocks/>
          </p:cNvSpPr>
          <p:nvPr/>
        </p:nvSpPr>
        <p:spPr>
          <a:xfrm>
            <a:off x="1145822" y="299639"/>
            <a:ext cx="10058400" cy="11795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Aportes</a:t>
            </a:r>
          </a:p>
        </p:txBody>
      </p:sp>
      <p:sp>
        <p:nvSpPr>
          <p:cNvPr id="4" name="Marcador de contenido 2">
            <a:extLst>
              <a:ext uri="{FF2B5EF4-FFF2-40B4-BE49-F238E27FC236}">
                <a16:creationId xmlns:a16="http://schemas.microsoft.com/office/drawing/2014/main" id="{383A3195-A2AB-469C-82D9-BDBC7002718C}"/>
              </a:ext>
            </a:extLst>
          </p:cNvPr>
          <p:cNvSpPr txBox="1">
            <a:spLocks/>
          </p:cNvSpPr>
          <p:nvPr/>
        </p:nvSpPr>
        <p:spPr>
          <a:xfrm>
            <a:off x="448574" y="972495"/>
            <a:ext cx="10862554" cy="45827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000" dirty="0"/>
              <a:t>Un sistema que a partir de datos proporcionados pudiera monitorear de forma remota los parámetros de los ciclos de incubación </a:t>
            </a:r>
          </a:p>
          <a:p>
            <a:pPr marL="0" indent="0" algn="just">
              <a:buNone/>
            </a:pPr>
            <a:endParaRPr lang="es-ES" sz="2000" dirty="0"/>
          </a:p>
          <a:p>
            <a:pPr algn="just"/>
            <a:r>
              <a:rPr lang="es-ES" sz="2000" dirty="0"/>
              <a:t>Mantener un historial de ciclos terminados para la toma de decisiones en el futuro.</a:t>
            </a:r>
          </a:p>
          <a:p>
            <a:pPr algn="just"/>
            <a:endParaRPr lang="es-ES" sz="2000" dirty="0"/>
          </a:p>
          <a:p>
            <a:pPr algn="just"/>
            <a:r>
              <a:rPr lang="es-ES" sz="2000" dirty="0"/>
              <a:t>Reducción del fallo por factor humano o tecnológico.</a:t>
            </a:r>
          </a:p>
          <a:p>
            <a:pPr algn="just"/>
            <a:endParaRPr lang="es-ES" sz="2000" dirty="0"/>
          </a:p>
          <a:p>
            <a:pPr algn="just"/>
            <a:r>
              <a:rPr lang="es-ES" sz="2000" dirty="0"/>
              <a:t>Mejora de la capacidad de programar mantenimiento y calibración del sistema de incubación.</a:t>
            </a:r>
          </a:p>
          <a:p>
            <a:pPr marL="0" indent="0" algn="just">
              <a:buNone/>
            </a:pPr>
            <a:endParaRPr lang="es-ES" sz="2000" dirty="0"/>
          </a:p>
          <a:p>
            <a:pPr algn="just"/>
            <a:r>
              <a:rPr lang="es-ES" sz="2000" dirty="0"/>
              <a:t>Lograr una mayor eficiencia en los ciclos de incubación para aumentar la natalidad de los pollitos.</a:t>
            </a:r>
          </a:p>
        </p:txBody>
      </p:sp>
    </p:spTree>
    <p:extLst>
      <p:ext uri="{BB962C8B-B14F-4D97-AF65-F5344CB8AC3E}">
        <p14:creationId xmlns:p14="http://schemas.microsoft.com/office/powerpoint/2010/main" val="217954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A5619-E734-41F4-8FBE-AEE73756ADDE}"/>
              </a:ext>
            </a:extLst>
          </p:cNvPr>
          <p:cNvSpPr txBox="1">
            <a:spLocks/>
          </p:cNvSpPr>
          <p:nvPr/>
        </p:nvSpPr>
        <p:spPr>
          <a:xfrm>
            <a:off x="1069848" y="224289"/>
            <a:ext cx="10058400" cy="9662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100" b="1" dirty="0">
                <a:latin typeface="Segoe UI Black" panose="020B0A02040204020203" pitchFamily="34" charset="0"/>
                <a:ea typeface="Segoe UI Black" panose="020B0A02040204020203" pitchFamily="34" charset="0"/>
                <a:cs typeface="+mn-cs"/>
              </a:rPr>
              <a:t>Metodología empleada</a:t>
            </a:r>
          </a:p>
        </p:txBody>
      </p:sp>
      <p:pic>
        <p:nvPicPr>
          <p:cNvPr id="3" name="Picture 2">
            <a:extLst>
              <a:ext uri="{FF2B5EF4-FFF2-40B4-BE49-F238E27FC236}">
                <a16:creationId xmlns:a16="http://schemas.microsoft.com/office/drawing/2014/main" id="{84EF8B8D-DF8B-42C6-86DE-309FE699A79A}"/>
              </a:ext>
            </a:extLst>
          </p:cNvPr>
          <p:cNvPicPr/>
          <p:nvPr/>
        </p:nvPicPr>
        <p:blipFill>
          <a:blip r:embed="rId2"/>
          <a:stretch>
            <a:fillRect/>
          </a:stretch>
        </p:blipFill>
        <p:spPr>
          <a:xfrm>
            <a:off x="5825068" y="1444978"/>
            <a:ext cx="6231465" cy="4222516"/>
          </a:xfrm>
          <a:prstGeom prst="rect">
            <a:avLst/>
          </a:prstGeom>
        </p:spPr>
      </p:pic>
      <p:sp>
        <p:nvSpPr>
          <p:cNvPr id="4" name="Marcador de contenido 8">
            <a:extLst>
              <a:ext uri="{FF2B5EF4-FFF2-40B4-BE49-F238E27FC236}">
                <a16:creationId xmlns:a16="http://schemas.microsoft.com/office/drawing/2014/main" id="{99C6A061-6C70-482D-B495-AC2A0102E2EA}"/>
              </a:ext>
            </a:extLst>
          </p:cNvPr>
          <p:cNvSpPr>
            <a:spLocks noGrp="1"/>
          </p:cNvSpPr>
          <p:nvPr/>
        </p:nvSpPr>
        <p:spPr>
          <a:xfrm>
            <a:off x="135468" y="1190506"/>
            <a:ext cx="5689600" cy="5232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70000"/>
              </a:lnSpc>
              <a:buNone/>
            </a:pPr>
            <a:r>
              <a:rPr lang="es-ES" sz="2400" b="1" dirty="0">
                <a:latin typeface="Arial" panose="020B0604020202020204" pitchFamily="34" charset="0"/>
                <a:cs typeface="Arial" panose="020B0604020202020204" pitchFamily="34" charset="0"/>
              </a:rPr>
              <a:t>MOBIL-D</a:t>
            </a:r>
          </a:p>
          <a:p>
            <a:pPr marL="0" indent="0" algn="just">
              <a:lnSpc>
                <a:spcPct val="150000"/>
              </a:lnSpc>
              <a:buNone/>
            </a:pPr>
            <a:r>
              <a:rPr lang="es-ES" sz="2200" dirty="0">
                <a:cs typeface="Arial" panose="020B0604020202020204" pitchFamily="34" charset="0"/>
              </a:rPr>
              <a:t>Una metodología de desarrollo, especialmente diseñada para el desarrollo de aplicaciones móviles, se apoya de otras metodologías XP y RUP,</a:t>
            </a:r>
            <a:r>
              <a:rPr lang="es-ES" sz="2200" dirty="0"/>
              <a:t> debe ser utilizado por un equipo de no más de diez desarrolladores, trabajando en conjunto para suministrar un producto listo en un plazo máximo de diez semanas, esta metodología se aplica en cinco fases</a:t>
            </a:r>
            <a:r>
              <a:rPr lang="es-ES" sz="2200" dirty="0">
                <a:cs typeface="Arial" panose="020B0604020202020204" pitchFamily="34" charset="0"/>
              </a:rPr>
              <a:t> </a:t>
            </a:r>
            <a:r>
              <a:rPr lang="es-ES" sz="2500" dirty="0">
                <a:latin typeface="Arial" panose="020B0604020202020204" pitchFamily="34" charset="0"/>
                <a:cs typeface="Arial" panose="020B0604020202020204" pitchFamily="34" charset="0"/>
              </a:rPr>
              <a:t>.</a:t>
            </a:r>
          </a:p>
          <a:p>
            <a:pPr marL="0" indent="0">
              <a:lnSpc>
                <a:spcPct val="170000"/>
              </a:lnSpc>
              <a:buNone/>
            </a:pPr>
            <a:endParaRPr lang="es-E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370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1127</Words>
  <Application>Microsoft Office PowerPoint</Application>
  <PresentationFormat>Widescreen</PresentationFormat>
  <Paragraphs>83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 Black</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Lara</dc:creator>
  <cp:lastModifiedBy>Jose Lara</cp:lastModifiedBy>
  <cp:revision>63</cp:revision>
  <dcterms:created xsi:type="dcterms:W3CDTF">2023-10-26T22:30:38Z</dcterms:created>
  <dcterms:modified xsi:type="dcterms:W3CDTF">2023-10-27T19:32:16Z</dcterms:modified>
</cp:coreProperties>
</file>