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74" r:id="rId9"/>
    <p:sldId id="275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1"/>
    <a:srgbClr val="528CF0"/>
    <a:srgbClr val="5490F8"/>
    <a:srgbClr val="DF7800"/>
    <a:srgbClr val="864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F168A-BE6F-D640-8C9C-EFFA39F82FEB}" v="155" dt="2020-12-12T13:50:46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Luis Bustos Esteban" userId="94b9447d0a9a38bc" providerId="LiveId" clId="{D0BF168A-BE6F-D640-8C9C-EFFA39F82FEB}"/>
    <pc:docChg chg="custSel addSld modSld">
      <pc:chgData name="Jose Luis Bustos Esteban" userId="94b9447d0a9a38bc" providerId="LiveId" clId="{D0BF168A-BE6F-D640-8C9C-EFFA39F82FEB}" dt="2020-12-12T13:53:19.649" v="141" actId="1076"/>
      <pc:docMkLst>
        <pc:docMk/>
      </pc:docMkLst>
      <pc:sldChg chg="modSp mod">
        <pc:chgData name="Jose Luis Bustos Esteban" userId="94b9447d0a9a38bc" providerId="LiveId" clId="{D0BF168A-BE6F-D640-8C9C-EFFA39F82FEB}" dt="2020-12-12T13:16:05.368" v="29" actId="20577"/>
        <pc:sldMkLst>
          <pc:docMk/>
          <pc:sldMk cId="3856103944" sldId="271"/>
        </pc:sldMkLst>
        <pc:spChg chg="mod">
          <ac:chgData name="Jose Luis Bustos Esteban" userId="94b9447d0a9a38bc" providerId="LiveId" clId="{D0BF168A-BE6F-D640-8C9C-EFFA39F82FEB}" dt="2020-12-12T13:16:05.368" v="29" actId="20577"/>
          <ac:spMkLst>
            <pc:docMk/>
            <pc:sldMk cId="3856103944" sldId="271"/>
            <ac:spMk id="10" creationId="{B9212DF4-EF5B-954F-AEA0-8B34D39F43BD}"/>
          </ac:spMkLst>
        </pc:spChg>
        <pc:picChg chg="mod">
          <ac:chgData name="Jose Luis Bustos Esteban" userId="94b9447d0a9a38bc" providerId="LiveId" clId="{D0BF168A-BE6F-D640-8C9C-EFFA39F82FEB}" dt="2020-12-12T13:15:54.273" v="0" actId="1076"/>
          <ac:picMkLst>
            <pc:docMk/>
            <pc:sldMk cId="3856103944" sldId="271"/>
            <ac:picMk id="2" creationId="{2EB92743-1F9D-F04E-8A4A-C47CB511182D}"/>
          </ac:picMkLst>
        </pc:picChg>
      </pc:sldChg>
      <pc:sldChg chg="addSp delSp modSp add mod">
        <pc:chgData name="Jose Luis Bustos Esteban" userId="94b9447d0a9a38bc" providerId="LiveId" clId="{D0BF168A-BE6F-D640-8C9C-EFFA39F82FEB}" dt="2020-12-12T13:53:19.649" v="141" actId="1076"/>
        <pc:sldMkLst>
          <pc:docMk/>
          <pc:sldMk cId="3574326972" sldId="272"/>
        </pc:sldMkLst>
        <pc:spChg chg="mod">
          <ac:chgData name="Jose Luis Bustos Esteban" userId="94b9447d0a9a38bc" providerId="LiveId" clId="{D0BF168A-BE6F-D640-8C9C-EFFA39F82FEB}" dt="2020-12-12T13:50:20.244" v="92" actId="20577"/>
          <ac:spMkLst>
            <pc:docMk/>
            <pc:sldMk cId="3574326972" sldId="272"/>
            <ac:spMk id="10" creationId="{B9212DF4-EF5B-954F-AEA0-8B34D39F43BD}"/>
          </ac:spMkLst>
        </pc:spChg>
        <pc:picChg chg="del">
          <ac:chgData name="Jose Luis Bustos Esteban" userId="94b9447d0a9a38bc" providerId="LiveId" clId="{D0BF168A-BE6F-D640-8C9C-EFFA39F82FEB}" dt="2020-12-12T13:45:04.604" v="31" actId="478"/>
          <ac:picMkLst>
            <pc:docMk/>
            <pc:sldMk cId="3574326972" sldId="272"/>
            <ac:picMk id="2" creationId="{2EB92743-1F9D-F04E-8A4A-C47CB511182D}"/>
          </ac:picMkLst>
        </pc:picChg>
        <pc:picChg chg="add mod">
          <ac:chgData name="Jose Luis Bustos Esteban" userId="94b9447d0a9a38bc" providerId="LiveId" clId="{D0BF168A-BE6F-D640-8C9C-EFFA39F82FEB}" dt="2020-12-12T13:49:47.161" v="49" actId="1076"/>
          <ac:picMkLst>
            <pc:docMk/>
            <pc:sldMk cId="3574326972" sldId="272"/>
            <ac:picMk id="3" creationId="{69B7C29C-57A3-F64F-907C-418043D12E4A}"/>
          </ac:picMkLst>
        </pc:picChg>
        <pc:picChg chg="add del mod">
          <ac:chgData name="Jose Luis Bustos Esteban" userId="94b9447d0a9a38bc" providerId="LiveId" clId="{D0BF168A-BE6F-D640-8C9C-EFFA39F82FEB}" dt="2020-12-12T13:46:41.078" v="42" actId="478"/>
          <ac:picMkLst>
            <pc:docMk/>
            <pc:sldMk cId="3574326972" sldId="272"/>
            <ac:picMk id="4" creationId="{456AD576-4103-E649-BE47-B61A9DFDC2DA}"/>
          </ac:picMkLst>
        </pc:picChg>
        <pc:picChg chg="add mod">
          <ac:chgData name="Jose Luis Bustos Esteban" userId="94b9447d0a9a38bc" providerId="LiveId" clId="{D0BF168A-BE6F-D640-8C9C-EFFA39F82FEB}" dt="2020-12-12T13:49:50.410" v="50" actId="1076"/>
          <ac:picMkLst>
            <pc:docMk/>
            <pc:sldMk cId="3574326972" sldId="272"/>
            <ac:picMk id="6" creationId="{7F77C670-3CA3-3F47-9338-4A1EAD8DA086}"/>
          </ac:picMkLst>
        </pc:picChg>
        <pc:picChg chg="add mod">
          <ac:chgData name="Jose Luis Bustos Esteban" userId="94b9447d0a9a38bc" providerId="LiveId" clId="{D0BF168A-BE6F-D640-8C9C-EFFA39F82FEB}" dt="2020-12-12T13:53:19.649" v="141" actId="1076"/>
          <ac:picMkLst>
            <pc:docMk/>
            <pc:sldMk cId="3574326972" sldId="272"/>
            <ac:picMk id="7" creationId="{5C7C821B-B290-E442-B2FE-BF48E1D2B429}"/>
          </ac:picMkLst>
        </pc:picChg>
      </pc:sldChg>
      <pc:sldChg chg="delSp modSp add mod setBg">
        <pc:chgData name="Jose Luis Bustos Esteban" userId="94b9447d0a9a38bc" providerId="LiveId" clId="{D0BF168A-BE6F-D640-8C9C-EFFA39F82FEB}" dt="2020-12-12T13:52:05.887" v="138" actId="1076"/>
        <pc:sldMkLst>
          <pc:docMk/>
          <pc:sldMk cId="3233637047" sldId="273"/>
        </pc:sldMkLst>
        <pc:spChg chg="mod">
          <ac:chgData name="Jose Luis Bustos Esteban" userId="94b9447d0a9a38bc" providerId="LiveId" clId="{D0BF168A-BE6F-D640-8C9C-EFFA39F82FEB}" dt="2020-12-12T13:52:05.887" v="138" actId="1076"/>
          <ac:spMkLst>
            <pc:docMk/>
            <pc:sldMk cId="3233637047" sldId="273"/>
            <ac:spMk id="10" creationId="{B9212DF4-EF5B-954F-AEA0-8B34D39F43BD}"/>
          </ac:spMkLst>
        </pc:spChg>
        <pc:picChg chg="del">
          <ac:chgData name="Jose Luis Bustos Esteban" userId="94b9447d0a9a38bc" providerId="LiveId" clId="{D0BF168A-BE6F-D640-8C9C-EFFA39F82FEB}" dt="2020-12-12T13:50:46.534" v="115" actId="478"/>
          <ac:picMkLst>
            <pc:docMk/>
            <pc:sldMk cId="3233637047" sldId="273"/>
            <ac:picMk id="6" creationId="{BF3EAD38-F8D9-6D4D-981F-822D300215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CB34-1003-474B-94A4-A4E52B7F1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2508E-3EF3-794B-9AAB-B2AFEA71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1C669-2AF2-7B4F-8814-37A2F938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49E4E-CA8E-404B-846E-5D1A73AA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32D28-8D72-6445-BB71-6F62D399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6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7AD6-5038-5D42-8C75-32A85BE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03BBEB-D060-8544-9970-A5BAA1765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EBE1B-D5D1-B248-962A-A2C6A895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C58C0-0E1C-E046-82EF-929BF0BB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52-688B-9E43-9B30-33FE2D29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54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70A473-A993-844C-A8FA-DC57AD22D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468025-4D26-9D4A-84E5-BA5581E5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06093-FDB3-774D-B08A-BB8633DB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194D2-5925-2A47-B6FA-EFDA1AE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B1561-D6BF-C14D-96F7-4641F7B3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4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AAB-479D-F54F-91BD-D924E83A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E068A-D7EE-BB44-990A-F401CB19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5F5B-EB87-4B4A-B865-12A670C2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4F0FCB-2A5E-6C44-A874-3F8EE8CD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8F29E-88E0-8B4E-87FA-1BB60892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B215-22D3-AE4D-AE3C-2EE66C16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4D9515-13B7-5847-BB3E-04E72DE5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AE588-261C-E849-99C2-98113671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A91F1-E5A3-B040-9EC9-7B923BEF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62645-D66C-8C42-A070-332C7B6C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2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424E5-626A-8C45-A5F9-8C9CACE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E3213-8469-824C-8B10-E3B6DF06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53F0B9-9C0E-FB46-A682-B1C089D7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5CA09-92BA-F84C-A94F-2B82C1B2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45BAB1-0C0C-8F42-A4EB-6992EE4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77981A-3D17-AD4D-9E20-3762FEE8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7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8EDBF-C4D9-D940-92CC-26EF567A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6DF61-D333-CC46-9935-EAB788F1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50F520-C7F0-4845-A43E-24EBA7FA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5D8582-050C-884D-B6AA-5865BA6D3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1DA05C-0EDD-3D47-A0EE-7A62B5E1E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E34F80-0022-A642-9AC3-CDA3F8D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0ECE13-6E2E-2146-BAA7-09928042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76157E-A52F-104E-8E86-131FF589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9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E6FE-186F-4D46-8E5B-AF9B81BA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CCAE12-0AE1-FC46-BBEE-727BABBB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B28547-3A10-CF47-954F-4188C5E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D0A042-D7FF-A443-991E-969ECEF1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8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356247-0A31-F642-8279-37F9D4AF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4184BE-46EE-D043-97CA-83FC058C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F837-F78E-E245-92FE-86FBF3D6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29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A3747-1304-3E41-A154-393C82A9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59692-1330-8C4E-BBF6-E063754C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6557F-B80C-8C49-8B95-7E11AFB8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175CB3-8999-BE46-9CEB-1F578B2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9EA503-FCDE-C445-B4DF-5FF3A04C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321BF2-CDFB-5744-8EB9-0CCFA9F0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93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CB5F-8551-8142-BF93-D91C6BD0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13A9D3-6AEE-104B-8ECD-947CD2F9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AA6A2B-D987-9145-9684-2D369B69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798EB0-8C6E-6344-8BFE-F7F4A81F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CDCBF-25BE-FF47-B762-754DC918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A8004-9A9F-254E-AE11-57A5A458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0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670907-0D17-B243-B727-D0F4AFF3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84333-1877-ED48-86AC-D45FD67D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3D075-E735-9346-820E-4A9534F7D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2AF4-5D18-7349-B447-39AEE65C7AE5}" type="datetimeFigureOut">
              <a:rPr lang="es-ES" smtClean="0"/>
              <a:t>15/12/20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D0693-D932-6143-AF0B-015CEDF61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0B864-34EE-B543-8DB0-097858D98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8B88-AE68-204B-ADC5-107103C78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7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29" y="776900"/>
            <a:ext cx="5534999" cy="1312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D10B35-39D6-C74D-9516-9D39FB2963B1}"/>
              </a:ext>
            </a:extLst>
          </p:cNvPr>
          <p:cNvSpPr txBox="1"/>
          <p:nvPr/>
        </p:nvSpPr>
        <p:spPr>
          <a:xfrm>
            <a:off x="4876756" y="4185653"/>
            <a:ext cx="24384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solidFill>
                  <a:srgbClr val="DF7800"/>
                </a:solidFill>
              </a:rPr>
              <a:t>SwiftUI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0A032A-64F7-8041-9166-8BF206350358}"/>
              </a:ext>
            </a:extLst>
          </p:cNvPr>
          <p:cNvSpPr txBox="1"/>
          <p:nvPr/>
        </p:nvSpPr>
        <p:spPr>
          <a:xfrm>
            <a:off x="377880" y="6053863"/>
            <a:ext cx="2775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64901"/>
                </a:solidFill>
              </a:rPr>
              <a:t>JOSE LUIS BUSTOS ESTEBAN</a:t>
            </a:r>
          </a:p>
          <a:p>
            <a:r>
              <a:rPr lang="es-ES" dirty="0">
                <a:solidFill>
                  <a:srgbClr val="864901"/>
                </a:solidFill>
              </a:rPr>
              <a:t>@Joselbe</a:t>
            </a:r>
          </a:p>
        </p:txBody>
      </p:sp>
      <p:pic>
        <p:nvPicPr>
          <p:cNvPr id="1026" name="Picture 2" descr="Social tweet twitter icon - Social Icons Circular Color">
            <a:extLst>
              <a:ext uri="{FF2B5EF4-FFF2-40B4-BE49-F238E27FC236}">
                <a16:creationId xmlns:a16="http://schemas.microsoft.com/office/drawing/2014/main" id="{A45DF494-73B1-E340-872A-2F4D666B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88" y="6390440"/>
            <a:ext cx="325656" cy="3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code - SwiftUI - Apple Developer">
            <a:extLst>
              <a:ext uri="{FF2B5EF4-FFF2-40B4-BE49-F238E27FC236}">
                <a16:creationId xmlns:a16="http://schemas.microsoft.com/office/drawing/2014/main" id="{342C06D8-8BAC-B94E-A19C-29D0EDA4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92" y="2448887"/>
            <a:ext cx="1736766" cy="17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3643088" y="2992506"/>
            <a:ext cx="4677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INTRODUCCIÓN A SWIFTUI</a:t>
            </a:r>
          </a:p>
        </p:txBody>
      </p:sp>
      <p:pic>
        <p:nvPicPr>
          <p:cNvPr id="6" name="Picture 8" descr="Xcode - SwiftUI - Apple Developer">
            <a:extLst>
              <a:ext uri="{FF2B5EF4-FFF2-40B4-BE49-F238E27FC236}">
                <a16:creationId xmlns:a16="http://schemas.microsoft.com/office/drawing/2014/main" id="{BF3EAD38-F8D9-6D4D-981F-822D3002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72" y="3941805"/>
            <a:ext cx="1736766" cy="17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¿QUE ES SWIFTUI?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Es el siguiente paso a la evolución de Swift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1071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Está creado desde 0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27502" y="3717520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Actualmente está montado sobre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UIKit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080366" y="387303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297006" y="4574804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Paradigma declarativo y funcional cambia la forma de construir apps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049871" y="4730318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7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SWIFTUI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328D09-F356-1B42-A670-D6E4C559306C}"/>
              </a:ext>
            </a:extLst>
          </p:cNvPr>
          <p:cNvSpPr txBox="1"/>
          <p:nvPr/>
        </p:nvSpPr>
        <p:spPr>
          <a:xfrm>
            <a:off x="1297007" y="5342116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SwiftUI es declarativo y no imperativo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E5F25956-7743-EC4D-82F1-69F37D584318}"/>
              </a:ext>
            </a:extLst>
          </p:cNvPr>
          <p:cNvSpPr/>
          <p:nvPr/>
        </p:nvSpPr>
        <p:spPr>
          <a:xfrm rot="5400000">
            <a:off x="1049872" y="549763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8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9" grpId="0"/>
      <p:bldP spid="20" grpId="0" animBg="1"/>
      <p:bldP spid="18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¿QUE ES SWIFTUI?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Es orientado a protocolos y casi no se usa Orientación a objetos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1071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Todos los datos en una interfaz con SwiftUI son inmutables (no tienen estado), salvo aquellos marcados específicamente 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297007" y="4011775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Usa el patrón MVVM y usa combine para la programación reactiva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049872" y="4167289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7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SWIFTUI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328D09-F356-1B42-A670-D6E4C559306C}"/>
              </a:ext>
            </a:extLst>
          </p:cNvPr>
          <p:cNvSpPr txBox="1"/>
          <p:nvPr/>
        </p:nvSpPr>
        <p:spPr>
          <a:xfrm>
            <a:off x="1297007" y="5430576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Es el futuro de desarrollo de apps para todos los productos de Apple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E5F25956-7743-EC4D-82F1-69F37D584318}"/>
              </a:ext>
            </a:extLst>
          </p:cNvPr>
          <p:cNvSpPr/>
          <p:nvPr/>
        </p:nvSpPr>
        <p:spPr>
          <a:xfrm rot="5400000">
            <a:off x="1049872" y="55860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EE7472-B64C-BD4A-9468-BA43656014E1}"/>
              </a:ext>
            </a:extLst>
          </p:cNvPr>
          <p:cNvSpPr txBox="1"/>
          <p:nvPr/>
        </p:nvSpPr>
        <p:spPr>
          <a:xfrm>
            <a:off x="1297007" y="4696389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Programación funcional a través de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closures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riángulo 22">
            <a:extLst>
              <a:ext uri="{FF2B5EF4-FFF2-40B4-BE49-F238E27FC236}">
                <a16:creationId xmlns:a16="http://schemas.microsoft.com/office/drawing/2014/main" id="{F3334B4D-1836-9A4C-8291-F1ABD5FD55C3}"/>
              </a:ext>
            </a:extLst>
          </p:cNvPr>
          <p:cNvSpPr/>
          <p:nvPr/>
        </p:nvSpPr>
        <p:spPr>
          <a:xfrm rot="5400000">
            <a:off x="1049872" y="4851903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130D3D-9260-7B4F-AA2E-F112CF906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0" y="3352858"/>
            <a:ext cx="3492500" cy="457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9B8DD28-4F56-B54F-8BF0-2F69CB043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043" y="4476785"/>
            <a:ext cx="3877679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9" grpId="0"/>
      <p:bldP spid="20" grpId="0" animBg="1"/>
      <p:bldP spid="18" grpId="0"/>
      <p:bldP spid="21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INTERFAZ IMPERATIVA VS DECLARATIVA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7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SWIFTUI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618821-FE31-8949-B243-0C144A3B1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951" y="2235200"/>
            <a:ext cx="2387600" cy="1193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C40ECF-B442-8D48-8A2D-779C0DAF7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796" y="2273744"/>
            <a:ext cx="2387598" cy="110196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44251A8-1BFC-A043-90BE-58DD56D3CDBB}"/>
              </a:ext>
            </a:extLst>
          </p:cNvPr>
          <p:cNvCxnSpPr/>
          <p:nvPr/>
        </p:nvCxnSpPr>
        <p:spPr>
          <a:xfrm>
            <a:off x="5733535" y="2235200"/>
            <a:ext cx="0" cy="4326238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EF3BF7-6379-DE48-9B2B-1B0053291D79}"/>
              </a:ext>
            </a:extLst>
          </p:cNvPr>
          <p:cNvSpPr txBox="1"/>
          <p:nvPr/>
        </p:nvSpPr>
        <p:spPr>
          <a:xfrm>
            <a:off x="353172" y="3595283"/>
            <a:ext cx="52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Cada elemento de la UI debe estar atento a cualquier cambio en su propiedades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A97F927-EC71-9247-95A2-D23452B62651}"/>
              </a:ext>
            </a:extLst>
          </p:cNvPr>
          <p:cNvSpPr txBox="1"/>
          <p:nvPr/>
        </p:nvSpPr>
        <p:spPr>
          <a:xfrm>
            <a:off x="353172" y="4396359"/>
            <a:ext cx="523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El sistema NO sabe qué elementos cambiaran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FFE4ED-09D1-DF4A-916F-B2174A1DD1B0}"/>
              </a:ext>
            </a:extLst>
          </p:cNvPr>
          <p:cNvSpPr txBox="1"/>
          <p:nvPr/>
        </p:nvSpPr>
        <p:spPr>
          <a:xfrm>
            <a:off x="353172" y="5026004"/>
            <a:ext cx="52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Cientos de observadores de propiedad están siempre atentos a cualquier cambio</a:t>
            </a:r>
          </a:p>
        </p:txBody>
      </p:sp>
      <p:sp>
        <p:nvSpPr>
          <p:cNvPr id="27" name="Triángulo 26">
            <a:extLst>
              <a:ext uri="{FF2B5EF4-FFF2-40B4-BE49-F238E27FC236}">
                <a16:creationId xmlns:a16="http://schemas.microsoft.com/office/drawing/2014/main" id="{67A2D25C-2919-4844-A7D9-2F67802EE8DD}"/>
              </a:ext>
            </a:extLst>
          </p:cNvPr>
          <p:cNvSpPr/>
          <p:nvPr/>
        </p:nvSpPr>
        <p:spPr>
          <a:xfrm rot="5400000">
            <a:off x="129305" y="3692883"/>
            <a:ext cx="221605" cy="1868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riángulo 27">
            <a:extLst>
              <a:ext uri="{FF2B5EF4-FFF2-40B4-BE49-F238E27FC236}">
                <a16:creationId xmlns:a16="http://schemas.microsoft.com/office/drawing/2014/main" id="{8EE0DF39-0C78-7B4C-ADF1-71DD98E441E7}"/>
              </a:ext>
            </a:extLst>
          </p:cNvPr>
          <p:cNvSpPr/>
          <p:nvPr/>
        </p:nvSpPr>
        <p:spPr>
          <a:xfrm rot="5400000">
            <a:off x="111774" y="4464394"/>
            <a:ext cx="221605" cy="1868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riángulo 28">
            <a:extLst>
              <a:ext uri="{FF2B5EF4-FFF2-40B4-BE49-F238E27FC236}">
                <a16:creationId xmlns:a16="http://schemas.microsoft.com/office/drawing/2014/main" id="{595DC665-D356-1E49-AA5F-7A51E8771441}"/>
              </a:ext>
            </a:extLst>
          </p:cNvPr>
          <p:cNvSpPr/>
          <p:nvPr/>
        </p:nvSpPr>
        <p:spPr>
          <a:xfrm rot="5400000">
            <a:off x="103577" y="5106347"/>
            <a:ext cx="221605" cy="1868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A74603-4358-A74D-AFE5-E4365A5D358C}"/>
              </a:ext>
            </a:extLst>
          </p:cNvPr>
          <p:cNvSpPr txBox="1"/>
          <p:nvPr/>
        </p:nvSpPr>
        <p:spPr>
          <a:xfrm>
            <a:off x="6328235" y="3595283"/>
            <a:ext cx="52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La UI solo debe estar atento a los cambios en las propiedades con “estado” indicadas por el programador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1711480-46D9-8342-9F73-FDAA1EEE2E5C}"/>
              </a:ext>
            </a:extLst>
          </p:cNvPr>
          <p:cNvSpPr txBox="1"/>
          <p:nvPr/>
        </p:nvSpPr>
        <p:spPr>
          <a:xfrm>
            <a:off x="6328235" y="4396359"/>
            <a:ext cx="52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El sistema sabe de antemano que elementos cambiaran y cuales no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988BC7E-D682-744F-A218-98978C717797}"/>
              </a:ext>
            </a:extLst>
          </p:cNvPr>
          <p:cNvSpPr txBox="1"/>
          <p:nvPr/>
        </p:nvSpPr>
        <p:spPr>
          <a:xfrm>
            <a:off x="6328235" y="5026004"/>
            <a:ext cx="5233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Número de observadores de propiedad mas limitado y preciso</a:t>
            </a:r>
          </a:p>
        </p:txBody>
      </p:sp>
      <p:sp>
        <p:nvSpPr>
          <p:cNvPr id="33" name="Triángulo 32">
            <a:extLst>
              <a:ext uri="{FF2B5EF4-FFF2-40B4-BE49-F238E27FC236}">
                <a16:creationId xmlns:a16="http://schemas.microsoft.com/office/drawing/2014/main" id="{E96FB8C5-5FE8-E44E-A699-F02F74D71A30}"/>
              </a:ext>
            </a:extLst>
          </p:cNvPr>
          <p:cNvSpPr/>
          <p:nvPr/>
        </p:nvSpPr>
        <p:spPr>
          <a:xfrm rot="5400000">
            <a:off x="6104368" y="3692883"/>
            <a:ext cx="221605" cy="1868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riángulo 33">
            <a:extLst>
              <a:ext uri="{FF2B5EF4-FFF2-40B4-BE49-F238E27FC236}">
                <a16:creationId xmlns:a16="http://schemas.microsoft.com/office/drawing/2014/main" id="{5969159C-0AD0-C041-8D08-F2AB03AFC4D6}"/>
              </a:ext>
            </a:extLst>
          </p:cNvPr>
          <p:cNvSpPr/>
          <p:nvPr/>
        </p:nvSpPr>
        <p:spPr>
          <a:xfrm rot="5400000">
            <a:off x="6086837" y="4464394"/>
            <a:ext cx="221605" cy="1868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riángulo 34">
            <a:extLst>
              <a:ext uri="{FF2B5EF4-FFF2-40B4-BE49-F238E27FC236}">
                <a16:creationId xmlns:a16="http://schemas.microsoft.com/office/drawing/2014/main" id="{7A595DA2-AB63-5542-B722-99E9D19A6DFF}"/>
              </a:ext>
            </a:extLst>
          </p:cNvPr>
          <p:cNvSpPr/>
          <p:nvPr/>
        </p:nvSpPr>
        <p:spPr>
          <a:xfrm rot="5400000">
            <a:off x="6078640" y="5106347"/>
            <a:ext cx="221605" cy="186885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3643088" y="2992506"/>
            <a:ext cx="4896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INTRODUCCIÓN A COMBINE</a:t>
            </a:r>
          </a:p>
        </p:txBody>
      </p:sp>
      <p:pic>
        <p:nvPicPr>
          <p:cNvPr id="6" name="Picture 8" descr="Xcode - SwiftUI - Apple Developer">
            <a:extLst>
              <a:ext uri="{FF2B5EF4-FFF2-40B4-BE49-F238E27FC236}">
                <a16:creationId xmlns:a16="http://schemas.microsoft.com/office/drawing/2014/main" id="{BF3EAD38-F8D9-6D4D-981F-822D30021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72" y="3941805"/>
            <a:ext cx="1736766" cy="17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¿QUE ES COMBINE?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1" y="2227376"/>
            <a:ext cx="10745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Framework declarativo para Swift para procesado de valores en el tiempo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3153298"/>
            <a:ext cx="1071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Paradigma de programación reactiva  y funcional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315935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356700" y="3787211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Programación reactiva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109565" y="3942725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COMBINE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328D09-F356-1B42-A670-D6E4C559306C}"/>
              </a:ext>
            </a:extLst>
          </p:cNvPr>
          <p:cNvSpPr txBox="1"/>
          <p:nvPr/>
        </p:nvSpPr>
        <p:spPr>
          <a:xfrm>
            <a:off x="1356699" y="4253105"/>
            <a:ext cx="1089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Programación con flujos asíncronos de valores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EE7472-B64C-BD4A-9468-BA43656014E1}"/>
              </a:ext>
            </a:extLst>
          </p:cNvPr>
          <p:cNvSpPr txBox="1"/>
          <p:nvPr/>
        </p:nvSpPr>
        <p:spPr>
          <a:xfrm>
            <a:off x="1297007" y="4696389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Programación funcional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riángulo 22">
            <a:extLst>
              <a:ext uri="{FF2B5EF4-FFF2-40B4-BE49-F238E27FC236}">
                <a16:creationId xmlns:a16="http://schemas.microsoft.com/office/drawing/2014/main" id="{F3334B4D-1836-9A4C-8291-F1ABD5FD55C3}"/>
              </a:ext>
            </a:extLst>
          </p:cNvPr>
          <p:cNvSpPr/>
          <p:nvPr/>
        </p:nvSpPr>
        <p:spPr>
          <a:xfrm rot="5400000">
            <a:off x="1049872" y="4851903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76C0823-C14B-F748-99D4-8391238AFCAE}"/>
              </a:ext>
            </a:extLst>
          </p:cNvPr>
          <p:cNvSpPr txBox="1"/>
          <p:nvPr/>
        </p:nvSpPr>
        <p:spPr>
          <a:xfrm>
            <a:off x="1297006" y="5197688"/>
            <a:ext cx="1089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Programación con funciones de alto nivel como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map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flatmap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, reduce etc.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9A4FAE-D60B-2D40-9339-862548238542}"/>
              </a:ext>
            </a:extLst>
          </p:cNvPr>
          <p:cNvSpPr txBox="1"/>
          <p:nvPr/>
        </p:nvSpPr>
        <p:spPr>
          <a:xfrm>
            <a:off x="1297005" y="5539025"/>
            <a:ext cx="10894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Combine es declarativo, reactivo y funcional. Implica encadenar funciones pasándose valores desde la entrada hasta la salida.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riángulo 25">
            <a:extLst>
              <a:ext uri="{FF2B5EF4-FFF2-40B4-BE49-F238E27FC236}">
                <a16:creationId xmlns:a16="http://schemas.microsoft.com/office/drawing/2014/main" id="{4B6D7647-4CB6-2942-8AAE-E6CB5C69575C}"/>
              </a:ext>
            </a:extLst>
          </p:cNvPr>
          <p:cNvSpPr/>
          <p:nvPr/>
        </p:nvSpPr>
        <p:spPr>
          <a:xfrm rot="5400000">
            <a:off x="1049870" y="5694539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1C5279C-2CFD-1242-B18D-C96BE501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97" y="2913870"/>
            <a:ext cx="3399153" cy="21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9" grpId="0"/>
      <p:bldP spid="20" grpId="0" animBg="1"/>
      <p:bldP spid="18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PUBLICADOR </a:t>
            </a:r>
            <a:r>
              <a:rPr lang="es-ES" sz="2000" dirty="0">
                <a:solidFill>
                  <a:srgbClr val="DF7800"/>
                </a:solidFill>
              </a:rPr>
              <a:t>(</a:t>
            </a:r>
            <a:r>
              <a:rPr lang="es-ES" sz="2000" dirty="0" err="1">
                <a:solidFill>
                  <a:srgbClr val="DF7800"/>
                </a:solidFill>
              </a:rPr>
              <a:t>publisher</a:t>
            </a:r>
            <a:r>
              <a:rPr lang="es-ES" sz="2000" dirty="0">
                <a:solidFill>
                  <a:srgbClr val="DF7800"/>
                </a:solidFill>
              </a:rPr>
              <a:t>)</a:t>
            </a:r>
            <a:endParaRPr lang="es-ES" sz="3200" dirty="0">
              <a:solidFill>
                <a:srgbClr val="DF78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COMBINE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39CE231F-0930-8841-8F38-45973CC0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89" y="1503538"/>
            <a:ext cx="4210971" cy="5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A23DD08-BCFE-6942-8A2A-C4191BB4A96C}"/>
              </a:ext>
            </a:extLst>
          </p:cNvPr>
          <p:cNvSpPr txBox="1"/>
          <p:nvPr/>
        </p:nvSpPr>
        <p:spPr>
          <a:xfrm>
            <a:off x="1153194" y="2285310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El publicador quien envía los valores</a:t>
            </a:r>
          </a:p>
        </p:txBody>
      </p:sp>
      <p:sp>
        <p:nvSpPr>
          <p:cNvPr id="27" name="Triángulo 26">
            <a:extLst>
              <a:ext uri="{FF2B5EF4-FFF2-40B4-BE49-F238E27FC236}">
                <a16:creationId xmlns:a16="http://schemas.microsoft.com/office/drawing/2014/main" id="{6A3C88CB-D363-B145-AAA5-13E444A89F45}"/>
              </a:ext>
            </a:extLst>
          </p:cNvPr>
          <p:cNvSpPr/>
          <p:nvPr/>
        </p:nvSpPr>
        <p:spPr>
          <a:xfrm rot="5400000">
            <a:off x="906058" y="244082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765679-32C9-2E43-8397-B6C3544A130C}"/>
              </a:ext>
            </a:extLst>
          </p:cNvPr>
          <p:cNvSpPr/>
          <p:nvPr/>
        </p:nvSpPr>
        <p:spPr>
          <a:xfrm>
            <a:off x="1626145" y="3429000"/>
            <a:ext cx="1697823" cy="88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Publisher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A92B9BC-1E51-8B4F-B626-673820ACFB9C}"/>
              </a:ext>
            </a:extLst>
          </p:cNvPr>
          <p:cNvCxnSpPr/>
          <p:nvPr/>
        </p:nvCxnSpPr>
        <p:spPr>
          <a:xfrm>
            <a:off x="3669957" y="3870754"/>
            <a:ext cx="126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SUBSCRIPTOR </a:t>
            </a:r>
            <a:r>
              <a:rPr lang="es-ES" sz="2000" dirty="0">
                <a:solidFill>
                  <a:srgbClr val="DF7800"/>
                </a:solidFill>
              </a:rPr>
              <a:t>(</a:t>
            </a:r>
            <a:r>
              <a:rPr lang="es-ES" dirty="0">
                <a:solidFill>
                  <a:srgbClr val="DF7800"/>
                </a:solidFill>
              </a:rPr>
              <a:t>Subscriber</a:t>
            </a:r>
            <a:r>
              <a:rPr lang="es-ES" sz="2000" dirty="0">
                <a:solidFill>
                  <a:srgbClr val="DF7800"/>
                </a:solidFill>
              </a:rPr>
              <a:t>)</a:t>
            </a:r>
            <a:endParaRPr lang="es-ES" sz="3200" dirty="0">
              <a:solidFill>
                <a:srgbClr val="DF78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COMBINE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39CE231F-0930-8841-8F38-45973CC0A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89" y="1503538"/>
            <a:ext cx="4210971" cy="5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A23DD08-BCFE-6942-8A2A-C4191BB4A96C}"/>
              </a:ext>
            </a:extLst>
          </p:cNvPr>
          <p:cNvSpPr txBox="1"/>
          <p:nvPr/>
        </p:nvSpPr>
        <p:spPr>
          <a:xfrm>
            <a:off x="1153194" y="2285310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El Subscriptor es quien recibe los valores del publicador</a:t>
            </a:r>
          </a:p>
        </p:txBody>
      </p:sp>
      <p:sp>
        <p:nvSpPr>
          <p:cNvPr id="27" name="Triángulo 26">
            <a:extLst>
              <a:ext uri="{FF2B5EF4-FFF2-40B4-BE49-F238E27FC236}">
                <a16:creationId xmlns:a16="http://schemas.microsoft.com/office/drawing/2014/main" id="{6A3C88CB-D363-B145-AAA5-13E444A89F45}"/>
              </a:ext>
            </a:extLst>
          </p:cNvPr>
          <p:cNvSpPr/>
          <p:nvPr/>
        </p:nvSpPr>
        <p:spPr>
          <a:xfrm rot="5400000">
            <a:off x="906058" y="244082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765679-32C9-2E43-8397-B6C3544A130C}"/>
              </a:ext>
            </a:extLst>
          </p:cNvPr>
          <p:cNvSpPr/>
          <p:nvPr/>
        </p:nvSpPr>
        <p:spPr>
          <a:xfrm>
            <a:off x="1596898" y="3084262"/>
            <a:ext cx="1697823" cy="88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Publisher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A92B9BC-1E51-8B4F-B626-673820ACFB9C}"/>
              </a:ext>
            </a:extLst>
          </p:cNvPr>
          <p:cNvCxnSpPr/>
          <p:nvPr/>
        </p:nvCxnSpPr>
        <p:spPr>
          <a:xfrm>
            <a:off x="3640710" y="3526016"/>
            <a:ext cx="126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6A927C-61E1-804F-8BA5-616321203D57}"/>
              </a:ext>
            </a:extLst>
          </p:cNvPr>
          <p:cNvSpPr/>
          <p:nvPr/>
        </p:nvSpPr>
        <p:spPr>
          <a:xfrm>
            <a:off x="5247088" y="3084262"/>
            <a:ext cx="1697823" cy="883508"/>
          </a:xfrm>
          <a:prstGeom prst="rect">
            <a:avLst/>
          </a:prstGeom>
          <a:solidFill>
            <a:srgbClr val="528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Subscriber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5FC96F-C9E0-8E48-9D57-2B6437E214EE}"/>
              </a:ext>
            </a:extLst>
          </p:cNvPr>
          <p:cNvSpPr txBox="1"/>
          <p:nvPr/>
        </p:nvSpPr>
        <p:spPr>
          <a:xfrm>
            <a:off x="1095134" y="4365362"/>
            <a:ext cx="10226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Hay 2 tipos de subscriptores: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Sink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. Controla si finaliza con error o no, y recibe el valor para ser tratado en una clausura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Assign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(to,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on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) se usa para asignar el resultado a una propiedad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29A5E745-7BBE-0443-8EFF-7F1A4B5820AA}"/>
              </a:ext>
            </a:extLst>
          </p:cNvPr>
          <p:cNvSpPr/>
          <p:nvPr/>
        </p:nvSpPr>
        <p:spPr>
          <a:xfrm rot="5400000">
            <a:off x="847998" y="4520876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05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EJEMPLO 1. Array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COMBINE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EB92743-1F9D-F04E-8A4A-C47CB511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86" y="2234378"/>
            <a:ext cx="7531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3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739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EJEMPLO 1. </a:t>
            </a:r>
            <a:r>
              <a:rPr lang="es-ES" sz="3200" dirty="0" err="1">
                <a:solidFill>
                  <a:srgbClr val="DF7800"/>
                </a:solidFill>
              </a:rPr>
              <a:t>ViewModel</a:t>
            </a:r>
            <a:r>
              <a:rPr lang="es-ES" sz="3200" dirty="0">
                <a:solidFill>
                  <a:srgbClr val="DF7800"/>
                </a:solidFill>
              </a:rPr>
              <a:t> descarga foto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368669" y="335255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COMBINE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B7C29C-57A3-F64F-907C-418043D12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99" y="2048946"/>
            <a:ext cx="3264553" cy="42181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77C670-3CA3-3F47-9338-4A1EAD8D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099" y="6208267"/>
            <a:ext cx="4967013" cy="643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7C821B-B290-E442-B2FE-BF48E1D2B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196" y="2508922"/>
            <a:ext cx="7909804" cy="29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3643088" y="2992506"/>
            <a:ext cx="4310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INTRODUCCION A SWIFT</a:t>
            </a:r>
          </a:p>
        </p:txBody>
      </p:sp>
      <p:pic>
        <p:nvPicPr>
          <p:cNvPr id="3074" name="Picture 2" descr="Swift - Apple Developer">
            <a:extLst>
              <a:ext uri="{FF2B5EF4-FFF2-40B4-BE49-F238E27FC236}">
                <a16:creationId xmlns:a16="http://schemas.microsoft.com/office/drawing/2014/main" id="{3AF2B006-B1E0-D144-B835-04E25985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02" y="3947063"/>
            <a:ext cx="1805925" cy="18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9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4341731" y="3075057"/>
            <a:ext cx="350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DF7800"/>
                </a:solidFill>
              </a:rPr>
              <a:t>LET’S CODING !</a:t>
            </a:r>
          </a:p>
        </p:txBody>
      </p:sp>
    </p:spTree>
    <p:extLst>
      <p:ext uri="{BB962C8B-B14F-4D97-AF65-F5344CB8AC3E}">
        <p14:creationId xmlns:p14="http://schemas.microsoft.com/office/powerpoint/2010/main" val="32336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291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SWIFT, EL INICIO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1" y="2227376"/>
            <a:ext cx="9240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En 2014 llegó Swift…. bye bye ObjC </a:t>
            </a:r>
            <a:r>
              <a:rPr lang="es-ES" sz="2800" dirty="0"/>
              <a:t>😁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801924"/>
            <a:ext cx="996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Su objetivo era ser un lenguaje mas moderno, potente y seguro, hecho desde cero.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2957438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27502" y="3717520"/>
            <a:ext cx="9645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En su primera versión era casi una traducción de Objetive-C, dado que necesita retro compatibilidad</a:t>
            </a: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080366" y="387303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297006" y="4760159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Uno de los primeros objetivos futuros: Swift tenía que ser </a:t>
            </a:r>
            <a:r>
              <a:rPr lang="es-ES" sz="2800" i="1" dirty="0">
                <a:solidFill>
                  <a:schemeClr val="bg1">
                    <a:lumMod val="75000"/>
                  </a:schemeClr>
                </a:solidFill>
              </a:rPr>
              <a:t>open source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049871" y="4915673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65EFD4-B7DD-9943-AB9B-29215ECE1D3B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B0FBAC-DF1E-C042-9AD6-5A8F60667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682" y="674584"/>
            <a:ext cx="2105482" cy="13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265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 2, 2015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Consigue entidad propia  y separarse de ObjC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996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El 3 de Diciembre de 2015 , Swift 2.2 se lanza como </a:t>
            </a:r>
            <a:r>
              <a:rPr lang="es-ES" sz="2800" i="1" dirty="0">
                <a:solidFill>
                  <a:schemeClr val="bg1">
                    <a:lumMod val="75000"/>
                  </a:schemeClr>
                </a:solidFill>
              </a:rPr>
              <a:t>open source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27502" y="3717520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Swift gana compatibilidad con Linux</a:t>
            </a: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080366" y="387303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297006" y="4574804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Poco después Swift entra en el mundo de </a:t>
            </a:r>
            <a:r>
              <a:rPr lang="es-ES" sz="2800" i="1" dirty="0">
                <a:solidFill>
                  <a:schemeClr val="bg1">
                    <a:lumMod val="75000"/>
                  </a:schemeClr>
                </a:solidFill>
              </a:rPr>
              <a:t>server-</a:t>
            </a:r>
            <a:r>
              <a:rPr lang="es-ES" sz="2800" i="1" dirty="0" err="1">
                <a:solidFill>
                  <a:schemeClr val="bg1">
                    <a:lumMod val="75000"/>
                  </a:schemeClr>
                </a:solidFill>
              </a:rPr>
              <a:t>side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 con IBM Kitura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049871" y="4730318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C9EDBE-4C5A-EF45-B250-9E0123BCF8F6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</p:spTree>
    <p:extLst>
      <p:ext uri="{BB962C8B-B14F-4D97-AF65-F5344CB8AC3E}">
        <p14:creationId xmlns:p14="http://schemas.microsoft.com/office/powerpoint/2010/main" val="22638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2560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 3, 2016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Llega en Swift 3 la estabilidad en la API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996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Desaparecen los prefijos NS en las mayorías de las APIs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27502" y="3717520"/>
            <a:ext cx="964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Se lanza oficialmente Swift Package Manager. </a:t>
            </a:r>
            <a:r>
              <a:rPr lang="es-ES" sz="3200" dirty="0"/>
              <a:t>😁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080366" y="387303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297006" y="4574804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Se incluyen muchos cambios a través de propuestas de la comunidad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049871" y="4730318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424007-DE73-C84F-9D4D-95E6033BAA2A}"/>
              </a:ext>
            </a:extLst>
          </p:cNvPr>
          <p:cNvSpPr txBox="1"/>
          <p:nvPr/>
        </p:nvSpPr>
        <p:spPr>
          <a:xfrm>
            <a:off x="1327501" y="5342116"/>
            <a:ext cx="10894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Los programadores sufrimos la migración a Swift 3… </a:t>
            </a:r>
            <a:r>
              <a:rPr lang="es-ES" sz="3200" dirty="0"/>
              <a:t>😥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riángulo 17">
            <a:extLst>
              <a:ext uri="{FF2B5EF4-FFF2-40B4-BE49-F238E27FC236}">
                <a16:creationId xmlns:a16="http://schemas.microsoft.com/office/drawing/2014/main" id="{7E3C6C4B-44F6-CD49-9C05-0D1F63DECB0E}"/>
              </a:ext>
            </a:extLst>
          </p:cNvPr>
          <p:cNvSpPr/>
          <p:nvPr/>
        </p:nvSpPr>
        <p:spPr>
          <a:xfrm rot="5400000">
            <a:off x="1080366" y="549763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8A11B22-DA22-3E4A-8447-60059EE9F45E}"/>
              </a:ext>
            </a:extLst>
          </p:cNvPr>
          <p:cNvSpPr txBox="1"/>
          <p:nvPr/>
        </p:nvSpPr>
        <p:spPr>
          <a:xfrm>
            <a:off x="1297006" y="6058416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Siguientes Objetivos de Apple:  mejorar lenguaje y estabilidad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EF43F15-5743-D143-AE29-72F905E7363C}"/>
              </a:ext>
            </a:extLst>
          </p:cNvPr>
          <p:cNvSpPr/>
          <p:nvPr/>
        </p:nvSpPr>
        <p:spPr>
          <a:xfrm rot="5400000">
            <a:off x="1049871" y="621393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7C4CAC-9831-A946-8FA4-2F4A26097560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</p:spTree>
    <p:extLst>
      <p:ext uri="{BB962C8B-B14F-4D97-AF65-F5344CB8AC3E}">
        <p14:creationId xmlns:p14="http://schemas.microsoft.com/office/powerpoint/2010/main" val="9574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9" grpId="0"/>
      <p:bldP spid="20" grpId="0" animBg="1"/>
      <p:bldP spid="17" grpId="0"/>
      <p:bldP spid="18" grpId="0" animBg="1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3102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 4, 2017-18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En 2017 Swift 4 y 2018 Swift 4.2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1071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Se incluye la API con paradigma  de orientación a protocolos: Codable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27502" y="3717520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Se mejora el lenguaje y se da más estabilidad</a:t>
            </a: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080366" y="387303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297006" y="4574804"/>
            <a:ext cx="10894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Mejoras en gestión de memoria y se mantiene la compatibilidad de código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049871" y="4730318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8A11B22-DA22-3E4A-8447-60059EE9F45E}"/>
              </a:ext>
            </a:extLst>
          </p:cNvPr>
          <p:cNvSpPr txBox="1"/>
          <p:nvPr/>
        </p:nvSpPr>
        <p:spPr>
          <a:xfrm>
            <a:off x="1297006" y="5774206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Siguientes Objetivos de Apple:  estabilidad binaria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riángulo 21">
            <a:extLst>
              <a:ext uri="{FF2B5EF4-FFF2-40B4-BE49-F238E27FC236}">
                <a16:creationId xmlns:a16="http://schemas.microsoft.com/office/drawing/2014/main" id="{7EF43F15-5743-D143-AE29-72F905E7363C}"/>
              </a:ext>
            </a:extLst>
          </p:cNvPr>
          <p:cNvSpPr/>
          <p:nvPr/>
        </p:nvSpPr>
        <p:spPr>
          <a:xfrm rot="5400000">
            <a:off x="1049871" y="592972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AD09E1-E268-944C-92F7-843CCCD4D1A1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</p:spTree>
    <p:extLst>
      <p:ext uri="{BB962C8B-B14F-4D97-AF65-F5344CB8AC3E}">
        <p14:creationId xmlns:p14="http://schemas.microsoft.com/office/powerpoint/2010/main" val="4172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9" grpId="0"/>
      <p:bldP spid="20" grpId="0" animBg="1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2560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 5, 2019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En mayo estabilidad binaria de la librería estándar del lenguaje.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1071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Librería del lenguaje cargada en el sistema operativo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79324" y="4517540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Reducción de tamaño de las Apps</a:t>
            </a: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132188" y="467305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E2B9C9-B2AA-AE48-8DA5-8A05D2A46AC9}"/>
              </a:ext>
            </a:extLst>
          </p:cNvPr>
          <p:cNvSpPr txBox="1"/>
          <p:nvPr/>
        </p:nvSpPr>
        <p:spPr>
          <a:xfrm>
            <a:off x="1356700" y="5322113"/>
            <a:ext cx="1089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Swift 5.1: Llegan SwiftUI y Combine</a:t>
            </a:r>
            <a:endParaRPr lang="es-E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A1F4D2-B279-684E-BF75-5908CE385150}"/>
              </a:ext>
            </a:extLst>
          </p:cNvPr>
          <p:cNvSpPr/>
          <p:nvPr/>
        </p:nvSpPr>
        <p:spPr>
          <a:xfrm rot="5400000">
            <a:off x="1109565" y="5477627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AD7378-917A-7B48-AF15-E5D2EE79B203}"/>
              </a:ext>
            </a:extLst>
          </p:cNvPr>
          <p:cNvSpPr txBox="1"/>
          <p:nvPr/>
        </p:nvSpPr>
        <p:spPr>
          <a:xfrm>
            <a:off x="1379324" y="3726905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En septiembre se incorpora estabilidad de módulos</a:t>
            </a:r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D71AD7C9-B5F1-6549-B6BD-10257E166420}"/>
              </a:ext>
            </a:extLst>
          </p:cNvPr>
          <p:cNvSpPr/>
          <p:nvPr/>
        </p:nvSpPr>
        <p:spPr>
          <a:xfrm rot="5400000">
            <a:off x="1132188" y="3882419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9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9" grpId="0"/>
      <p:bldP spid="20" grpId="0" animBg="1"/>
      <p:bldP spid="18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341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 5.2, 03.2020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Nueva arquitectura diagnóstico. Errores mas precisos en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Xcode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1071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Mejora del proceso de compilación más rápida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E58AE-DFD8-3542-B3BF-033748F5487A}"/>
              </a:ext>
            </a:extLst>
          </p:cNvPr>
          <p:cNvSpPr txBox="1"/>
          <p:nvPr/>
        </p:nvSpPr>
        <p:spPr>
          <a:xfrm>
            <a:off x="1379324" y="4517540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Uso de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 funciones con dato Raíz. 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($0.name 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 \.</a:t>
            </a:r>
            <a:r>
              <a:rPr lang="es-ES" sz="2000" dirty="0" err="1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name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)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E5A889EE-DE54-4642-BE70-C262181DBCFC}"/>
              </a:ext>
            </a:extLst>
          </p:cNvPr>
          <p:cNvSpPr/>
          <p:nvPr/>
        </p:nvSpPr>
        <p:spPr>
          <a:xfrm rot="5400000">
            <a:off x="1132188" y="4673054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AD7378-917A-7B48-AF15-E5D2EE79B203}"/>
              </a:ext>
            </a:extLst>
          </p:cNvPr>
          <p:cNvSpPr txBox="1"/>
          <p:nvPr/>
        </p:nvSpPr>
        <p:spPr>
          <a:xfrm>
            <a:off x="1379324" y="3726905"/>
            <a:ext cx="964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Mejoras interoperabilidad de Swift con Python 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s-ES" sz="2000" dirty="0" err="1">
                <a:solidFill>
                  <a:schemeClr val="bg1">
                    <a:lumMod val="65000"/>
                  </a:schemeClr>
                </a:solidFill>
              </a:rPr>
              <a:t>TensorFlow</a:t>
            </a: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s-E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D71AD7C9-B5F1-6549-B6BD-10257E166420}"/>
              </a:ext>
            </a:extLst>
          </p:cNvPr>
          <p:cNvSpPr/>
          <p:nvPr/>
        </p:nvSpPr>
        <p:spPr>
          <a:xfrm rot="5400000">
            <a:off x="1132188" y="3882419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3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5" grpId="0"/>
      <p:bldP spid="16" grpId="0" animBg="1"/>
      <p:bldP spid="18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0E10EE4-ED8F-274F-9855-22DBE69A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8" y="157806"/>
            <a:ext cx="3053835" cy="7242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8ACB09-1428-8447-BDF5-8FF58269AB26}"/>
              </a:ext>
            </a:extLst>
          </p:cNvPr>
          <p:cNvSpPr txBox="1"/>
          <p:nvPr/>
        </p:nvSpPr>
        <p:spPr>
          <a:xfrm>
            <a:off x="1101372" y="723323"/>
            <a:ext cx="710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DF7800"/>
                </a:solidFill>
              </a:rPr>
              <a:t>SwiftUI</a:t>
            </a:r>
          </a:p>
        </p:txBody>
      </p:sp>
      <p:pic>
        <p:nvPicPr>
          <p:cNvPr id="9" name="Picture 8" descr="Xcode - SwiftUI - Apple Developer">
            <a:extLst>
              <a:ext uri="{FF2B5EF4-FFF2-40B4-BE49-F238E27FC236}">
                <a16:creationId xmlns:a16="http://schemas.microsoft.com/office/drawing/2014/main" id="{A7DDA111-9DE0-FF4A-8A58-ECCF93D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739941"/>
            <a:ext cx="284190" cy="2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212DF4-EF5B-954F-AEA0-8B34D39F43BD}"/>
              </a:ext>
            </a:extLst>
          </p:cNvPr>
          <p:cNvSpPr txBox="1"/>
          <p:nvPr/>
        </p:nvSpPr>
        <p:spPr>
          <a:xfrm>
            <a:off x="1011099" y="1464171"/>
            <a:ext cx="3394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rgbClr val="DF7800"/>
                </a:solidFill>
              </a:rPr>
              <a:t>SWIFT 5.3, 09.2020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693F0A-88FC-174B-904F-6A9B6936B05D}"/>
              </a:ext>
            </a:extLst>
          </p:cNvPr>
          <p:cNvSpPr txBox="1"/>
          <p:nvPr/>
        </p:nvSpPr>
        <p:spPr>
          <a:xfrm>
            <a:off x="1327502" y="2227376"/>
            <a:ext cx="1022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Mejoras en el lenguaje</a:t>
            </a:r>
          </a:p>
        </p:txBody>
      </p:sp>
      <p:sp>
        <p:nvSpPr>
          <p:cNvPr id="2" name="Triángulo 1">
            <a:extLst>
              <a:ext uri="{FF2B5EF4-FFF2-40B4-BE49-F238E27FC236}">
                <a16:creationId xmlns:a16="http://schemas.microsoft.com/office/drawing/2014/main" id="{E6D82F98-B204-5C46-A7EE-8B2E92A201C5}"/>
              </a:ext>
            </a:extLst>
          </p:cNvPr>
          <p:cNvSpPr/>
          <p:nvPr/>
        </p:nvSpPr>
        <p:spPr>
          <a:xfrm rot="5400000">
            <a:off x="1080366" y="2382890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C7A929-4524-C84A-A6D9-6CA61A7EBB3E}"/>
              </a:ext>
            </a:extLst>
          </p:cNvPr>
          <p:cNvSpPr txBox="1"/>
          <p:nvPr/>
        </p:nvSpPr>
        <p:spPr>
          <a:xfrm>
            <a:off x="1356701" y="2950208"/>
            <a:ext cx="1071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Soporte sobre Windows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0D611E6A-1A3B-2D4A-A029-9DF45481DFC2}"/>
              </a:ext>
            </a:extLst>
          </p:cNvPr>
          <p:cNvSpPr/>
          <p:nvPr/>
        </p:nvSpPr>
        <p:spPr>
          <a:xfrm rot="5400000">
            <a:off x="1109565" y="3105722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ED3A4F-DB8E-764A-9668-8897FA8A6DDC}"/>
              </a:ext>
            </a:extLst>
          </p:cNvPr>
          <p:cNvSpPr txBox="1"/>
          <p:nvPr/>
        </p:nvSpPr>
        <p:spPr>
          <a:xfrm>
            <a:off x="9594075" y="317858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DF7800"/>
                </a:solidFill>
              </a:rPr>
              <a:t>INTRODUCCION A SWIFT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AD7378-917A-7B48-AF15-E5D2EE79B203}"/>
              </a:ext>
            </a:extLst>
          </p:cNvPr>
          <p:cNvSpPr txBox="1"/>
          <p:nvPr/>
        </p:nvSpPr>
        <p:spPr>
          <a:xfrm>
            <a:off x="1379323" y="3726905"/>
            <a:ext cx="106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SwiftUI 2. Mejoras y arreglos sobre la primera versión</a:t>
            </a:r>
          </a:p>
        </p:txBody>
      </p:sp>
      <p:sp>
        <p:nvSpPr>
          <p:cNvPr id="21" name="Triángulo 20">
            <a:extLst>
              <a:ext uri="{FF2B5EF4-FFF2-40B4-BE49-F238E27FC236}">
                <a16:creationId xmlns:a16="http://schemas.microsoft.com/office/drawing/2014/main" id="{D71AD7C9-B5F1-6549-B6BD-10257E166420}"/>
              </a:ext>
            </a:extLst>
          </p:cNvPr>
          <p:cNvSpPr/>
          <p:nvPr/>
        </p:nvSpPr>
        <p:spPr>
          <a:xfrm rot="5400000">
            <a:off x="1132188" y="3882419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C7BD4F-1FF9-7B4E-B2B0-96C7F97A0663}"/>
              </a:ext>
            </a:extLst>
          </p:cNvPr>
          <p:cNvSpPr txBox="1"/>
          <p:nvPr/>
        </p:nvSpPr>
        <p:spPr>
          <a:xfrm>
            <a:off x="1982098" y="4490394"/>
            <a:ext cx="106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Mejoras Live Preview</a:t>
            </a:r>
          </a:p>
        </p:txBody>
      </p:sp>
      <p:sp>
        <p:nvSpPr>
          <p:cNvPr id="20" name="Triángulo 19">
            <a:extLst>
              <a:ext uri="{FF2B5EF4-FFF2-40B4-BE49-F238E27FC236}">
                <a16:creationId xmlns:a16="http://schemas.microsoft.com/office/drawing/2014/main" id="{D1DCE702-DC15-9B4F-ACD6-F5127A3339D7}"/>
              </a:ext>
            </a:extLst>
          </p:cNvPr>
          <p:cNvSpPr/>
          <p:nvPr/>
        </p:nvSpPr>
        <p:spPr>
          <a:xfrm rot="5400000">
            <a:off x="1729622" y="4638939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39D95E-DBAF-1346-809A-A400BA723E6D}"/>
              </a:ext>
            </a:extLst>
          </p:cNvPr>
          <p:cNvSpPr txBox="1"/>
          <p:nvPr/>
        </p:nvSpPr>
        <p:spPr>
          <a:xfrm>
            <a:off x="1976758" y="4889170"/>
            <a:ext cx="106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WindowsGroup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 para múltiples ventanas para Mac e IPad</a:t>
            </a:r>
          </a:p>
        </p:txBody>
      </p:sp>
      <p:sp>
        <p:nvSpPr>
          <p:cNvPr id="23" name="Triángulo 22">
            <a:extLst>
              <a:ext uri="{FF2B5EF4-FFF2-40B4-BE49-F238E27FC236}">
                <a16:creationId xmlns:a16="http://schemas.microsoft.com/office/drawing/2014/main" id="{C0A37CCC-8CCA-F348-BC64-7D0C3A2D8C74}"/>
              </a:ext>
            </a:extLst>
          </p:cNvPr>
          <p:cNvSpPr/>
          <p:nvPr/>
        </p:nvSpPr>
        <p:spPr>
          <a:xfrm rot="5400000">
            <a:off x="1724282" y="5037715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55DD35-F266-5E44-9371-F179576C5090}"/>
              </a:ext>
            </a:extLst>
          </p:cNvPr>
          <p:cNvSpPr txBox="1"/>
          <p:nvPr/>
        </p:nvSpPr>
        <p:spPr>
          <a:xfrm>
            <a:off x="1982098" y="5328930"/>
            <a:ext cx="1069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Stacks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 ”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lazy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” para carga parcial y mejorar rendimiento</a:t>
            </a:r>
          </a:p>
        </p:txBody>
      </p:sp>
      <p:sp>
        <p:nvSpPr>
          <p:cNvPr id="25" name="Triángulo 24">
            <a:extLst>
              <a:ext uri="{FF2B5EF4-FFF2-40B4-BE49-F238E27FC236}">
                <a16:creationId xmlns:a16="http://schemas.microsoft.com/office/drawing/2014/main" id="{C210A3DD-88EB-E748-A724-3C6CA20293B5}"/>
              </a:ext>
            </a:extLst>
          </p:cNvPr>
          <p:cNvSpPr/>
          <p:nvPr/>
        </p:nvSpPr>
        <p:spPr>
          <a:xfrm rot="5400000">
            <a:off x="1729622" y="5477475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55DBEE-FE9C-3A4F-9219-8C40111787F7}"/>
              </a:ext>
            </a:extLst>
          </p:cNvPr>
          <p:cNvSpPr txBox="1"/>
          <p:nvPr/>
        </p:nvSpPr>
        <p:spPr>
          <a:xfrm>
            <a:off x="1983021" y="5768690"/>
            <a:ext cx="10693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Nuevos componentes nativos  como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MapKit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labels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, Links,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ColorPicker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bg1">
                    <a:lumMod val="65000"/>
                  </a:schemeClr>
                </a:solidFill>
              </a:rPr>
              <a:t>TextEditor</a:t>
            </a:r>
            <a:r>
              <a:rPr lang="es-ES" sz="2800" dirty="0">
                <a:solidFill>
                  <a:schemeClr val="bg1">
                    <a:lumMod val="65000"/>
                  </a:schemeClr>
                </a:solidFill>
              </a:rPr>
              <a:t>, Grids</a:t>
            </a:r>
          </a:p>
        </p:txBody>
      </p:sp>
      <p:sp>
        <p:nvSpPr>
          <p:cNvPr id="27" name="Triángulo 26">
            <a:extLst>
              <a:ext uri="{FF2B5EF4-FFF2-40B4-BE49-F238E27FC236}">
                <a16:creationId xmlns:a16="http://schemas.microsoft.com/office/drawing/2014/main" id="{A0F72DC7-510E-F342-B18C-F2212622BD26}"/>
              </a:ext>
            </a:extLst>
          </p:cNvPr>
          <p:cNvSpPr/>
          <p:nvPr/>
        </p:nvSpPr>
        <p:spPr>
          <a:xfrm rot="5400000">
            <a:off x="1730545" y="5917235"/>
            <a:ext cx="268142" cy="22613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3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13" grpId="0"/>
      <p:bldP spid="14" grpId="0" animBg="1"/>
      <p:bldP spid="18" grpId="0"/>
      <p:bldP spid="21" grpId="0" animBg="1"/>
      <p:bldP spid="19" grpId="0"/>
      <p:bldP spid="20" grpId="0" animBg="1"/>
      <p:bldP spid="22" grpId="0"/>
      <p:bldP spid="23" grpId="0" animBg="1"/>
      <p:bldP spid="24" grpId="0"/>
      <p:bldP spid="25" grpId="0" animBg="1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767</Words>
  <Application>Microsoft Macintosh PowerPoint</Application>
  <PresentationFormat>Panorámica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Bustos Esteban</dc:creator>
  <cp:lastModifiedBy>Jose Luis Bustos Esteban</cp:lastModifiedBy>
  <cp:revision>13</cp:revision>
  <dcterms:created xsi:type="dcterms:W3CDTF">2020-12-12T11:21:20Z</dcterms:created>
  <dcterms:modified xsi:type="dcterms:W3CDTF">2020-12-15T18:42:36Z</dcterms:modified>
</cp:coreProperties>
</file>