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9CE222-6525-4497-BC04-415EC6D07974}">
  <a:tblStyle styleId="{C29CE222-6525-4497-BC04-415EC6D079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135877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135877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6fa83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6fa83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6fa837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6fa837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13587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13587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fe66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2fe66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2fe663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2fe663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13587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13587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1358776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135877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1358776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1358776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47e318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47e318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13587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13587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135877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135877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135877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135877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135877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13587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35877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35877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13587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13587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135877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135877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35877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35877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5869c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5869c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oomla-cms/releases/download/3.9.12/Joomla_3.9.12-Stable-Full-Package.zi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hondasc.co.za/" TargetMode="External"/><Relationship Id="rId11" Type="http://schemas.openxmlformats.org/officeDocument/2006/relationships/hyperlink" Target="http://www.avis.com.ni/" TargetMode="External"/><Relationship Id="rId10" Type="http://schemas.openxmlformats.org/officeDocument/2006/relationships/hyperlink" Target="http://www.avis.com.ni/" TargetMode="External"/><Relationship Id="rId21" Type="http://schemas.openxmlformats.org/officeDocument/2006/relationships/hyperlink" Target="https://hondasc.co.za/" TargetMode="External"/><Relationship Id="rId13" Type="http://schemas.openxmlformats.org/officeDocument/2006/relationships/hyperlink" Target="https://www.ballet.org.uk/" TargetMode="External"/><Relationship Id="rId12" Type="http://schemas.openxmlformats.org/officeDocument/2006/relationships/hyperlink" Target="https://www.ballet.org.uk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inedu.gov.gr/" TargetMode="External"/><Relationship Id="rId4" Type="http://schemas.openxmlformats.org/officeDocument/2006/relationships/hyperlink" Target="https://www.minedu.gov.gr/" TargetMode="External"/><Relationship Id="rId9" Type="http://schemas.openxmlformats.org/officeDocument/2006/relationships/hyperlink" Target="http://www.villarrealcf.es/" TargetMode="External"/><Relationship Id="rId15" Type="http://schemas.openxmlformats.org/officeDocument/2006/relationships/hyperlink" Target="https://www.ibsplc.com/" TargetMode="External"/><Relationship Id="rId14" Type="http://schemas.openxmlformats.org/officeDocument/2006/relationships/hyperlink" Target="https://www.ibsplc.com/" TargetMode="External"/><Relationship Id="rId17" Type="http://schemas.openxmlformats.org/officeDocument/2006/relationships/hyperlink" Target="https://www.itwire.com/" TargetMode="External"/><Relationship Id="rId16" Type="http://schemas.openxmlformats.org/officeDocument/2006/relationships/hyperlink" Target="https://www.itwire.com/" TargetMode="External"/><Relationship Id="rId5" Type="http://schemas.openxmlformats.org/officeDocument/2006/relationships/hyperlink" Target="https://gsas.harvard.edu/" TargetMode="External"/><Relationship Id="rId19" Type="http://schemas.openxmlformats.org/officeDocument/2006/relationships/hyperlink" Target="https://mansfield.energy/" TargetMode="External"/><Relationship Id="rId6" Type="http://schemas.openxmlformats.org/officeDocument/2006/relationships/hyperlink" Target="https://gsas.harvard.edu/" TargetMode="External"/><Relationship Id="rId18" Type="http://schemas.openxmlformats.org/officeDocument/2006/relationships/hyperlink" Target="https://mansfield.energy/" TargetMode="External"/><Relationship Id="rId7" Type="http://schemas.openxmlformats.org/officeDocument/2006/relationships/hyperlink" Target="https://www.nationalcrimeagency.gov.uk/" TargetMode="External"/><Relationship Id="rId8" Type="http://schemas.openxmlformats.org/officeDocument/2006/relationships/hyperlink" Target="http://www.villarrealcf.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joomla.org/announcements/release-news/5748-the-privacy-tool-suite-by-joomla-joomla-3-9-is-here.html" TargetMode="External"/><Relationship Id="rId4" Type="http://schemas.openxmlformats.org/officeDocument/2006/relationships/hyperlink" Target="https://www.opensourcematters.org/organisation.html" TargetMode="External"/><Relationship Id="rId5" Type="http://schemas.openxmlformats.org/officeDocument/2006/relationships/hyperlink" Target="https://joomlaes.org/joomlaes/acerca-de-joomla/historia-de-joomla" TargetMode="External"/><Relationship Id="rId6" Type="http://schemas.openxmlformats.org/officeDocument/2006/relationships/hyperlink" Target="https://forum.joomla.org/viewtopic.php?f=8&amp;t=72" TargetMode="External"/><Relationship Id="rId7" Type="http://schemas.openxmlformats.org/officeDocument/2006/relationships/hyperlink" Target="https://trends.builtwith.com/cms/country/Spain" TargetMode="External"/><Relationship Id="rId8" Type="http://schemas.openxmlformats.org/officeDocument/2006/relationships/hyperlink" Target="https://trends.builtwith.com/cms/traffic/Entire-Intern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570250" y="1977600"/>
            <a:ext cx="48348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Joomla!</a:t>
            </a:r>
            <a:endParaRPr sz="72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25" y="1454150"/>
            <a:ext cx="2235200" cy="2235200"/>
          </a:xfrm>
          <a:prstGeom prst="rect">
            <a:avLst/>
          </a:prstGeom>
          <a:noFill/>
          <a:ln>
            <a:noFill/>
          </a:ln>
          <a:effectLst>
            <a:outerShdw rotWithShape="0" algn="bl" dir="5520000" dist="47625">
              <a:srgbClr val="FFFFFF"/>
            </a:outerShdw>
          </a:effectLst>
        </p:spPr>
      </p:pic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10350" y="4773975"/>
            <a:ext cx="7994700" cy="3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Pedro Serrano | Adra Sánchez  | Jose Luis Pedraza |  Francisco Molina |  Lukas Häring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Instalación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4</a:t>
            </a:r>
            <a:r>
              <a:rPr lang="es" sz="3600">
                <a:solidFill>
                  <a:schemeClr val="accent5"/>
                </a:solidFill>
              </a:rPr>
              <a:t>. Instalación en Ubuntu 18.04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83625" y="1288825"/>
            <a:ext cx="79248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Instalar Apache (localhost)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apt-get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install apache2 libapache2-mod-php7.2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enable apache2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start apache2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status apache2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Instalar php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apt-get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install php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apt-get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install php-pear php7.2-curl php7.2-dev php7.2-gd php7.2-mbstring php7.2-zip php7.2-mysql php7.2-xml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apt-get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install php-mbstring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Instalar y crear proyecto Joomla!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wget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https://github.com/joomla-cms/releases/download/3.9.12/Joomla_3.9.12-Stable-Full-Package.zip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/var/www/html/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&lt;nombre proyecto&gt;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unzip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Joomla_3.9.12-Stable-Full_Package.zip -d /var/www/html/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&lt;nombre proyecto&gt;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chmod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-R a+rwx /var/www/html/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&lt;nombre proyecto&gt;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restart apache2.service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4. Instalación en Ubuntu </a:t>
            </a:r>
            <a:r>
              <a:rPr lang="es" sz="3600">
                <a:solidFill>
                  <a:schemeClr val="accent5"/>
                </a:solidFill>
              </a:rPr>
              <a:t>18.04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09375" y="1271250"/>
            <a:ext cx="79248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Base de datos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apt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install mysql-server php7.2-mysql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status mysql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Asignamos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una contraseña al usuario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eliminaremos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usuarios anónimos; </a:t>
            </a:r>
            <a:r>
              <a:rPr lang="es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permitiremos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al usuario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root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iniciar sesión solo desde “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localhost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”; </a:t>
            </a:r>
            <a:r>
              <a:rPr lang="es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eliminaremos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las tablas de prueba y finalmente </a:t>
            </a:r>
            <a:r>
              <a:rPr lang="es" sz="1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recargamos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las tablas de privilegios.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restart apache2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restart mysql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-u root -p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F39C12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&lt;db&gt;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F39C1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&lt;user&gt;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’@’localhost’ </a:t>
            </a: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IDENTIFIED BY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‘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&lt;db&gt;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’;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GRANT ALL PRIVILEGES ON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&lt;db&gt;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.* </a:t>
            </a: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'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&lt;user&gt;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'localhost' </a:t>
            </a: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IDENTIFIED BY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'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&lt;db&gt;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WITH GRANT OPTION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FLUSH PRIVILEGES</a:t>
            </a:r>
            <a:endParaRPr sz="1100">
              <a:solidFill>
                <a:srgbClr val="C0392B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AutoNum type="arabicPeriod"/>
            </a:pPr>
            <a:r>
              <a:rPr lang="es" sz="1100">
                <a:solidFill>
                  <a:srgbClr val="C0392B"/>
                </a:solidFill>
                <a:latin typeface="Lato"/>
                <a:ea typeface="Lato"/>
                <a:cs typeface="Lato"/>
                <a:sym typeface="Lato"/>
              </a:rPr>
              <a:t>quit</a:t>
            </a:r>
            <a:endParaRPr sz="1100">
              <a:solidFill>
                <a:srgbClr val="C0392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restart apache2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980B9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rgbClr val="2ECC71"/>
                </a:solidFill>
                <a:latin typeface="Lato"/>
                <a:ea typeface="Lato"/>
                <a:cs typeface="Lato"/>
                <a:sym typeface="Lato"/>
              </a:rPr>
              <a:t>a2enmod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rewrite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Finalmente podemos seguir con la instalación a través de “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localhost/&lt;nombre url&gt;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Funcionalidades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400250" y="575950"/>
            <a:ext cx="6321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Ventajas y desventajas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7"/>
          <p:cNvGrpSpPr/>
          <p:nvPr/>
        </p:nvGrpSpPr>
        <p:grpSpPr>
          <a:xfrm>
            <a:off x="4834950" y="1354925"/>
            <a:ext cx="3919200" cy="3580800"/>
            <a:chOff x="4834950" y="1354925"/>
            <a:chExt cx="3919200" cy="3580800"/>
          </a:xfrm>
        </p:grpSpPr>
        <p:sp>
          <p:nvSpPr>
            <p:cNvPr id="160" name="Google Shape;160;p27"/>
            <p:cNvSpPr/>
            <p:nvPr/>
          </p:nvSpPr>
          <p:spPr>
            <a:xfrm>
              <a:off x="4834950" y="1354925"/>
              <a:ext cx="3919200" cy="3580800"/>
            </a:xfrm>
            <a:prstGeom prst="rect">
              <a:avLst/>
            </a:prstGeom>
            <a:noFill/>
            <a:ln cap="flat" cmpd="sng" w="38100">
              <a:solidFill>
                <a:srgbClr val="F39C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27"/>
            <p:cNvCxnSpPr/>
            <p:nvPr/>
          </p:nvCxnSpPr>
          <p:spPr>
            <a:xfrm flipH="1" rot="10800000">
              <a:off x="4841100" y="1925475"/>
              <a:ext cx="3906900" cy="8700"/>
            </a:xfrm>
            <a:prstGeom prst="straightConnector1">
              <a:avLst/>
            </a:prstGeom>
            <a:noFill/>
            <a:ln cap="flat" cmpd="sng" w="38100">
              <a:solidFill>
                <a:srgbClr val="F39C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27"/>
          <p:cNvGrpSpPr/>
          <p:nvPr/>
        </p:nvGrpSpPr>
        <p:grpSpPr>
          <a:xfrm>
            <a:off x="415350" y="1354925"/>
            <a:ext cx="3919200" cy="3580800"/>
            <a:chOff x="4834950" y="1354925"/>
            <a:chExt cx="3919200" cy="3580800"/>
          </a:xfrm>
        </p:grpSpPr>
        <p:sp>
          <p:nvSpPr>
            <p:cNvPr id="163" name="Google Shape;163;p27"/>
            <p:cNvSpPr/>
            <p:nvPr/>
          </p:nvSpPr>
          <p:spPr>
            <a:xfrm>
              <a:off x="4834950" y="1354925"/>
              <a:ext cx="3919200" cy="3580800"/>
            </a:xfrm>
            <a:prstGeom prst="rect">
              <a:avLst/>
            </a:prstGeom>
            <a:noFill/>
            <a:ln cap="flat" cmpd="sng" w="38100">
              <a:solidFill>
                <a:srgbClr val="F39C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27"/>
            <p:cNvCxnSpPr/>
            <p:nvPr/>
          </p:nvCxnSpPr>
          <p:spPr>
            <a:xfrm flipH="1" rot="10800000">
              <a:off x="4841100" y="1925475"/>
              <a:ext cx="3906900" cy="8700"/>
            </a:xfrm>
            <a:prstGeom prst="straightConnector1">
              <a:avLst/>
            </a:prstGeom>
            <a:noFill/>
            <a:ln cap="flat" cmpd="sng" w="38100">
              <a:solidFill>
                <a:srgbClr val="F39C1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6</a:t>
            </a:r>
            <a:r>
              <a:rPr lang="es" sz="3600">
                <a:solidFill>
                  <a:schemeClr val="accent5"/>
                </a:solidFill>
              </a:rPr>
              <a:t>. Ventajas y desventajas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15350" y="1421975"/>
            <a:ext cx="39192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VENTAJAS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Muy completo</a:t>
            </a:r>
            <a:br>
              <a:rPr lang="es" sz="1500">
                <a:solidFill>
                  <a:schemeClr val="dk2"/>
                </a:solidFill>
              </a:rPr>
            </a:br>
            <a:r>
              <a:rPr lang="es" sz="1500">
                <a:solidFill>
                  <a:schemeClr val="dk2"/>
                </a:solidFill>
              </a:rPr>
              <a:t> 	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Amplio catálogo de módulos</a:t>
            </a:r>
            <a:br>
              <a:rPr lang="es" sz="1500">
                <a:solidFill>
                  <a:schemeClr val="dk2"/>
                </a:solidFill>
              </a:rPr>
            </a:br>
            <a:r>
              <a:rPr lang="es" sz="1500">
                <a:solidFill>
                  <a:schemeClr val="dk2"/>
                </a:solidFill>
              </a:rPr>
              <a:t> 	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Sistema multilingüe nativamente implantado, proporciona soporte en varios idiomas.</a:t>
            </a:r>
            <a:br>
              <a:rPr lang="es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834950" y="1422075"/>
            <a:ext cx="39192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VENTAJAS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Requiere tiempo para la puesta en marcha y mantenimiento.</a:t>
            </a:r>
            <a:br>
              <a:rPr lang="es" sz="1500">
                <a:solidFill>
                  <a:schemeClr val="dk2"/>
                </a:solidFill>
              </a:rPr>
            </a:br>
            <a:r>
              <a:rPr lang="es" sz="1500">
                <a:solidFill>
                  <a:schemeClr val="dk2"/>
                </a:solidFill>
              </a:rPr>
              <a:t> 	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Limitación a la hora de customizar.</a:t>
            </a:r>
            <a:br>
              <a:rPr lang="es" sz="1500">
                <a:solidFill>
                  <a:schemeClr val="dk2"/>
                </a:solidFill>
              </a:rPr>
            </a:br>
            <a:r>
              <a:rPr lang="es" sz="1500">
                <a:solidFill>
                  <a:schemeClr val="dk2"/>
                </a:solidFill>
              </a:rPr>
              <a:t> 	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En ocasiones se requiere de conocimiento a nivel técnico en SEO y HTML.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400250" y="575950"/>
            <a:ext cx="6321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Empresas que lo han implantado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7</a:t>
            </a:r>
            <a:r>
              <a:rPr lang="es" sz="3600">
                <a:solidFill>
                  <a:schemeClr val="accent5"/>
                </a:solidFill>
              </a:rPr>
              <a:t>. </a:t>
            </a:r>
            <a:r>
              <a:rPr lang="es" sz="3600">
                <a:solidFill>
                  <a:schemeClr val="accent5"/>
                </a:solidFill>
              </a:rPr>
              <a:t>Empresas que lo han implantado</a:t>
            </a:r>
            <a:endParaRPr sz="3600">
              <a:solidFill>
                <a:schemeClr val="accent5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1528200"/>
            <a:ext cx="3893100" cy="2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91" y="1528200"/>
            <a:ext cx="4067109" cy="24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74975" y="4046875"/>
            <a:ext cx="3893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3: La Universidad de Harvard utilizó su versión 2.5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680600" y="4046875"/>
            <a:ext cx="3893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4: La web del Sistema operativo Linux utilizó su versión 1.5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7</a:t>
            </a:r>
            <a:r>
              <a:rPr lang="es" sz="3600">
                <a:solidFill>
                  <a:schemeClr val="accent5"/>
                </a:solidFill>
              </a:rPr>
              <a:t>. Empresas que lo han implantado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74975" y="4046875"/>
            <a:ext cx="3893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5: La web del museo Guggenheim utilizó su versión 1.5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4680600" y="4046875"/>
            <a:ext cx="3893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6: El periódico “THE HILL”, utilizó la versión 1.5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1528200"/>
            <a:ext cx="3862128" cy="2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125" y="1528200"/>
            <a:ext cx="4160057" cy="2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44500" y="1998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7. Empresas que lo han implantado</a:t>
            </a:r>
            <a:endParaRPr sz="3600">
              <a:solidFill>
                <a:schemeClr val="accent5"/>
              </a:solidFill>
            </a:endParaRPr>
          </a:p>
        </p:txBody>
      </p:sp>
      <p:graphicFrame>
        <p:nvGraphicFramePr>
          <p:cNvPr id="197" name="Google Shape;197;p31"/>
          <p:cNvGraphicFramePr/>
          <p:nvPr/>
        </p:nvGraphicFramePr>
        <p:xfrm>
          <a:off x="504975" y="89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{C29CE222-6525-4497-BC04-415EC6D07974}</a:tableStyleId>
              </a:tblPr>
              <a:tblGrid>
                <a:gridCol w="5137625"/>
                <a:gridCol w="2616275"/>
              </a:tblGrid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El ministerio de Educación de Grecia:</a:t>
                      </a:r>
                      <a:r>
                        <a:rPr lang="es" sz="1100"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4"/>
                        </a:rPr>
                        <a:t>https://www.minedu.gov.gr/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Universidad de Hardvard:</a:t>
                      </a:r>
                      <a:r>
                        <a:rPr lang="es" sz="1100">
                          <a:uFill>
                            <a:noFill/>
                          </a:uFill>
                          <a:hlinkClick r:id="rId5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6"/>
                        </a:rPr>
                        <a:t>https://gsas.harvard.edu/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Drupal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Agencia Nacional del Crimen de Reino Unido: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7"/>
                        </a:rPr>
                        <a:t>https://www.nationalcrimeagency.gov.uk/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Villareal Club de Futbol:</a:t>
                      </a:r>
                      <a:r>
                        <a:rPr lang="es" sz="1100">
                          <a:uFill>
                            <a:noFill/>
                          </a:uFill>
                          <a:hlinkClick r:id="rId8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9"/>
                        </a:rPr>
                        <a:t>http://www.villarrealcf.es/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Avis (página en Nicaragua):</a:t>
                      </a:r>
                      <a:r>
                        <a:rPr lang="es" sz="1100">
                          <a:uFill>
                            <a:noFill/>
                          </a:uFill>
                          <a:hlinkClick r:id="rId10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11"/>
                        </a:rPr>
                        <a:t>http://www.avis.com.ni/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WordPress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Ballet Nacional de Inglaterra:</a:t>
                      </a:r>
                      <a:r>
                        <a:rPr lang="es" sz="1100">
                          <a:uFill>
                            <a:noFill/>
                          </a:uFill>
                          <a:hlinkClick r:id="rId12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13"/>
                        </a:rPr>
                        <a:t>https://www.ballet.org.uk/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WordPress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IBS Software (software para aerolineas):</a:t>
                      </a:r>
                      <a:r>
                        <a:rPr lang="es" sz="1100">
                          <a:uFill>
                            <a:noFill/>
                          </a:uFill>
                          <a:hlinkClick r:id="rId14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15"/>
                        </a:rPr>
                        <a:t>https://www.ibsplc.com/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IT Wire (compañía tecnólogica Australia):</a:t>
                      </a:r>
                      <a:r>
                        <a:rPr lang="es" sz="1100">
                          <a:uFill>
                            <a:noFill/>
                          </a:uFill>
                          <a:hlinkClick r:id="rId16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17"/>
                        </a:rPr>
                        <a:t>https://www.itwire.com/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Mansfield Oil (distribuidora de gasolina EEUU):</a:t>
                      </a:r>
                      <a:r>
                        <a:rPr lang="es" sz="1100">
                          <a:uFill>
                            <a:noFill/>
                          </a:uFill>
                          <a:hlinkClick r:id="rId18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19"/>
                        </a:rPr>
                        <a:t>https://mansfield.energy/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WordPress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Honda Sudáfrica (automoción):</a:t>
                      </a:r>
                      <a:r>
                        <a:rPr lang="es" sz="1100">
                          <a:uFill>
                            <a:noFill/>
                          </a:uFill>
                          <a:hlinkClick r:id="rId20"/>
                        </a:rPr>
                        <a:t> </a:t>
                      </a:r>
                      <a:r>
                        <a:rPr lang="es" sz="1100" u="sng">
                          <a:solidFill>
                            <a:schemeClr val="hlink"/>
                          </a:solidFill>
                          <a:hlinkClick r:id="rId21"/>
                        </a:rPr>
                        <a:t>https://hondasc.co.za/</a:t>
                      </a:r>
                      <a:endParaRPr sz="1100" u="sng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Joomla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400250" y="575950"/>
            <a:ext cx="6321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Bibliografía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https://www.joomla.org/announcements/release-news/5748-the-privacy-tool-suite-by-joomla-joomla-3-9-is-here.html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4"/>
              </a:rPr>
              <a:t>https://www.opensourcematters.org/organisation.html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5"/>
              </a:rPr>
              <a:t>https://joomlaes.org/joomlaes/acerca-de-joomla/historia-de-joomla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6"/>
              </a:rPr>
              <a:t>https://forum.joomla.org/viewtopic.php?f=8&amp;t=72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7"/>
              </a:rPr>
              <a:t>https://trends.builtwith.com/cms/country/Spain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 u="sng">
                <a:solidFill>
                  <a:schemeClr val="hlink"/>
                </a:solidFill>
                <a:hlinkClick r:id="rId8"/>
              </a:rPr>
              <a:t>https://trends.builtwith.com/cms/traffic/Entire-Internet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Introducción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1.	</a:t>
            </a:r>
            <a:r>
              <a:rPr lang="es" sz="3600">
                <a:solidFill>
                  <a:schemeClr val="accent5"/>
                </a:solidFill>
              </a:rPr>
              <a:t>Introducción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49950" y="1222825"/>
            <a:ext cx="79248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 un sistema de gestión de contenidos (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CMS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) que permite desarrollar sitios web dinámicos e interactivos.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Está programado en PHP,  utiliza técnicas de desarrollo orientado a objetos y patrones de desarrollo de software;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tiliza bases de datos MySQL, MS SQL o PostgreSQL.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 un software de código abierto, liberado bajo Licencia GPL. Dispone de más de 8000 complementos. Actualmente, es el quinto CMS más usado en internet.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Nota histórica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Actualidad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2. Nota histórica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03300" y="1357100"/>
            <a:ext cx="79248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Lato"/>
                <a:ea typeface="Lato"/>
                <a:cs typeface="Lato"/>
                <a:sym typeface="Lato"/>
              </a:rPr>
              <a:t>Joomla </a:t>
            </a:r>
            <a:r>
              <a:rPr lang="es" sz="1800" u="sng">
                <a:latin typeface="Lato"/>
                <a:ea typeface="Lato"/>
                <a:cs typeface="Lato"/>
                <a:sym typeface="Lato"/>
              </a:rPr>
              <a:t>nace en 2005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, como un fork de </a:t>
            </a:r>
            <a:r>
              <a:rPr i="1" lang="es" sz="1800">
                <a:latin typeface="Lato"/>
                <a:ea typeface="Lato"/>
                <a:cs typeface="Lato"/>
                <a:sym typeface="Lato"/>
              </a:rPr>
              <a:t>Mambo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, que había alcanzado bastante éxito desde 2004, recibiendo premios y reconocimientos como proyecto de código abierto.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 </a:t>
            </a:r>
            <a:r>
              <a:rPr lang="es" sz="1800" u="sng">
                <a:latin typeface="Lato"/>
                <a:ea typeface="Lato"/>
                <a:cs typeface="Lato"/>
                <a:sym typeface="Lato"/>
              </a:rPr>
              <a:t>septiembre de 2005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anunciaron el nombre del nuevo proyecto, </a:t>
            </a:r>
            <a:r>
              <a:rPr i="1" lang="es" sz="1800">
                <a:latin typeface="Lato"/>
                <a:ea typeface="Lato"/>
                <a:cs typeface="Lato"/>
                <a:sym typeface="Lato"/>
              </a:rPr>
              <a:t>Joomla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, que es una adaptación de la palabra Jumla, que significa “ todos juntos” en suajili.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Finalmente, el 15 de septiembre se anuncia el lanzamiento de la versión 1.0 estable de </a:t>
            </a:r>
            <a:r>
              <a:rPr i="1" lang="es" sz="1800">
                <a:latin typeface="Lato"/>
                <a:ea typeface="Lato"/>
                <a:cs typeface="Lato"/>
                <a:sym typeface="Lato"/>
              </a:rPr>
              <a:t>Joomla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5"/>
                </a:solidFill>
              </a:rPr>
              <a:t>Estructura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Introducción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Nota histórica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Actualidad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Instalación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Funcionalidades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Ventajas y desventajas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Empresas que lo han implantado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5"/>
                </a:solidFill>
              </a:rPr>
              <a:t>3</a:t>
            </a:r>
            <a:r>
              <a:rPr lang="es" sz="3600">
                <a:solidFill>
                  <a:schemeClr val="accent5"/>
                </a:solidFill>
              </a:rPr>
              <a:t>. Actualidad</a:t>
            </a:r>
            <a:endParaRPr sz="3600">
              <a:solidFill>
                <a:schemeClr val="accent5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25" y="1051186"/>
            <a:ext cx="3256550" cy="326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346650" y="4457825"/>
            <a:ext cx="2433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1: Distribución en todo Internet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chemeClr val="accent5"/>
                </a:solidFill>
              </a:rPr>
              <a:t>3. Actualidad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25" y="1051175"/>
            <a:ext cx="3256550" cy="32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355050" y="4458925"/>
            <a:ext cx="2433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figura 2: Distribución en España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