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1" r:id="rId5"/>
    <p:sldId id="291" r:id="rId6"/>
    <p:sldId id="274" r:id="rId7"/>
    <p:sldId id="345" r:id="rId8"/>
    <p:sldId id="334" r:id="rId9"/>
    <p:sldId id="346" r:id="rId10"/>
    <p:sldId id="335" r:id="rId11"/>
    <p:sldId id="349" r:id="rId12"/>
    <p:sldId id="336" r:id="rId13"/>
    <p:sldId id="337" r:id="rId14"/>
    <p:sldId id="348" r:id="rId15"/>
    <p:sldId id="342" r:id="rId16"/>
    <p:sldId id="350" r:id="rId17"/>
    <p:sldId id="341" r:id="rId18"/>
    <p:sldId id="351" r:id="rId19"/>
    <p:sldId id="340" r:id="rId20"/>
    <p:sldId id="343" r:id="rId21"/>
    <p:sldId id="344" r:id="rId22"/>
    <p:sldId id="338" r:id="rId23"/>
    <p:sldId id="352" r:id="rId24"/>
    <p:sldId id="353" r:id="rId25"/>
    <p:sldId id="354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2"/>
            <a:extLst>
              <a:ext uri="{FF2B5EF4-FFF2-40B4-BE49-F238E27FC236}">
                <a16:creationId xmlns:a16="http://schemas.microsoft.com/office/drawing/2014/main" id="{6A02A187-63A5-48C3-B28C-DE2E648FCC2E}"/>
              </a:ext>
            </a:extLst>
          </p:cNvPr>
          <p:cNvSpPr txBox="1"/>
          <p:nvPr/>
        </p:nvSpPr>
        <p:spPr>
          <a:xfrm>
            <a:off x="0" y="653385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6340839" y="3166177"/>
            <a:ext cx="445944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Análisis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Eficiencia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Algoritmos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5630667" y="5832351"/>
            <a:ext cx="51696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Realizado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por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Jose Luis Pedraza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Román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497228" y="48733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9221111" y="31450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6087497" y="358167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4774908" y="5034511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7493643" y="4581508"/>
            <a:ext cx="364353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0782590" y="573855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24580" y="3190875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9827" y="855478"/>
            <a:ext cx="12887614" cy="51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 descr="Comparativa General (tamaños grandes)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7" y="389744"/>
            <a:ext cx="6099509" cy="54984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12700" stA="9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Comparativa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801842" y="2704469"/>
            <a:ext cx="161039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3" name="Picture 1" descr="Algoritmos de Ordenacion 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55" y="1406092"/>
            <a:ext cx="7125156" cy="53449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39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</a:t>
              </a:r>
              <a:r>
                <a:rPr lang="en-US" altLang="ko-KR" sz="1200" baseline="300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6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	Fin: 25x10</a:t>
              </a:r>
              <a:r>
                <a:rPr lang="en-US" altLang="ko-KR" sz="1200" baseline="300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6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</a:t>
              </a:r>
              <a:r>
                <a:rPr lang="en-US" altLang="ko-KR" sz="1200" baseline="300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6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nlog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(n))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Enfoque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Híbrido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Heapsort: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992849" y="2693787"/>
            <a:ext cx="158872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169" name="Picture 1" descr="Heapsort_aju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84" y="1447781"/>
            <a:ext cx="7055343" cy="52925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7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</a:t>
              </a:r>
              <a:r>
                <a:rPr lang="en-US" altLang="ko-KR" sz="1200" baseline="300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6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	Fin: 25x10</a:t>
              </a:r>
              <a:r>
                <a:rPr lang="en-US" altLang="ko-KR" sz="1200" baseline="300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6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</a:t>
              </a:r>
              <a:r>
                <a:rPr lang="en-US" altLang="ko-KR" sz="1200" baseline="300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6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nlog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(n))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Optimización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Heapsort: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992849" y="2693787"/>
            <a:ext cx="158872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0421" y="2802140"/>
            <a:ext cx="15829614" cy="5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5361" name="Picture 1" descr="Optimizacion O2 y O3 Heap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67" y="2405037"/>
            <a:ext cx="8119332" cy="41264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2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nlog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(n))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Enfoque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Híbrido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Merge</a:t>
            </a:r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sort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193" name="Picture 1" descr="mergesort_aju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61" y="1443449"/>
            <a:ext cx="7061119" cy="52968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6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nlog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(n))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Optimización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Merge</a:t>
            </a:r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sort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0155" y="2198817"/>
            <a:ext cx="15748941" cy="48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9457" name="Picture 1" descr="Optimizacion O2 y O3 Merge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76" y="1468285"/>
            <a:ext cx="7020545" cy="52664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6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nlog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(n))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Enfoque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Híbrido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Quick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sort: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9217" name="Picture 1" descr="quicksort_aju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81" y="1406093"/>
            <a:ext cx="7125155" cy="53449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6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nlog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(n))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Optimización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Quick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sort: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52610" y="2199108"/>
            <a:ext cx="16146178" cy="53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481" name="Picture 1" descr="Optimizacion O2 y O3 Quick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70" y="1417978"/>
            <a:ext cx="7143843" cy="53589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3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nlog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(n))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3"/>
                </a:solidFill>
                <a:cs typeface="Arial" pitchFamily="34" charset="0"/>
              </a:rPr>
              <a:t>Comparativa</a:t>
            </a:r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41" name="Picture 1" descr="Algoritmos Ordenacion nlo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54" y="1414677"/>
            <a:ext cx="7099473" cy="5325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5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617911" y="550758"/>
            <a:ext cx="577773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5"/>
                </a:solidFill>
                <a:cs typeface="Arial" pitchFamily="34" charset="0"/>
              </a:rPr>
              <a:t>Orden</a:t>
            </a:r>
            <a:r>
              <a:rPr lang="en-US" altLang="ko-KR" sz="2400" b="1" dirty="0" smtClean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accent5"/>
                </a:solidFill>
                <a:cs typeface="Arial" pitchFamily="34" charset="0"/>
              </a:rPr>
              <a:t>Cuadrático</a:t>
            </a:r>
            <a:r>
              <a:rPr lang="en-US" altLang="ko-KR" sz="2400" b="1" dirty="0" smtClean="0">
                <a:solidFill>
                  <a:schemeClr val="accent5"/>
                </a:solidFill>
                <a:cs typeface="Arial" pitchFamily="34" charset="0"/>
              </a:rPr>
              <a:t> O(</a:t>
            </a:r>
            <a:r>
              <a:rPr lang="en-US" altLang="ko-KR" sz="2400" b="1" dirty="0" err="1" smtClean="0">
                <a:solidFill>
                  <a:schemeClr val="accent5"/>
                </a:solidFill>
                <a:cs typeface="Arial" pitchFamily="34" charset="0"/>
              </a:rPr>
              <a:t>nlog</a:t>
            </a:r>
            <a:r>
              <a:rPr lang="en-US" altLang="ko-KR" sz="2400" b="1" dirty="0" smtClean="0">
                <a:solidFill>
                  <a:schemeClr val="accent5"/>
                </a:solidFill>
                <a:cs typeface="Arial" pitchFamily="34" charset="0"/>
              </a:rPr>
              <a:t>(n)) y O(n</a:t>
            </a:r>
            <a:r>
              <a:rPr lang="en-US" altLang="ko-KR" sz="2400" b="1" baseline="30000" dirty="0" smtClean="0">
                <a:solidFill>
                  <a:schemeClr val="accent5"/>
                </a:solidFill>
                <a:cs typeface="Arial" pitchFamily="34" charset="0"/>
              </a:rPr>
              <a:t>2)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381657" y="1000712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2"/>
                </a:solidFill>
                <a:cs typeface="Arial" pitchFamily="34" charset="0"/>
              </a:rPr>
              <a:t>Comparativa</a:t>
            </a:r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55775" y="2170964"/>
            <a:ext cx="16046851" cy="5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2289" name="Picture 1" descr="Comparativa AlgOrden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56" y="1452903"/>
            <a:ext cx="7099896" cy="53259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7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617911" y="550758"/>
            <a:ext cx="577773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5"/>
                </a:solidFill>
                <a:cs typeface="Arial" pitchFamily="34" charset="0"/>
              </a:rPr>
              <a:t>Orden</a:t>
            </a:r>
            <a:r>
              <a:rPr lang="en-US" altLang="ko-KR" sz="2400" b="1" dirty="0" smtClean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accent5"/>
                </a:solidFill>
                <a:cs typeface="Arial" pitchFamily="34" charset="0"/>
              </a:rPr>
              <a:t>Cuadrático</a:t>
            </a:r>
            <a:r>
              <a:rPr lang="en-US" altLang="ko-KR" sz="2400" b="1" dirty="0" smtClean="0">
                <a:solidFill>
                  <a:schemeClr val="accent5"/>
                </a:solidFill>
                <a:cs typeface="Arial" pitchFamily="34" charset="0"/>
              </a:rPr>
              <a:t> O(</a:t>
            </a:r>
            <a:r>
              <a:rPr lang="en-US" altLang="ko-KR" sz="2400" b="1" dirty="0" err="1" smtClean="0">
                <a:solidFill>
                  <a:schemeClr val="accent5"/>
                </a:solidFill>
                <a:cs typeface="Arial" pitchFamily="34" charset="0"/>
              </a:rPr>
              <a:t>nlog</a:t>
            </a:r>
            <a:r>
              <a:rPr lang="en-US" altLang="ko-KR" sz="2400" b="1" dirty="0" smtClean="0">
                <a:solidFill>
                  <a:schemeClr val="accent5"/>
                </a:solidFill>
                <a:cs typeface="Arial" pitchFamily="34" charset="0"/>
              </a:rPr>
              <a:t>(n)) y O(n</a:t>
            </a:r>
            <a:r>
              <a:rPr lang="en-US" altLang="ko-KR" sz="2400" b="1" baseline="30000" dirty="0" smtClean="0">
                <a:solidFill>
                  <a:schemeClr val="accent5"/>
                </a:solidFill>
                <a:cs typeface="Arial" pitchFamily="34" charset="0"/>
              </a:rPr>
              <a:t>2)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381657" y="1000712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2"/>
                </a:solidFill>
                <a:cs typeface="Arial" pitchFamily="34" charset="0"/>
              </a:rPr>
              <a:t>Comparativa</a:t>
            </a:r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55775" y="2170964"/>
            <a:ext cx="16046851" cy="5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2635379" y="2732331"/>
            <a:ext cx="162816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3313" name="Picture 1" descr="Comparativa AlgOrdenacion (tam pequeño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63" y="1374979"/>
            <a:ext cx="7203774" cy="54038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531930" y="690652"/>
            <a:ext cx="355548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Contenidos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5EE27D8-95BC-4C2B-A5E4-871ED71E0E6B}"/>
              </a:ext>
            </a:extLst>
          </p:cNvPr>
          <p:cNvSpPr/>
          <p:nvPr/>
        </p:nvSpPr>
        <p:spPr>
          <a:xfrm>
            <a:off x="10434449" y="48091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C534616-0BCD-4067-8087-DE544782CB21}"/>
              </a:ext>
            </a:extLst>
          </p:cNvPr>
          <p:cNvSpPr/>
          <p:nvPr/>
        </p:nvSpPr>
        <p:spPr>
          <a:xfrm>
            <a:off x="5777148" y="452936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171DE97-77C5-4A0B-BEA9-833C9EFB78A8}"/>
              </a:ext>
            </a:extLst>
          </p:cNvPr>
          <p:cNvSpPr/>
          <p:nvPr/>
        </p:nvSpPr>
        <p:spPr>
          <a:xfrm>
            <a:off x="8796675" y="3704744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2582" y="3878505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519941" y="1740505"/>
            <a:ext cx="3157866" cy="402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i="1" dirty="0" smtClean="0">
                <a:solidFill>
                  <a:schemeClr val="bg1"/>
                </a:solidFill>
              </a:rPr>
              <a:t>1 - Introducción</a:t>
            </a:r>
            <a:endParaRPr lang="en-GB" dirty="0">
              <a:solidFill>
                <a:schemeClr val="bg1"/>
              </a:solidFill>
            </a:endParaRPr>
          </a:p>
          <a:p>
            <a:pPr lvl="0"/>
            <a:r>
              <a:rPr lang="es-ES" b="1" i="1" dirty="0" smtClean="0">
                <a:solidFill>
                  <a:schemeClr val="bg1"/>
                </a:solidFill>
              </a:rPr>
              <a:t>2 - Algoritmos </a:t>
            </a:r>
            <a:r>
              <a:rPr lang="es-ES" b="1" i="1" dirty="0">
                <a:solidFill>
                  <a:schemeClr val="bg1"/>
                </a:solidFill>
              </a:rPr>
              <a:t>de Ordenación O(n</a:t>
            </a:r>
            <a:r>
              <a:rPr lang="es-ES" b="1" i="1" baseline="30000" dirty="0">
                <a:solidFill>
                  <a:schemeClr val="bg1"/>
                </a:solidFill>
              </a:rPr>
              <a:t>2</a:t>
            </a:r>
            <a:r>
              <a:rPr lang="es-ES" b="1" i="1" dirty="0">
                <a:solidFill>
                  <a:schemeClr val="bg1"/>
                </a:solidFill>
              </a:rPr>
              <a:t>) </a:t>
            </a:r>
            <a:endParaRPr lang="en-GB" dirty="0">
              <a:solidFill>
                <a:schemeClr val="bg1"/>
              </a:solidFill>
            </a:endParaRPr>
          </a:p>
          <a:p>
            <a:pPr lvl="0"/>
            <a:r>
              <a:rPr lang="es-ES" b="1" i="1" dirty="0" smtClean="0">
                <a:solidFill>
                  <a:schemeClr val="bg1"/>
                </a:solidFill>
              </a:rPr>
              <a:t>3 - Algoritmos </a:t>
            </a:r>
            <a:r>
              <a:rPr lang="es-ES" b="1" i="1" dirty="0">
                <a:solidFill>
                  <a:schemeClr val="bg1"/>
                </a:solidFill>
              </a:rPr>
              <a:t>de Ordenación O(</a:t>
            </a:r>
            <a:r>
              <a:rPr lang="es-ES" b="1" i="1" dirty="0" err="1">
                <a:solidFill>
                  <a:schemeClr val="bg1"/>
                </a:solidFill>
              </a:rPr>
              <a:t>nlog</a:t>
            </a:r>
            <a:r>
              <a:rPr lang="es-ES" b="1" i="1" dirty="0">
                <a:solidFill>
                  <a:schemeClr val="bg1"/>
                </a:solidFill>
              </a:rPr>
              <a:t>(n</a:t>
            </a:r>
            <a:r>
              <a:rPr lang="es-ES" b="1" i="1" dirty="0" smtClean="0">
                <a:solidFill>
                  <a:schemeClr val="bg1"/>
                </a:solidFill>
              </a:rPr>
              <a:t>))</a:t>
            </a:r>
            <a:endParaRPr lang="en-GB" dirty="0">
              <a:solidFill>
                <a:schemeClr val="bg1"/>
              </a:solidFill>
            </a:endParaRPr>
          </a:p>
          <a:p>
            <a:pPr lvl="0"/>
            <a:r>
              <a:rPr lang="es-ES" b="1" i="1" dirty="0" smtClean="0">
                <a:solidFill>
                  <a:schemeClr val="bg1"/>
                </a:solidFill>
              </a:rPr>
              <a:t>4 - Comparativa </a:t>
            </a:r>
            <a:r>
              <a:rPr lang="es-ES" b="1" i="1" dirty="0">
                <a:solidFill>
                  <a:schemeClr val="bg1"/>
                </a:solidFill>
              </a:rPr>
              <a:t>Algoritmos de Ordenación </a:t>
            </a:r>
            <a:endParaRPr lang="en-GB" dirty="0">
              <a:solidFill>
                <a:schemeClr val="bg1"/>
              </a:solidFill>
            </a:endParaRPr>
          </a:p>
          <a:p>
            <a:pPr lvl="0"/>
            <a:r>
              <a:rPr lang="es-ES" b="1" i="1" dirty="0" smtClean="0">
                <a:solidFill>
                  <a:schemeClr val="bg1"/>
                </a:solidFill>
              </a:rPr>
              <a:t>5 - Comparativa </a:t>
            </a:r>
            <a:r>
              <a:rPr lang="es-ES" b="1" i="1" dirty="0">
                <a:solidFill>
                  <a:schemeClr val="bg1"/>
                </a:solidFill>
              </a:rPr>
              <a:t>Algoritmos de Ordenación con y sin </a:t>
            </a:r>
            <a:r>
              <a:rPr lang="es-ES" b="1" i="1" dirty="0" smtClean="0">
                <a:solidFill>
                  <a:schemeClr val="bg1"/>
                </a:solidFill>
              </a:rPr>
              <a:t>Optimización</a:t>
            </a:r>
            <a:endParaRPr lang="en-GB" dirty="0">
              <a:solidFill>
                <a:schemeClr val="bg1"/>
              </a:solidFill>
            </a:endParaRPr>
          </a:p>
          <a:p>
            <a:pPr lvl="0"/>
            <a:r>
              <a:rPr lang="es-ES" b="1" i="1" dirty="0" smtClean="0">
                <a:solidFill>
                  <a:schemeClr val="bg1"/>
                </a:solidFill>
              </a:rPr>
              <a:t>6 - Algoritmo </a:t>
            </a:r>
            <a:r>
              <a:rPr lang="es-ES" b="1" i="1" dirty="0">
                <a:solidFill>
                  <a:schemeClr val="bg1"/>
                </a:solidFill>
              </a:rPr>
              <a:t>de </a:t>
            </a:r>
            <a:r>
              <a:rPr lang="es-ES" b="1" i="1" dirty="0" smtClean="0">
                <a:solidFill>
                  <a:schemeClr val="bg1"/>
                </a:solidFill>
              </a:rPr>
              <a:t>Floyd</a:t>
            </a:r>
            <a:endParaRPr lang="en-GB" dirty="0">
              <a:solidFill>
                <a:schemeClr val="bg1"/>
              </a:solidFill>
            </a:endParaRPr>
          </a:p>
          <a:p>
            <a:pPr lvl="0"/>
            <a:r>
              <a:rPr lang="es-ES" b="1" i="1" dirty="0" smtClean="0">
                <a:solidFill>
                  <a:schemeClr val="bg1"/>
                </a:solidFill>
              </a:rPr>
              <a:t>7 - Algoritmo </a:t>
            </a:r>
            <a:r>
              <a:rPr lang="es-ES" b="1" i="1" dirty="0">
                <a:solidFill>
                  <a:schemeClr val="bg1"/>
                </a:solidFill>
              </a:rPr>
              <a:t>de las Torres de </a:t>
            </a:r>
            <a:r>
              <a:rPr lang="es-ES" b="1" i="1" dirty="0" err="1">
                <a:solidFill>
                  <a:schemeClr val="bg1"/>
                </a:solidFill>
              </a:rPr>
              <a:t>Hanoi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Floyd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120	Fin: 2880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120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tx2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tx2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tx2"/>
                  </a:solidFill>
                  <a:cs typeface="Arial" pitchFamily="34" charset="0"/>
                </a:rPr>
                <a:t>Cúbico</a:t>
              </a:r>
              <a:r>
                <a:rPr lang="en-US" altLang="ko-KR" sz="2400" b="1" dirty="0" smtClean="0">
                  <a:solidFill>
                    <a:schemeClr val="tx2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tx2"/>
                  </a:solidFill>
                  <a:cs typeface="Arial" pitchFamily="34" charset="0"/>
                </a:rPr>
                <a:t>3</a:t>
              </a:r>
              <a:r>
                <a:rPr lang="en-US" altLang="ko-KR" sz="2400" b="1" dirty="0" smtClean="0">
                  <a:solidFill>
                    <a:schemeClr val="tx2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2"/>
                </a:solidFill>
                <a:cs typeface="Arial" pitchFamily="34" charset="0"/>
              </a:rPr>
              <a:t>Enfoque</a:t>
            </a:r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2"/>
                </a:solidFill>
                <a:cs typeface="Arial" pitchFamily="34" charset="0"/>
              </a:rPr>
              <a:t>Híbrido</a:t>
            </a:r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 Floyd: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884158" y="2693787"/>
            <a:ext cx="159959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5" name="Picture 1" descr="floyd_aju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55" y="1431255"/>
            <a:ext cx="7077372" cy="53090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4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Floyd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120	Fin: 2880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120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tx2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tx2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tx2"/>
                  </a:solidFill>
                  <a:cs typeface="Arial" pitchFamily="34" charset="0"/>
                </a:rPr>
                <a:t>Cúbico</a:t>
              </a:r>
              <a:r>
                <a:rPr lang="en-US" altLang="ko-KR" sz="2400" b="1" dirty="0" smtClean="0">
                  <a:solidFill>
                    <a:schemeClr val="tx2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tx2"/>
                  </a:solidFill>
                  <a:cs typeface="Arial" pitchFamily="34" charset="0"/>
                </a:rPr>
                <a:t>3</a:t>
              </a:r>
              <a:r>
                <a:rPr lang="en-US" altLang="ko-KR" sz="2400" b="1" dirty="0" smtClean="0">
                  <a:solidFill>
                    <a:schemeClr val="tx2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2"/>
                </a:solidFill>
                <a:cs typeface="Arial" pitchFamily="34" charset="0"/>
              </a:rPr>
              <a:t>Optimización</a:t>
            </a:r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 Floyd: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884158" y="2693787"/>
            <a:ext cx="159959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81890" y="2214060"/>
            <a:ext cx="16198212" cy="51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1505" name="Picture 1" descr="Optimizacion O2 y O3 Floy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62" y="1400708"/>
            <a:ext cx="7166865" cy="53762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4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831435"/>
            <a:ext cx="401155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para Torres de Hanoi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	Fin: 34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2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bg2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bg2"/>
                  </a:solidFill>
                  <a:cs typeface="Arial" pitchFamily="34" charset="0"/>
                </a:rPr>
                <a:t>Exponencial</a:t>
              </a:r>
              <a:r>
                <a:rPr lang="en-US" altLang="ko-KR" sz="2400" b="1" dirty="0" smtClean="0">
                  <a:solidFill>
                    <a:schemeClr val="bg2"/>
                  </a:solidFill>
                  <a:cs typeface="Arial" pitchFamily="34" charset="0"/>
                </a:rPr>
                <a:t> O(2</a:t>
              </a:r>
              <a:r>
                <a:rPr lang="en-US" altLang="ko-KR" sz="2400" b="1" baseline="30000" dirty="0" smtClean="0">
                  <a:solidFill>
                    <a:schemeClr val="bg2"/>
                  </a:solidFill>
                  <a:cs typeface="Arial" pitchFamily="34" charset="0"/>
                </a:rPr>
                <a:t>n</a:t>
              </a:r>
              <a:r>
                <a:rPr lang="en-US" altLang="ko-KR" sz="2400" b="1" dirty="0" smtClean="0">
                  <a:solidFill>
                    <a:schemeClr val="bg2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6"/>
                </a:solidFill>
                <a:cs typeface="Arial" pitchFamily="34" charset="0"/>
              </a:rPr>
              <a:t>Enfoque</a:t>
            </a:r>
            <a:r>
              <a:rPr lang="en-US" altLang="ko-KR" sz="20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6"/>
                </a:solidFill>
                <a:cs typeface="Arial" pitchFamily="34" charset="0"/>
              </a:rPr>
              <a:t>Híbrido</a:t>
            </a:r>
            <a:r>
              <a:rPr lang="en-US" altLang="ko-KR" sz="2000" b="1" dirty="0" smtClean="0">
                <a:solidFill>
                  <a:schemeClr val="accent6"/>
                </a:solidFill>
                <a:cs typeface="Arial" pitchFamily="34" charset="0"/>
              </a:rPr>
              <a:t> Hanoi: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884158" y="2693787"/>
            <a:ext cx="159959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81890" y="2214060"/>
            <a:ext cx="16198212" cy="51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CuadroTexto 6"/>
          <p:cNvSpPr txBox="1"/>
          <p:nvPr/>
        </p:nvSpPr>
        <p:spPr>
          <a:xfrm>
            <a:off x="1324451" y="2901708"/>
            <a:ext cx="25029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Las reglas del juego </a:t>
            </a:r>
            <a:r>
              <a:rPr lang="es-ES" dirty="0" smtClean="0">
                <a:solidFill>
                  <a:schemeClr val="bg1"/>
                </a:solidFill>
              </a:rPr>
              <a:t>son: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Solo </a:t>
            </a:r>
            <a:r>
              <a:rPr lang="es-ES" dirty="0">
                <a:solidFill>
                  <a:schemeClr val="bg1"/>
                </a:solidFill>
              </a:rPr>
              <a:t>un disco se puede mover a la </a:t>
            </a:r>
            <a:r>
              <a:rPr lang="es-ES" dirty="0" smtClean="0">
                <a:solidFill>
                  <a:schemeClr val="bg1"/>
                </a:solidFill>
              </a:rPr>
              <a:t>vez.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Un </a:t>
            </a:r>
            <a:r>
              <a:rPr lang="es-ES" dirty="0">
                <a:solidFill>
                  <a:schemeClr val="bg1"/>
                </a:solidFill>
              </a:rPr>
              <a:t>disco de mayor tamaño no puede ponerse sobre uno más pequeño que </a:t>
            </a:r>
            <a:r>
              <a:rPr lang="es-ES" dirty="0" smtClean="0">
                <a:solidFill>
                  <a:schemeClr val="bg1"/>
                </a:solidFill>
              </a:rPr>
              <a:t>él.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Solo </a:t>
            </a:r>
            <a:r>
              <a:rPr lang="es-ES" dirty="0">
                <a:solidFill>
                  <a:schemeClr val="bg1"/>
                </a:solidFill>
              </a:rPr>
              <a:t>se puede desplazar el disco en la parte superior de una columna.</a:t>
            </a:r>
            <a:endParaRPr lang="en-GB" sz="16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2681890" y="2739505"/>
            <a:ext cx="161982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2529" name="Picture 1" descr="hanoi_aju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62" y="1409840"/>
            <a:ext cx="7166865" cy="53762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831435"/>
            <a:ext cx="401155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para Torres de Hanoi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	Fin: 34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2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bg2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bg2"/>
                  </a:solidFill>
                  <a:cs typeface="Arial" pitchFamily="34" charset="0"/>
                </a:rPr>
                <a:t>Exponencial</a:t>
              </a:r>
              <a:r>
                <a:rPr lang="en-US" altLang="ko-KR" sz="2400" b="1" dirty="0" smtClean="0">
                  <a:solidFill>
                    <a:schemeClr val="bg2"/>
                  </a:solidFill>
                  <a:cs typeface="Arial" pitchFamily="34" charset="0"/>
                </a:rPr>
                <a:t> O(2</a:t>
              </a:r>
              <a:r>
                <a:rPr lang="en-US" altLang="ko-KR" sz="2400" b="1" baseline="30000" dirty="0" smtClean="0">
                  <a:solidFill>
                    <a:schemeClr val="bg2"/>
                  </a:solidFill>
                  <a:cs typeface="Arial" pitchFamily="34" charset="0"/>
                </a:rPr>
                <a:t>n</a:t>
              </a:r>
              <a:r>
                <a:rPr lang="en-US" altLang="ko-KR" sz="2400" b="1" dirty="0" smtClean="0">
                  <a:solidFill>
                    <a:schemeClr val="bg2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6"/>
                </a:solidFill>
                <a:cs typeface="Arial" pitchFamily="34" charset="0"/>
              </a:rPr>
              <a:t>Optimización</a:t>
            </a:r>
            <a:r>
              <a:rPr lang="en-US" altLang="ko-KR" sz="2000" b="1" dirty="0" smtClean="0">
                <a:solidFill>
                  <a:schemeClr val="accent6"/>
                </a:solidFill>
                <a:cs typeface="Arial" pitchFamily="34" charset="0"/>
              </a:rPr>
              <a:t> Hanoi: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884158" y="2693787"/>
            <a:ext cx="159959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81890" y="2214060"/>
            <a:ext cx="16198212" cy="51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CuadroTexto 6"/>
          <p:cNvSpPr txBox="1"/>
          <p:nvPr/>
        </p:nvSpPr>
        <p:spPr>
          <a:xfrm>
            <a:off x="1324451" y="2901708"/>
            <a:ext cx="25029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Las reglas del juego </a:t>
            </a:r>
            <a:r>
              <a:rPr lang="es-ES" dirty="0" smtClean="0">
                <a:solidFill>
                  <a:schemeClr val="bg1"/>
                </a:solidFill>
              </a:rPr>
              <a:t>son: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Solo </a:t>
            </a:r>
            <a:r>
              <a:rPr lang="es-ES" dirty="0">
                <a:solidFill>
                  <a:schemeClr val="bg1"/>
                </a:solidFill>
              </a:rPr>
              <a:t>un disco se puede mover a la </a:t>
            </a:r>
            <a:r>
              <a:rPr lang="es-ES" dirty="0" smtClean="0">
                <a:solidFill>
                  <a:schemeClr val="bg1"/>
                </a:solidFill>
              </a:rPr>
              <a:t>vez.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Un </a:t>
            </a:r>
            <a:r>
              <a:rPr lang="es-ES" dirty="0">
                <a:solidFill>
                  <a:schemeClr val="bg1"/>
                </a:solidFill>
              </a:rPr>
              <a:t>disco de mayor tamaño no puede ponerse sobre uno más pequeño que </a:t>
            </a:r>
            <a:r>
              <a:rPr lang="es-ES" dirty="0" smtClean="0">
                <a:solidFill>
                  <a:schemeClr val="bg1"/>
                </a:solidFill>
              </a:rPr>
              <a:t>él.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Solo </a:t>
            </a:r>
            <a:r>
              <a:rPr lang="es-ES" dirty="0">
                <a:solidFill>
                  <a:schemeClr val="bg1"/>
                </a:solidFill>
              </a:rPr>
              <a:t>se puede desplazar el disco en la parte superior de una columna.</a:t>
            </a:r>
            <a:endParaRPr lang="en-GB" sz="16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2681890" y="2739505"/>
            <a:ext cx="161982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50639" y="1768592"/>
            <a:ext cx="14576405" cy="50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3553" name="Picture 1" descr="Optimizacion O2 y O3 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94" y="1399823"/>
            <a:ext cx="7115488" cy="53389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54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F1D02-A538-46D1-A45F-AE8F17476609}"/>
              </a:ext>
            </a:extLst>
          </p:cNvPr>
          <p:cNvCxnSpPr>
            <a:cxnSpLocks/>
          </p:cNvCxnSpPr>
          <p:nvPr/>
        </p:nvCxnSpPr>
        <p:spPr>
          <a:xfrm flipH="1">
            <a:off x="408562" y="764705"/>
            <a:ext cx="11783439" cy="6093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26189F-BD54-4415-8C05-707C63B996BE}"/>
              </a:ext>
            </a:extLst>
          </p:cNvPr>
          <p:cNvSpPr/>
          <p:nvPr/>
        </p:nvSpPr>
        <p:spPr>
          <a:xfrm rot="1020000">
            <a:off x="7182722" y="3081563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512AC9-57B9-4CC9-A316-BEADC27CEE09}"/>
              </a:ext>
            </a:extLst>
          </p:cNvPr>
          <p:cNvSpPr/>
          <p:nvPr/>
        </p:nvSpPr>
        <p:spPr>
          <a:xfrm rot="1020000">
            <a:off x="5332384" y="404172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BE1B81-A7CE-4743-97AF-6422658D9C9C}"/>
              </a:ext>
            </a:extLst>
          </p:cNvPr>
          <p:cNvSpPr/>
          <p:nvPr/>
        </p:nvSpPr>
        <p:spPr>
          <a:xfrm rot="1020000">
            <a:off x="3482044" y="5001893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F7A3E0-AC32-4808-9F99-59D3F9689371}"/>
              </a:ext>
            </a:extLst>
          </p:cNvPr>
          <p:cNvSpPr/>
          <p:nvPr/>
        </p:nvSpPr>
        <p:spPr>
          <a:xfrm rot="1020000">
            <a:off x="9033062" y="212139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5EF3-BE81-456E-BC85-0E3339692B51}"/>
              </a:ext>
            </a:extLst>
          </p:cNvPr>
          <p:cNvSpPr txBox="1"/>
          <p:nvPr/>
        </p:nvSpPr>
        <p:spPr>
          <a:xfrm>
            <a:off x="7840939" y="1741223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2000" b="1" dirty="0" smtClean="0">
                <a:solidFill>
                  <a:schemeClr val="accent4"/>
                </a:solidFill>
                <a:cs typeface="Arial" pitchFamily="34" charset="0"/>
              </a:rPr>
              <a:t>O(2</a:t>
            </a:r>
            <a:r>
              <a:rPr lang="es-ES" altLang="ko-KR" sz="2000" b="1" baseline="30000" dirty="0" smtClean="0">
                <a:solidFill>
                  <a:schemeClr val="accent4"/>
                </a:solidFill>
                <a:cs typeface="Arial" pitchFamily="34" charset="0"/>
              </a:rPr>
              <a:t>n)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72F75-CD55-4E28-A45A-34656635BCAA}"/>
              </a:ext>
            </a:extLst>
          </p:cNvPr>
          <p:cNvSpPr txBox="1"/>
          <p:nvPr/>
        </p:nvSpPr>
        <p:spPr>
          <a:xfrm>
            <a:off x="5731716" y="2681011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O(n</a:t>
            </a:r>
            <a:r>
              <a:rPr lang="en-US" altLang="ko-KR" sz="2000" b="1" baseline="30000" dirty="0" smtClean="0">
                <a:solidFill>
                  <a:schemeClr val="accent3"/>
                </a:solidFill>
                <a:cs typeface="Arial" pitchFamily="34" charset="0"/>
              </a:rPr>
              <a:t>3)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31A51-936F-4C8E-B4A2-52F456E7CD5B}"/>
              </a:ext>
            </a:extLst>
          </p:cNvPr>
          <p:cNvSpPr txBox="1"/>
          <p:nvPr/>
        </p:nvSpPr>
        <p:spPr>
          <a:xfrm>
            <a:off x="4172999" y="3612253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O(n</a:t>
            </a:r>
            <a:r>
              <a:rPr lang="en-US" altLang="ko-KR" sz="2000" b="1" baseline="30000" dirty="0" smtClean="0">
                <a:solidFill>
                  <a:schemeClr val="accent2"/>
                </a:solidFill>
                <a:cs typeface="Arial" pitchFamily="34" charset="0"/>
              </a:rPr>
              <a:t>2)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AE623-63F5-4B4D-AAF3-A6012F332B4D}"/>
              </a:ext>
            </a:extLst>
          </p:cNvPr>
          <p:cNvSpPr txBox="1"/>
          <p:nvPr/>
        </p:nvSpPr>
        <p:spPr>
          <a:xfrm>
            <a:off x="1614595" y="4553898"/>
            <a:ext cx="160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O(</a:t>
            </a:r>
            <a:r>
              <a:rPr lang="en-US" altLang="ko-KR" sz="2000" b="1" dirty="0" err="1" smtClean="0">
                <a:solidFill>
                  <a:schemeClr val="accent1"/>
                </a:solidFill>
                <a:cs typeface="Arial" pitchFamily="34" charset="0"/>
              </a:rPr>
              <a:t>nlog</a:t>
            </a:r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(n))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369CB-3816-4F2D-88AB-0AEFA1D058B9}"/>
              </a:ext>
            </a:extLst>
          </p:cNvPr>
          <p:cNvSpPr txBox="1"/>
          <p:nvPr/>
        </p:nvSpPr>
        <p:spPr>
          <a:xfrm>
            <a:off x="10500717" y="5579465"/>
            <a:ext cx="42291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Fin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327" y="1447808"/>
            <a:ext cx="466633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038E67-5CEB-471A-8E35-FC75498681CA}"/>
              </a:ext>
            </a:extLst>
          </p:cNvPr>
          <p:cNvSpPr/>
          <p:nvPr/>
        </p:nvSpPr>
        <p:spPr>
          <a:xfrm>
            <a:off x="6102676" y="1811216"/>
            <a:ext cx="6089323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4" name="Isosceles Triangle 26">
            <a:extLst>
              <a:ext uri="{FF2B5EF4-FFF2-40B4-BE49-F238E27FC236}">
                <a16:creationId xmlns:a16="http://schemas.microsoft.com/office/drawing/2014/main" id="{71E08C6E-3FD4-42DE-8F78-B9F16AEBBFD9}"/>
              </a:ext>
            </a:extLst>
          </p:cNvPr>
          <p:cNvSpPr/>
          <p:nvPr/>
        </p:nvSpPr>
        <p:spPr>
          <a:xfrm rot="16200000">
            <a:off x="4322378" y="2065721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71A15-D3BD-4CE6-8CF3-FBD947B63E56}"/>
              </a:ext>
            </a:extLst>
          </p:cNvPr>
          <p:cNvSpPr/>
          <p:nvPr/>
        </p:nvSpPr>
        <p:spPr>
          <a:xfrm>
            <a:off x="6102676" y="2913849"/>
            <a:ext cx="6089323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6" name="Isosceles Triangle 48">
            <a:extLst>
              <a:ext uri="{FF2B5EF4-FFF2-40B4-BE49-F238E27FC236}">
                <a16:creationId xmlns:a16="http://schemas.microsoft.com/office/drawing/2014/main" id="{2618A24B-705E-4DDC-AB95-FD076B77EF66}"/>
              </a:ext>
            </a:extLst>
          </p:cNvPr>
          <p:cNvSpPr/>
          <p:nvPr/>
        </p:nvSpPr>
        <p:spPr>
          <a:xfrm rot="16200000">
            <a:off x="4833076" y="2646353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03F2B-ED84-48B2-B90D-8C5676B67D01}"/>
              </a:ext>
            </a:extLst>
          </p:cNvPr>
          <p:cNvSpPr/>
          <p:nvPr/>
        </p:nvSpPr>
        <p:spPr>
          <a:xfrm>
            <a:off x="6102676" y="4016482"/>
            <a:ext cx="6089323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8" name="Isosceles Triangle 49">
            <a:extLst>
              <a:ext uri="{FF2B5EF4-FFF2-40B4-BE49-F238E27FC236}">
                <a16:creationId xmlns:a16="http://schemas.microsoft.com/office/drawing/2014/main" id="{1D6EABF1-EAD6-475E-A2AE-EF6B3078FCC5}"/>
              </a:ext>
            </a:extLst>
          </p:cNvPr>
          <p:cNvSpPr/>
          <p:nvPr/>
        </p:nvSpPr>
        <p:spPr>
          <a:xfrm rot="16200000">
            <a:off x="4835894" y="3689615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728E4-2F0A-4865-B311-404195756E61}"/>
              </a:ext>
            </a:extLst>
          </p:cNvPr>
          <p:cNvSpPr/>
          <p:nvPr/>
        </p:nvSpPr>
        <p:spPr>
          <a:xfrm>
            <a:off x="6102676" y="5120401"/>
            <a:ext cx="6089323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10" name="Isosceles Triangle 50">
            <a:extLst>
              <a:ext uri="{FF2B5EF4-FFF2-40B4-BE49-F238E27FC236}">
                <a16:creationId xmlns:a16="http://schemas.microsoft.com/office/drawing/2014/main" id="{331D0A1E-62BE-4D9D-9C07-79ADA704D7D1}"/>
              </a:ext>
            </a:extLst>
          </p:cNvPr>
          <p:cNvSpPr/>
          <p:nvPr/>
        </p:nvSpPr>
        <p:spPr>
          <a:xfrm rot="16200000">
            <a:off x="4329752" y="4287388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B4873-75A4-4988-B71A-A28F48BC71CD}"/>
              </a:ext>
            </a:extLst>
          </p:cNvPr>
          <p:cNvGrpSpPr/>
          <p:nvPr/>
        </p:nvGrpSpPr>
        <p:grpSpPr>
          <a:xfrm>
            <a:off x="1026378" y="3116587"/>
            <a:ext cx="3514072" cy="3742456"/>
            <a:chOff x="1100103" y="2793247"/>
            <a:chExt cx="3462029" cy="3687030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3815875F-ACA8-4B5B-BBE8-87D0893416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Rounded Rectangle 18">
              <a:extLst>
                <a:ext uri="{FF2B5EF4-FFF2-40B4-BE49-F238E27FC236}">
                  <a16:creationId xmlns:a16="http://schemas.microsoft.com/office/drawing/2014/main" id="{29742039-9D57-4ED2-8F36-B9C3295F3A73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BFCD68C-C1A7-4386-BA62-62DB7BEEB9F4}"/>
                </a:ext>
              </a:extLst>
            </p:cNvPr>
            <p:cNvSpPr/>
            <p:nvPr/>
          </p:nvSpPr>
          <p:spPr>
            <a:xfrm>
              <a:off x="2940573" y="3339509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402C4ED-89A6-4B84-8190-AFD45BC7621F}"/>
                </a:ext>
              </a:extLst>
            </p:cNvPr>
            <p:cNvSpPr/>
            <p:nvPr/>
          </p:nvSpPr>
          <p:spPr>
            <a:xfrm>
              <a:off x="1100103" y="4121089"/>
              <a:ext cx="2742086" cy="2359188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59430"/>
                <a:gd name="connsiteY0" fmla="*/ 183976 h 2359188"/>
                <a:gd name="connsiteX1" fmla="*/ 128952 w 2759430"/>
                <a:gd name="connsiteY1" fmla="*/ 2064983 h 2359188"/>
                <a:gd name="connsiteX2" fmla="*/ 1945789 w 2759430"/>
                <a:gd name="connsiteY2" fmla="*/ 2359188 h 2359188"/>
                <a:gd name="connsiteX3" fmla="*/ 1831598 w 2759430"/>
                <a:gd name="connsiteY3" fmla="*/ 1698451 h 2359188"/>
                <a:gd name="connsiteX4" fmla="*/ 2664150 w 2759430"/>
                <a:gd name="connsiteY4" fmla="*/ 130334 h 2359188"/>
                <a:gd name="connsiteX5" fmla="*/ 2054394 w 2759430"/>
                <a:gd name="connsiteY5" fmla="*/ 98409 h 2359188"/>
                <a:gd name="connsiteX6" fmla="*/ 2030082 w 2759430"/>
                <a:gd name="connsiteY6" fmla="*/ 303 h 2359188"/>
                <a:gd name="connsiteX7" fmla="*/ 1898273 w 2759430"/>
                <a:gd name="connsiteY7" fmla="*/ 22051 h 2359188"/>
                <a:gd name="connsiteX8" fmla="*/ 1900421 w 2759430"/>
                <a:gd name="connsiteY8" fmla="*/ 783060 h 2359188"/>
                <a:gd name="connsiteX9" fmla="*/ 1226678 w 2759430"/>
                <a:gd name="connsiteY9" fmla="*/ 497145 h 2359188"/>
                <a:gd name="connsiteX10" fmla="*/ 1130871 w 2759430"/>
                <a:gd name="connsiteY10" fmla="*/ 572491 h 2359188"/>
                <a:gd name="connsiteX11" fmla="*/ 221873 w 2759430"/>
                <a:gd name="connsiteY11" fmla="*/ 183976 h 2359188"/>
                <a:gd name="connsiteX0" fmla="*/ 204528 w 2742085"/>
                <a:gd name="connsiteY0" fmla="*/ 183976 h 2359188"/>
                <a:gd name="connsiteX1" fmla="*/ 177295 w 2742085"/>
                <a:gd name="connsiteY1" fmla="*/ 2346501 h 2359188"/>
                <a:gd name="connsiteX2" fmla="*/ 1928444 w 2742085"/>
                <a:gd name="connsiteY2" fmla="*/ 2359188 h 2359188"/>
                <a:gd name="connsiteX3" fmla="*/ 1814253 w 2742085"/>
                <a:gd name="connsiteY3" fmla="*/ 1698451 h 2359188"/>
                <a:gd name="connsiteX4" fmla="*/ 2646805 w 2742085"/>
                <a:gd name="connsiteY4" fmla="*/ 130334 h 2359188"/>
                <a:gd name="connsiteX5" fmla="*/ 2037049 w 2742085"/>
                <a:gd name="connsiteY5" fmla="*/ 98409 h 2359188"/>
                <a:gd name="connsiteX6" fmla="*/ 2012737 w 2742085"/>
                <a:gd name="connsiteY6" fmla="*/ 303 h 2359188"/>
                <a:gd name="connsiteX7" fmla="*/ 1880928 w 2742085"/>
                <a:gd name="connsiteY7" fmla="*/ 22051 h 2359188"/>
                <a:gd name="connsiteX8" fmla="*/ 1883076 w 2742085"/>
                <a:gd name="connsiteY8" fmla="*/ 783060 h 2359188"/>
                <a:gd name="connsiteX9" fmla="*/ 1209333 w 2742085"/>
                <a:gd name="connsiteY9" fmla="*/ 497145 h 2359188"/>
                <a:gd name="connsiteX10" fmla="*/ 1113526 w 2742085"/>
                <a:gd name="connsiteY10" fmla="*/ 572491 h 2359188"/>
                <a:gd name="connsiteX11" fmla="*/ 204528 w 2742085"/>
                <a:gd name="connsiteY11" fmla="*/ 183976 h 2359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2085" h="2359188">
                  <a:moveTo>
                    <a:pt x="204528" y="183976"/>
                  </a:moveTo>
                  <a:cubicBezTo>
                    <a:pt x="-274897" y="923751"/>
                    <a:pt x="248499" y="2120543"/>
                    <a:pt x="177295" y="2346501"/>
                  </a:cubicBezTo>
                  <a:lnTo>
                    <a:pt x="1928444" y="2359188"/>
                  </a:lnTo>
                  <a:cubicBezTo>
                    <a:pt x="1918532" y="2232782"/>
                    <a:pt x="1824165" y="1824857"/>
                    <a:pt x="1814253" y="1698451"/>
                  </a:cubicBezTo>
                  <a:cubicBezTo>
                    <a:pt x="2560139" y="1720658"/>
                    <a:pt x="2930335" y="1991050"/>
                    <a:pt x="2646805" y="130334"/>
                  </a:cubicBezTo>
                  <a:cubicBezTo>
                    <a:pt x="2238128" y="54071"/>
                    <a:pt x="2174254" y="89110"/>
                    <a:pt x="2037049" y="98409"/>
                  </a:cubicBezTo>
                  <a:cubicBezTo>
                    <a:pt x="2029033" y="39791"/>
                    <a:pt x="2036036" y="49121"/>
                    <a:pt x="2012737" y="303"/>
                  </a:cubicBezTo>
                  <a:cubicBezTo>
                    <a:pt x="1947153" y="-945"/>
                    <a:pt x="1983584" y="826"/>
                    <a:pt x="1880928" y="22051"/>
                  </a:cubicBezTo>
                  <a:cubicBezTo>
                    <a:pt x="1887278" y="280813"/>
                    <a:pt x="1873551" y="525885"/>
                    <a:pt x="1883076" y="783060"/>
                  </a:cubicBezTo>
                  <a:cubicBezTo>
                    <a:pt x="1732383" y="751246"/>
                    <a:pt x="1500167" y="597607"/>
                    <a:pt x="1209333" y="497145"/>
                  </a:cubicBezTo>
                  <a:cubicBezTo>
                    <a:pt x="1209205" y="618676"/>
                    <a:pt x="1247519" y="688113"/>
                    <a:pt x="1113526" y="572491"/>
                  </a:cubicBezTo>
                  <a:cubicBezTo>
                    <a:pt x="749388" y="481334"/>
                    <a:pt x="637598" y="385765"/>
                    <a:pt x="204528" y="18397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1ED384B-423F-4C4C-A5C5-E5871D51C883}"/>
                </a:ext>
              </a:extLst>
            </p:cNvPr>
            <p:cNvSpPr/>
            <p:nvPr/>
          </p:nvSpPr>
          <p:spPr>
            <a:xfrm>
              <a:off x="1346402" y="4188188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649BB5A-E701-4FED-9CA4-557A2FACAE94}"/>
                </a:ext>
              </a:extLst>
            </p:cNvPr>
            <p:cNvSpPr/>
            <p:nvPr/>
          </p:nvSpPr>
          <p:spPr>
            <a:xfrm>
              <a:off x="3006267" y="4007233"/>
              <a:ext cx="628575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3434333-405B-4067-A90F-2842A920D968}"/>
              </a:ext>
            </a:extLst>
          </p:cNvPr>
          <p:cNvSpPr txBox="1"/>
          <p:nvPr/>
        </p:nvSpPr>
        <p:spPr>
          <a:xfrm>
            <a:off x="6414489" y="1825980"/>
            <a:ext cx="5660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En esta práctica se analizan diferentes algoritmos, estos son algunos algoritmos de ordenación, el algoritmo de Floyd y el algoritmo que resuelve el juego de las torres de </a:t>
            </a:r>
            <a:r>
              <a:rPr lang="es-ES" sz="1600" dirty="0" err="1">
                <a:solidFill>
                  <a:schemeClr val="bg1"/>
                </a:solidFill>
              </a:rPr>
              <a:t>Hanoi</a:t>
            </a:r>
            <a:r>
              <a:rPr lang="es-ES" sz="1600" dirty="0">
                <a:solidFill>
                  <a:schemeClr val="bg1"/>
                </a:solidFill>
              </a:rPr>
              <a:t>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68801985-F2A9-4D15-AA3A-3AE4456E073F}"/>
              </a:ext>
            </a:extLst>
          </p:cNvPr>
          <p:cNvSpPr>
            <a:spLocks noChangeAspect="1"/>
          </p:cNvSpPr>
          <p:nvPr/>
        </p:nvSpPr>
        <p:spPr>
          <a:xfrm>
            <a:off x="5484130" y="4030740"/>
            <a:ext cx="597192" cy="540000"/>
          </a:xfrm>
          <a:custGeom>
            <a:avLst/>
            <a:gdLst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39535 w 3986472"/>
              <a:gd name="connsiteY8" fmla="*/ 2531027 h 3604689"/>
              <a:gd name="connsiteX9" fmla="*/ 3741790 w 3986472"/>
              <a:gd name="connsiteY9" fmla="*/ 2543468 h 3604689"/>
              <a:gd name="connsiteX10" fmla="*/ 2667555 w 3986472"/>
              <a:gd name="connsiteY10" fmla="*/ 3603007 h 3604689"/>
              <a:gd name="connsiteX11" fmla="*/ 1617559 w 3986472"/>
              <a:gd name="connsiteY11" fmla="*/ 3571118 h 3604689"/>
              <a:gd name="connsiteX12" fmla="*/ 2628063 w 3986472"/>
              <a:gd name="connsiteY12" fmla="*/ 2560614 h 3604689"/>
              <a:gd name="connsiteX13" fmla="*/ 1908216 w 3986472"/>
              <a:gd name="connsiteY13" fmla="*/ 2538753 h 3604689"/>
              <a:gd name="connsiteX14" fmla="*/ 2569809 w 3986472"/>
              <a:gd name="connsiteY14" fmla="*/ 1877159 h 3604689"/>
              <a:gd name="connsiteX15" fmla="*/ 1999634 w 3986472"/>
              <a:gd name="connsiteY15" fmla="*/ 1877159 h 3604689"/>
              <a:gd name="connsiteX16" fmla="*/ 185337 w 3986472"/>
              <a:gd name="connsiteY16" fmla="*/ 3604689 h 3604689"/>
              <a:gd name="connsiteX17" fmla="*/ 185337 w 3986472"/>
              <a:gd name="connsiteY17" fmla="*/ 2751226 h 3604689"/>
              <a:gd name="connsiteX18" fmla="*/ 185337 w 3986472"/>
              <a:gd name="connsiteY18" fmla="*/ 2535971 h 3604689"/>
              <a:gd name="connsiteX19" fmla="*/ 185337 w 3986472"/>
              <a:gd name="connsiteY19" fmla="*/ 302954 h 3604689"/>
              <a:gd name="connsiteX20" fmla="*/ 116958 w 3986472"/>
              <a:gd name="connsiteY20" fmla="*/ 302954 h 3604689"/>
              <a:gd name="connsiteX21" fmla="*/ 0 w 3986472"/>
              <a:gd name="connsiteY21" fmla="*/ 185996 h 3604689"/>
              <a:gd name="connsiteX22" fmla="*/ 0 w 3986472"/>
              <a:gd name="connsiteY22" fmla="*/ 131880 h 3604689"/>
              <a:gd name="connsiteX23" fmla="*/ 116958 w 3986472"/>
              <a:gd name="connsiteY23" fmla="*/ 14922 h 3604689"/>
              <a:gd name="connsiteX24" fmla="*/ 1076491 w 3986472"/>
              <a:gd name="connsiteY24" fmla="*/ 14922 h 3604689"/>
              <a:gd name="connsiteX25" fmla="*/ 1193449 w 3986472"/>
              <a:gd name="connsiteY25" fmla="*/ 131880 h 3604689"/>
              <a:gd name="connsiteX26" fmla="*/ 1193449 w 3986472"/>
              <a:gd name="connsiteY26" fmla="*/ 185996 h 3604689"/>
              <a:gd name="connsiteX27" fmla="*/ 1076491 w 3986472"/>
              <a:gd name="connsiteY27" fmla="*/ 302954 h 3604689"/>
              <a:gd name="connsiteX28" fmla="*/ 1028167 w 3986472"/>
              <a:gd name="connsiteY28" fmla="*/ 302954 h 3604689"/>
              <a:gd name="connsiteX29" fmla="*/ 1028167 w 3986472"/>
              <a:gd name="connsiteY29" fmla="*/ 1733448 h 3604689"/>
              <a:gd name="connsiteX30" fmla="*/ 2848679 w 3986472"/>
              <a:gd name="connsiteY30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41790 w 3986472"/>
              <a:gd name="connsiteY8" fmla="*/ 2543468 h 3604689"/>
              <a:gd name="connsiteX9" fmla="*/ 2667555 w 3986472"/>
              <a:gd name="connsiteY9" fmla="*/ 3603007 h 3604689"/>
              <a:gd name="connsiteX10" fmla="*/ 1617559 w 3986472"/>
              <a:gd name="connsiteY10" fmla="*/ 3571118 h 3604689"/>
              <a:gd name="connsiteX11" fmla="*/ 2628063 w 3986472"/>
              <a:gd name="connsiteY11" fmla="*/ 2560614 h 3604689"/>
              <a:gd name="connsiteX12" fmla="*/ 1908216 w 3986472"/>
              <a:gd name="connsiteY12" fmla="*/ 2538753 h 3604689"/>
              <a:gd name="connsiteX13" fmla="*/ 2569809 w 3986472"/>
              <a:gd name="connsiteY13" fmla="*/ 1877159 h 3604689"/>
              <a:gd name="connsiteX14" fmla="*/ 1999634 w 3986472"/>
              <a:gd name="connsiteY14" fmla="*/ 1877159 h 3604689"/>
              <a:gd name="connsiteX15" fmla="*/ 185337 w 3986472"/>
              <a:gd name="connsiteY15" fmla="*/ 3604689 h 3604689"/>
              <a:gd name="connsiteX16" fmla="*/ 185337 w 3986472"/>
              <a:gd name="connsiteY16" fmla="*/ 2751226 h 3604689"/>
              <a:gd name="connsiteX17" fmla="*/ 185337 w 3986472"/>
              <a:gd name="connsiteY17" fmla="*/ 2535971 h 3604689"/>
              <a:gd name="connsiteX18" fmla="*/ 185337 w 3986472"/>
              <a:gd name="connsiteY18" fmla="*/ 302954 h 3604689"/>
              <a:gd name="connsiteX19" fmla="*/ 116958 w 3986472"/>
              <a:gd name="connsiteY19" fmla="*/ 302954 h 3604689"/>
              <a:gd name="connsiteX20" fmla="*/ 0 w 3986472"/>
              <a:gd name="connsiteY20" fmla="*/ 185996 h 3604689"/>
              <a:gd name="connsiteX21" fmla="*/ 0 w 3986472"/>
              <a:gd name="connsiteY21" fmla="*/ 131880 h 3604689"/>
              <a:gd name="connsiteX22" fmla="*/ 116958 w 3986472"/>
              <a:gd name="connsiteY22" fmla="*/ 14922 h 3604689"/>
              <a:gd name="connsiteX23" fmla="*/ 1076491 w 3986472"/>
              <a:gd name="connsiteY23" fmla="*/ 14922 h 3604689"/>
              <a:gd name="connsiteX24" fmla="*/ 1193449 w 3986472"/>
              <a:gd name="connsiteY24" fmla="*/ 131880 h 3604689"/>
              <a:gd name="connsiteX25" fmla="*/ 1193449 w 3986472"/>
              <a:gd name="connsiteY25" fmla="*/ 185996 h 3604689"/>
              <a:gd name="connsiteX26" fmla="*/ 1076491 w 3986472"/>
              <a:gd name="connsiteY26" fmla="*/ 302954 h 3604689"/>
              <a:gd name="connsiteX27" fmla="*/ 1028167 w 3986472"/>
              <a:gd name="connsiteY27" fmla="*/ 302954 h 3604689"/>
              <a:gd name="connsiteX28" fmla="*/ 1028167 w 3986472"/>
              <a:gd name="connsiteY28" fmla="*/ 1733448 h 3604689"/>
              <a:gd name="connsiteX29" fmla="*/ 2848679 w 3986472"/>
              <a:gd name="connsiteY29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2667555 w 3986472"/>
              <a:gd name="connsiteY8" fmla="*/ 3603007 h 3604689"/>
              <a:gd name="connsiteX9" fmla="*/ 1617559 w 3986472"/>
              <a:gd name="connsiteY9" fmla="*/ 3571118 h 3604689"/>
              <a:gd name="connsiteX10" fmla="*/ 2628063 w 3986472"/>
              <a:gd name="connsiteY10" fmla="*/ 2560614 h 3604689"/>
              <a:gd name="connsiteX11" fmla="*/ 1908216 w 3986472"/>
              <a:gd name="connsiteY11" fmla="*/ 2538753 h 3604689"/>
              <a:gd name="connsiteX12" fmla="*/ 2569809 w 3986472"/>
              <a:gd name="connsiteY12" fmla="*/ 1877159 h 3604689"/>
              <a:gd name="connsiteX13" fmla="*/ 1999634 w 3986472"/>
              <a:gd name="connsiteY13" fmla="*/ 1877159 h 3604689"/>
              <a:gd name="connsiteX14" fmla="*/ 185337 w 3986472"/>
              <a:gd name="connsiteY14" fmla="*/ 3604689 h 3604689"/>
              <a:gd name="connsiteX15" fmla="*/ 185337 w 3986472"/>
              <a:gd name="connsiteY15" fmla="*/ 2751226 h 3604689"/>
              <a:gd name="connsiteX16" fmla="*/ 185337 w 3986472"/>
              <a:gd name="connsiteY16" fmla="*/ 2535971 h 3604689"/>
              <a:gd name="connsiteX17" fmla="*/ 185337 w 3986472"/>
              <a:gd name="connsiteY17" fmla="*/ 302954 h 3604689"/>
              <a:gd name="connsiteX18" fmla="*/ 116958 w 3986472"/>
              <a:gd name="connsiteY18" fmla="*/ 302954 h 3604689"/>
              <a:gd name="connsiteX19" fmla="*/ 0 w 3986472"/>
              <a:gd name="connsiteY19" fmla="*/ 185996 h 3604689"/>
              <a:gd name="connsiteX20" fmla="*/ 0 w 3986472"/>
              <a:gd name="connsiteY20" fmla="*/ 131880 h 3604689"/>
              <a:gd name="connsiteX21" fmla="*/ 116958 w 3986472"/>
              <a:gd name="connsiteY21" fmla="*/ 14922 h 3604689"/>
              <a:gd name="connsiteX22" fmla="*/ 1076491 w 3986472"/>
              <a:gd name="connsiteY22" fmla="*/ 14922 h 3604689"/>
              <a:gd name="connsiteX23" fmla="*/ 1193449 w 3986472"/>
              <a:gd name="connsiteY23" fmla="*/ 131880 h 3604689"/>
              <a:gd name="connsiteX24" fmla="*/ 1193449 w 3986472"/>
              <a:gd name="connsiteY24" fmla="*/ 185996 h 3604689"/>
              <a:gd name="connsiteX25" fmla="*/ 1076491 w 3986472"/>
              <a:gd name="connsiteY25" fmla="*/ 302954 h 3604689"/>
              <a:gd name="connsiteX26" fmla="*/ 1028167 w 3986472"/>
              <a:gd name="connsiteY26" fmla="*/ 302954 h 3604689"/>
              <a:gd name="connsiteX27" fmla="*/ 1028167 w 3986472"/>
              <a:gd name="connsiteY27" fmla="*/ 1733448 h 3604689"/>
              <a:gd name="connsiteX28" fmla="*/ 2848679 w 3986472"/>
              <a:gd name="connsiteY28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302954 h 3604689"/>
              <a:gd name="connsiteX15" fmla="*/ 116958 w 3986472"/>
              <a:gd name="connsiteY15" fmla="*/ 302954 h 3604689"/>
              <a:gd name="connsiteX16" fmla="*/ 0 w 3986472"/>
              <a:gd name="connsiteY16" fmla="*/ 185996 h 3604689"/>
              <a:gd name="connsiteX17" fmla="*/ 0 w 3986472"/>
              <a:gd name="connsiteY17" fmla="*/ 131880 h 3604689"/>
              <a:gd name="connsiteX18" fmla="*/ 116958 w 3986472"/>
              <a:gd name="connsiteY18" fmla="*/ 14922 h 3604689"/>
              <a:gd name="connsiteX19" fmla="*/ 1076491 w 3986472"/>
              <a:gd name="connsiteY19" fmla="*/ 14922 h 3604689"/>
              <a:gd name="connsiteX20" fmla="*/ 1193449 w 3986472"/>
              <a:gd name="connsiteY20" fmla="*/ 131880 h 3604689"/>
              <a:gd name="connsiteX21" fmla="*/ 1193449 w 3986472"/>
              <a:gd name="connsiteY21" fmla="*/ 185996 h 3604689"/>
              <a:gd name="connsiteX22" fmla="*/ 1076491 w 3986472"/>
              <a:gd name="connsiteY22" fmla="*/ 302954 h 3604689"/>
              <a:gd name="connsiteX23" fmla="*/ 1028167 w 3986472"/>
              <a:gd name="connsiteY23" fmla="*/ 302954 h 3604689"/>
              <a:gd name="connsiteX24" fmla="*/ 1028167 w 3986472"/>
              <a:gd name="connsiteY24" fmla="*/ 1733448 h 3604689"/>
              <a:gd name="connsiteX25" fmla="*/ 2848679 w 3986472"/>
              <a:gd name="connsiteY25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302954 h 3604689"/>
              <a:gd name="connsiteX14" fmla="*/ 116958 w 3986472"/>
              <a:gd name="connsiteY14" fmla="*/ 302954 h 3604689"/>
              <a:gd name="connsiteX15" fmla="*/ 0 w 3986472"/>
              <a:gd name="connsiteY15" fmla="*/ 185996 h 3604689"/>
              <a:gd name="connsiteX16" fmla="*/ 0 w 3986472"/>
              <a:gd name="connsiteY16" fmla="*/ 131880 h 3604689"/>
              <a:gd name="connsiteX17" fmla="*/ 116958 w 3986472"/>
              <a:gd name="connsiteY17" fmla="*/ 14922 h 3604689"/>
              <a:gd name="connsiteX18" fmla="*/ 1076491 w 3986472"/>
              <a:gd name="connsiteY18" fmla="*/ 14922 h 3604689"/>
              <a:gd name="connsiteX19" fmla="*/ 1193449 w 3986472"/>
              <a:gd name="connsiteY19" fmla="*/ 131880 h 3604689"/>
              <a:gd name="connsiteX20" fmla="*/ 1193449 w 3986472"/>
              <a:gd name="connsiteY20" fmla="*/ 185996 h 3604689"/>
              <a:gd name="connsiteX21" fmla="*/ 1076491 w 3986472"/>
              <a:gd name="connsiteY21" fmla="*/ 302954 h 3604689"/>
              <a:gd name="connsiteX22" fmla="*/ 1028167 w 3986472"/>
              <a:gd name="connsiteY22" fmla="*/ 302954 h 3604689"/>
              <a:gd name="connsiteX23" fmla="*/ 1028167 w 3986472"/>
              <a:gd name="connsiteY23" fmla="*/ 1733448 h 3604689"/>
              <a:gd name="connsiteX24" fmla="*/ 2848679 w 3986472"/>
              <a:gd name="connsiteY24" fmla="*/ 0 h 360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6472" h="3604689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4" name="Freeform 43">
            <a:extLst>
              <a:ext uri="{FF2B5EF4-FFF2-40B4-BE49-F238E27FC236}">
                <a16:creationId xmlns:a16="http://schemas.microsoft.com/office/drawing/2014/main" id="{F5CD0CE4-7C31-42A6-89C0-356C111497E1}"/>
              </a:ext>
            </a:extLst>
          </p:cNvPr>
          <p:cNvSpPr>
            <a:spLocks noChangeAspect="1"/>
          </p:cNvSpPr>
          <p:nvPr/>
        </p:nvSpPr>
        <p:spPr>
          <a:xfrm>
            <a:off x="5512447" y="3243633"/>
            <a:ext cx="537190" cy="61200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3F0DC897-9123-4250-B60D-2FB9199A4E41}"/>
              </a:ext>
            </a:extLst>
          </p:cNvPr>
          <p:cNvSpPr>
            <a:spLocks noChangeAspect="1"/>
          </p:cNvSpPr>
          <p:nvPr/>
        </p:nvSpPr>
        <p:spPr>
          <a:xfrm rot="2648398">
            <a:off x="5480189" y="2505552"/>
            <a:ext cx="253371" cy="6480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83434333-405B-4067-A90F-2842A920D968}"/>
              </a:ext>
            </a:extLst>
          </p:cNvPr>
          <p:cNvSpPr txBox="1"/>
          <p:nvPr/>
        </p:nvSpPr>
        <p:spPr>
          <a:xfrm>
            <a:off x="7245945" y="3211079"/>
            <a:ext cx="566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Análisis Empírico e Hibrido de la Eficiencia.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83434333-405B-4067-A90F-2842A920D968}"/>
              </a:ext>
            </a:extLst>
          </p:cNvPr>
          <p:cNvSpPr txBox="1"/>
          <p:nvPr/>
        </p:nvSpPr>
        <p:spPr>
          <a:xfrm>
            <a:off x="6318230" y="4069837"/>
            <a:ext cx="5660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</a:t>
            </a:r>
            <a:r>
              <a:rPr lang="es-ES" dirty="0" smtClean="0">
                <a:solidFill>
                  <a:schemeClr val="bg1"/>
                </a:solidFill>
              </a:rPr>
              <a:t>nálisis empírico con “</a:t>
            </a:r>
            <a:r>
              <a:rPr lang="es-ES" dirty="0" err="1" smtClean="0">
                <a:solidFill>
                  <a:schemeClr val="bg1"/>
                </a:solidFill>
              </a:rPr>
              <a:t>chrono</a:t>
            </a:r>
            <a:r>
              <a:rPr lang="es-ES" dirty="0" smtClean="0">
                <a:solidFill>
                  <a:schemeClr val="bg1"/>
                </a:solidFill>
              </a:rPr>
              <a:t>”.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Varias </a:t>
            </a:r>
            <a:r>
              <a:rPr lang="es-ES" dirty="0">
                <a:solidFill>
                  <a:schemeClr val="bg1"/>
                </a:solidFill>
              </a:rPr>
              <a:t>ejecuciones </a:t>
            </a:r>
            <a:r>
              <a:rPr lang="es-ES" dirty="0" smtClean="0">
                <a:solidFill>
                  <a:schemeClr val="bg1"/>
                </a:solidFill>
              </a:rPr>
              <a:t>para cada tamaño de problema.</a:t>
            </a:r>
          </a:p>
          <a:p>
            <a:r>
              <a:rPr lang="es-ES" sz="1600" dirty="0" smtClean="0">
                <a:solidFill>
                  <a:schemeClr val="bg1"/>
                </a:solidFill>
              </a:rPr>
              <a:t>Diferentes opciones de optimización: -O2 y –O3.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83434333-405B-4067-A90F-2842A920D968}"/>
              </a:ext>
            </a:extLst>
          </p:cNvPr>
          <p:cNvSpPr txBox="1"/>
          <p:nvPr/>
        </p:nvSpPr>
        <p:spPr>
          <a:xfrm>
            <a:off x="6118939" y="5175794"/>
            <a:ext cx="584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En el análisis híbrido ajustando las gráficas que representan los tiempos de ejecución de los algoritmos con la función correspondiente a su orden de eficiencia.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Enfoque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Híbrido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Burbuja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49" name="Picture 1" descr="burbuja_ajust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70" y="1468286"/>
            <a:ext cx="7099926" cy="5325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Optimización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Burbuja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99048" y="2179418"/>
            <a:ext cx="16009426" cy="5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4337" name="Picture 1" descr="Optimizacion O2 y O3 Burbu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62" y="1448410"/>
            <a:ext cx="7083337" cy="53135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6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Enfoque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Híbrido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Inserción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121" name="Picture 1" descr="insercion_aju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36" y="1516761"/>
            <a:ext cx="6929426" cy="51980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Optimización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Inserción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84158" y="2176265"/>
            <a:ext cx="15995944" cy="51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7409" name="Picture 1" descr="Optimizacion O2 y O3 Inser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56" y="1431256"/>
            <a:ext cx="7077372" cy="53090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58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Enfoque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Híbrido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Selección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776157" y="2704469"/>
            <a:ext cx="16103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7" name="Picture 1" descr="seleccion_aju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70" y="1468286"/>
            <a:ext cx="7125157" cy="5282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4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9273" y="1200767"/>
            <a:ext cx="40115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Algoritmos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48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Ordenación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031567" y="316713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6F429-6192-415F-9755-6EE02C49F2C5}"/>
              </a:ext>
            </a:extLst>
          </p:cNvPr>
          <p:cNvGrpSpPr/>
          <p:nvPr/>
        </p:nvGrpSpPr>
        <p:grpSpPr>
          <a:xfrm>
            <a:off x="7530160" y="197717"/>
            <a:ext cx="4661840" cy="829449"/>
            <a:chOff x="6963013" y="1368649"/>
            <a:chExt cx="4661840" cy="8294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Entrada del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problema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Número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  <a:sym typeface="Wingdings" panose="05000000000000000000" pitchFamily="2" charset="2"/>
                </a:rPr>
                <a:t> de components del vector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Inicio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1000	Fin: 61000	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Incremento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: 2500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Orden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1"/>
                  </a:solidFill>
                  <a:cs typeface="Arial" pitchFamily="34" charset="0"/>
                </a:rPr>
                <a:t>Cuadrático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 O(n</a:t>
              </a:r>
              <a:r>
                <a:rPr lang="en-US" altLang="ko-KR" sz="2400" b="1" baseline="30000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)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E65764-3AA6-4F74-89F2-7ACE88A1A06E}"/>
              </a:ext>
            </a:extLst>
          </p:cNvPr>
          <p:cNvSpPr txBox="1"/>
          <p:nvPr/>
        </p:nvSpPr>
        <p:spPr>
          <a:xfrm>
            <a:off x="6285783" y="1047671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Optimización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4"/>
                </a:solidFill>
                <a:cs typeface="Arial" pitchFamily="34" charset="0"/>
              </a:rPr>
              <a:t>Selección</a:t>
            </a:r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8781" y="1810376"/>
            <a:ext cx="14204320" cy="5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776157" y="2704469"/>
            <a:ext cx="16103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09275" y="2134915"/>
            <a:ext cx="16044546" cy="55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433" name="Picture 1" descr="Optimizacion O2 y O3 Sele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71" y="1409754"/>
            <a:ext cx="7098876" cy="5325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410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701</Words>
  <Application>Microsoft Office PowerPoint</Application>
  <PresentationFormat>Panorámica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FZShuTi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jose pedraza roman</cp:lastModifiedBy>
  <cp:revision>145</cp:revision>
  <dcterms:created xsi:type="dcterms:W3CDTF">2019-01-14T06:35:35Z</dcterms:created>
  <dcterms:modified xsi:type="dcterms:W3CDTF">2020-03-10T22:38:50Z</dcterms:modified>
</cp:coreProperties>
</file>