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30d9fb92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30d9fb92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f9786ef1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f9786ef1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30d9fb924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30d9fb924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f9786ef1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f9786ef1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30d9fb924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30d9fb924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30d9fb924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30d9fb924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30d9fb924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30d9fb924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f9786ef1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f9786ef1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830d9fb924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30d9fb924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19e8bf7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19e8bf7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f9786ef19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f9786ef19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19e8bf740_2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19e8bf740_2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19e8bf740_2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19e8bf740_2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19e8bf74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19e8bf74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f9786ef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f9786ef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19e8bf74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19e8bf74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19e8bf740_2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19e8bf740_2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10" name="Shape 10"/>
        <p:cNvGrpSpPr/>
        <p:nvPr/>
      </p:nvGrpSpPr>
      <p:grpSpPr>
        <a:xfrm>
          <a:off x="0" y="0"/>
          <a:ext cx="0" cy="0"/>
          <a:chOff x="0" y="0"/>
          <a:chExt cx="0" cy="0"/>
        </a:xfrm>
      </p:grpSpPr>
      <p:sp>
        <p:nvSpPr>
          <p:cNvPr id="11" name="Google Shape;11;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255200" y="592"/>
            <a:ext cx="2250363" cy="1044300"/>
            <a:chOff x="255200" y="592"/>
            <a:chExt cx="2250363" cy="1044300"/>
          </a:xfrm>
        </p:grpSpPr>
        <p:sp>
          <p:nvSpPr>
            <p:cNvPr id="16" name="Google Shape;16;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a:off x="905395" y="592"/>
            <a:ext cx="2250363" cy="1044300"/>
            <a:chOff x="905395" y="592"/>
            <a:chExt cx="2250363" cy="1044300"/>
          </a:xfrm>
        </p:grpSpPr>
        <p:sp>
          <p:nvSpPr>
            <p:cNvPr id="20" name="Google Shape;20;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7057468" y="5088"/>
            <a:ext cx="1851282" cy="752108"/>
            <a:chOff x="6917201" y="0"/>
            <a:chExt cx="2227777" cy="863400"/>
          </a:xfrm>
        </p:grpSpPr>
        <p:sp>
          <p:nvSpPr>
            <p:cNvPr id="24" name="Google Shape;24;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6553032" y="4217852"/>
            <a:ext cx="2389068" cy="925737"/>
            <a:chOff x="6917201" y="0"/>
            <a:chExt cx="2227777" cy="863400"/>
          </a:xfrm>
        </p:grpSpPr>
        <p:sp>
          <p:nvSpPr>
            <p:cNvPr id="28" name="Google Shape;28;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a:off x="199149" y="4055652"/>
            <a:ext cx="2795414" cy="1083308"/>
            <a:chOff x="6917201" y="0"/>
            <a:chExt cx="2227777" cy="863400"/>
          </a:xfrm>
        </p:grpSpPr>
        <p:sp>
          <p:nvSpPr>
            <p:cNvPr id="32" name="Google Shape;32;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6" name="Google Shape;36;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7" name="Google Shape;37;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10" name="Shape 110"/>
        <p:cNvGrpSpPr/>
        <p:nvPr/>
      </p:nvGrpSpPr>
      <p:grpSpPr>
        <a:xfrm>
          <a:off x="0" y="0"/>
          <a:ext cx="0" cy="0"/>
          <a:chOff x="0" y="0"/>
          <a:chExt cx="0" cy="0"/>
        </a:xfrm>
      </p:grpSpPr>
      <p:sp>
        <p:nvSpPr>
          <p:cNvPr id="111" name="Google Shape;111;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1"/>
          <p:cNvGrpSpPr/>
          <p:nvPr/>
        </p:nvGrpSpPr>
        <p:grpSpPr>
          <a:xfrm>
            <a:off x="5959222" y="4119576"/>
            <a:ext cx="2520952" cy="1024165"/>
            <a:chOff x="6917201" y="0"/>
            <a:chExt cx="2227777" cy="863400"/>
          </a:xfrm>
        </p:grpSpPr>
        <p:sp>
          <p:nvSpPr>
            <p:cNvPr id="113" name="Google Shape;113;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1"/>
          <p:cNvGrpSpPr/>
          <p:nvPr/>
        </p:nvGrpSpPr>
        <p:grpSpPr>
          <a:xfrm>
            <a:off x="199149" y="2"/>
            <a:ext cx="2795414" cy="1083308"/>
            <a:chOff x="6917201" y="0"/>
            <a:chExt cx="2227777" cy="863400"/>
          </a:xfrm>
        </p:grpSpPr>
        <p:sp>
          <p:nvSpPr>
            <p:cNvPr id="117" name="Google Shape;117;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1" name="Google Shape;121;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2" name="Google Shape;122;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3" name="Shape 123"/>
        <p:cNvGrpSpPr/>
        <p:nvPr/>
      </p:nvGrpSpPr>
      <p:grpSpPr>
        <a:xfrm>
          <a:off x="0" y="0"/>
          <a:ext cx="0" cy="0"/>
          <a:chOff x="0" y="0"/>
          <a:chExt cx="0" cy="0"/>
        </a:xfrm>
      </p:grpSpPr>
      <p:sp>
        <p:nvSpPr>
          <p:cNvPr id="124" name="Google Shape;124;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8" name="Shape 38"/>
        <p:cNvGrpSpPr/>
        <p:nvPr/>
      </p:nvGrpSpPr>
      <p:grpSpPr>
        <a:xfrm>
          <a:off x="0" y="0"/>
          <a:ext cx="0" cy="0"/>
          <a:chOff x="0" y="0"/>
          <a:chExt cx="0" cy="0"/>
        </a:xfrm>
      </p:grpSpPr>
      <p:sp>
        <p:nvSpPr>
          <p:cNvPr id="39" name="Google Shape;39;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3"/>
          <p:cNvGrpSpPr/>
          <p:nvPr/>
        </p:nvGrpSpPr>
        <p:grpSpPr>
          <a:xfrm>
            <a:off x="5594191" y="3961115"/>
            <a:ext cx="2910145" cy="1182340"/>
            <a:chOff x="6917201" y="0"/>
            <a:chExt cx="2227777" cy="863400"/>
          </a:xfrm>
        </p:grpSpPr>
        <p:sp>
          <p:nvSpPr>
            <p:cNvPr id="41" name="Google Shape;41;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3"/>
          <p:cNvGrpSpPr/>
          <p:nvPr/>
        </p:nvGrpSpPr>
        <p:grpSpPr>
          <a:xfrm>
            <a:off x="199149" y="2"/>
            <a:ext cx="2795414" cy="1083308"/>
            <a:chOff x="6917201" y="0"/>
            <a:chExt cx="2227777" cy="863400"/>
          </a:xfrm>
        </p:grpSpPr>
        <p:sp>
          <p:nvSpPr>
            <p:cNvPr id="45" name="Google Shape;4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9" name="Google Shape;49;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50" name="Shape 50"/>
        <p:cNvGrpSpPr/>
        <p:nvPr/>
      </p:nvGrpSpPr>
      <p:grpSpPr>
        <a:xfrm>
          <a:off x="0" y="0"/>
          <a:ext cx="0" cy="0"/>
          <a:chOff x="0" y="0"/>
          <a:chExt cx="0" cy="0"/>
        </a:xfrm>
      </p:grpSpPr>
      <p:sp>
        <p:nvSpPr>
          <p:cNvPr id="51" name="Google Shape;51;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5" name="Google Shape;55;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7" name="Shape 57"/>
        <p:cNvGrpSpPr/>
        <p:nvPr/>
      </p:nvGrpSpPr>
      <p:grpSpPr>
        <a:xfrm>
          <a:off x="0" y="0"/>
          <a:ext cx="0" cy="0"/>
          <a:chOff x="0" y="0"/>
          <a:chExt cx="0" cy="0"/>
        </a:xfrm>
      </p:grpSpPr>
      <p:sp>
        <p:nvSpPr>
          <p:cNvPr id="58" name="Google Shape;58;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2" name="Google Shape;62;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5" name="Shape 65"/>
        <p:cNvGrpSpPr/>
        <p:nvPr/>
      </p:nvGrpSpPr>
      <p:grpSpPr>
        <a:xfrm>
          <a:off x="0" y="0"/>
          <a:ext cx="0" cy="0"/>
          <a:chOff x="0" y="0"/>
          <a:chExt cx="0" cy="0"/>
        </a:xfrm>
      </p:grpSpPr>
      <p:sp>
        <p:nvSpPr>
          <p:cNvPr id="66" name="Google Shape;66;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0" name="Google Shape;70;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1" name="Shape 71"/>
        <p:cNvGrpSpPr/>
        <p:nvPr/>
      </p:nvGrpSpPr>
      <p:grpSpPr>
        <a:xfrm>
          <a:off x="0" y="0"/>
          <a:ext cx="0" cy="0"/>
          <a:chOff x="0" y="0"/>
          <a:chExt cx="0" cy="0"/>
        </a:xfrm>
      </p:grpSpPr>
      <p:sp>
        <p:nvSpPr>
          <p:cNvPr id="72" name="Google Shape;72;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6" name="Google Shape;76;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7" name="Google Shape;77;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8" name="Shape 78"/>
        <p:cNvGrpSpPr/>
        <p:nvPr/>
      </p:nvGrpSpPr>
      <p:grpSpPr>
        <a:xfrm>
          <a:off x="0" y="0"/>
          <a:ext cx="0" cy="0"/>
          <a:chOff x="0" y="0"/>
          <a:chExt cx="0" cy="0"/>
        </a:xfrm>
      </p:grpSpPr>
      <p:sp>
        <p:nvSpPr>
          <p:cNvPr id="79" name="Google Shape;79;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8"/>
          <p:cNvGrpSpPr/>
          <p:nvPr/>
        </p:nvGrpSpPr>
        <p:grpSpPr>
          <a:xfrm>
            <a:off x="255991" y="-118"/>
            <a:ext cx="2251347" cy="1043408"/>
            <a:chOff x="3961956" y="4383950"/>
            <a:chExt cx="1160548" cy="548700"/>
          </a:xfrm>
        </p:grpSpPr>
        <p:sp>
          <p:nvSpPr>
            <p:cNvPr id="82" name="Google Shape;82;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8"/>
          <p:cNvGrpSpPr/>
          <p:nvPr/>
        </p:nvGrpSpPr>
        <p:grpSpPr>
          <a:xfrm>
            <a:off x="34934" y="4522125"/>
            <a:ext cx="1593306" cy="617072"/>
            <a:chOff x="6917201" y="0"/>
            <a:chExt cx="2227777" cy="863400"/>
          </a:xfrm>
        </p:grpSpPr>
        <p:sp>
          <p:nvSpPr>
            <p:cNvPr id="87" name="Google Shape;87;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8"/>
          <p:cNvGrpSpPr/>
          <p:nvPr/>
        </p:nvGrpSpPr>
        <p:grpSpPr>
          <a:xfrm>
            <a:off x="5886353" y="1243"/>
            <a:ext cx="3257455" cy="1261514"/>
            <a:chOff x="6917201" y="0"/>
            <a:chExt cx="2227777" cy="863400"/>
          </a:xfrm>
        </p:grpSpPr>
        <p:sp>
          <p:nvSpPr>
            <p:cNvPr id="91" name="Google Shape;91;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5" name="Google Shape;95;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6" name="Shape 96"/>
        <p:cNvGrpSpPr/>
        <p:nvPr/>
      </p:nvGrpSpPr>
      <p:grpSpPr>
        <a:xfrm>
          <a:off x="0" y="0"/>
          <a:ext cx="0" cy="0"/>
          <a:chOff x="0" y="0"/>
          <a:chExt cx="0" cy="0"/>
        </a:xfrm>
      </p:grpSpPr>
      <p:sp>
        <p:nvSpPr>
          <p:cNvPr id="97" name="Google Shape;97;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1" name="Google Shape;101;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2" name="Google Shape;102;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3" name="Google Shape;103;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4" name="Shape 104"/>
        <p:cNvGrpSpPr/>
        <p:nvPr/>
      </p:nvGrpSpPr>
      <p:grpSpPr>
        <a:xfrm>
          <a:off x="0" y="0"/>
          <a:ext cx="0" cy="0"/>
          <a:chOff x="0" y="0"/>
          <a:chExt cx="0" cy="0"/>
        </a:xfrm>
      </p:grpSpPr>
      <p:sp>
        <p:nvSpPr>
          <p:cNvPr id="105" name="Google Shape;105;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9" name="Google Shape;109;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pic>
        <p:nvPicPr>
          <p:cNvPr id="9" name="Google Shape;9;p1"/>
          <p:cNvPicPr preferRelativeResize="0"/>
          <p:nvPr/>
        </p:nvPicPr>
        <p:blipFill>
          <a:blip r:embed="rId1">
            <a:alphaModFix/>
          </a:blip>
          <a:stretch>
            <a:fillRect/>
          </a:stretch>
        </p:blipFill>
        <p:spPr>
          <a:xfrm>
            <a:off x="256700" y="1120750"/>
            <a:ext cx="5473500" cy="23717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7.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1.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jp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1.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2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3"/>
          <p:cNvSpPr txBox="1"/>
          <p:nvPr/>
        </p:nvSpPr>
        <p:spPr>
          <a:xfrm>
            <a:off x="604350" y="2502575"/>
            <a:ext cx="7935300" cy="230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500">
                <a:latin typeface="Times New Roman"/>
                <a:ea typeface="Times New Roman"/>
                <a:cs typeface="Times New Roman"/>
                <a:sym typeface="Times New Roman"/>
              </a:rPr>
              <a:t>Práctica 2</a:t>
            </a:r>
            <a:endParaRPr sz="1500">
              <a:latin typeface="Times New Roman"/>
              <a:ea typeface="Times New Roman"/>
              <a:cs typeface="Times New Roman"/>
              <a:sym typeface="Times New Roman"/>
            </a:endParaRPr>
          </a:p>
          <a:p>
            <a:pPr indent="0" lvl="0" marL="0" rtl="0" algn="ctr">
              <a:spcBef>
                <a:spcPts val="0"/>
              </a:spcBef>
              <a:spcAft>
                <a:spcPts val="0"/>
              </a:spcAft>
              <a:buNone/>
            </a:pPr>
            <a:r>
              <a:rPr lang="es" sz="1500">
                <a:latin typeface="Times New Roman"/>
                <a:ea typeface="Times New Roman"/>
                <a:cs typeface="Times New Roman"/>
                <a:sym typeface="Times New Roman"/>
              </a:rPr>
              <a:t>Algoritmos Divide y Vencerás</a:t>
            </a:r>
            <a:endParaRPr sz="1500">
              <a:latin typeface="Times New Roman"/>
              <a:ea typeface="Times New Roman"/>
              <a:cs typeface="Times New Roman"/>
              <a:sym typeface="Times New Roman"/>
            </a:endParaRPr>
          </a:p>
          <a:p>
            <a:pPr indent="0" lvl="0" marL="0" rtl="0" algn="ctr">
              <a:spcBef>
                <a:spcPts val="0"/>
              </a:spcBef>
              <a:spcAft>
                <a:spcPts val="0"/>
              </a:spcAft>
              <a:buNone/>
            </a:pPr>
            <a:r>
              <a:rPr lang="es" sz="1500">
                <a:latin typeface="Times New Roman"/>
                <a:ea typeface="Times New Roman"/>
                <a:cs typeface="Times New Roman"/>
                <a:sym typeface="Times New Roman"/>
              </a:rPr>
              <a:t>UGR - ETSIIT - </a:t>
            </a:r>
            <a:r>
              <a:rPr lang="es" sz="1500">
                <a:latin typeface="Times New Roman"/>
                <a:ea typeface="Times New Roman"/>
                <a:cs typeface="Times New Roman"/>
                <a:sym typeface="Times New Roman"/>
              </a:rPr>
              <a:t>ALGORÍTMICA</a:t>
            </a:r>
            <a:r>
              <a:rPr lang="es" sz="1500">
                <a:latin typeface="Times New Roman"/>
                <a:ea typeface="Times New Roman"/>
                <a:cs typeface="Times New Roman"/>
                <a:sym typeface="Times New Roman"/>
              </a:rPr>
              <a:t> - B1 - Grupo “Oliva”</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ctr">
              <a:spcBef>
                <a:spcPts val="0"/>
              </a:spcBef>
              <a:spcAft>
                <a:spcPts val="0"/>
              </a:spcAft>
              <a:buNone/>
            </a:pPr>
            <a:r>
              <a:rPr lang="es" sz="1500">
                <a:latin typeface="Times New Roman"/>
                <a:ea typeface="Times New Roman"/>
                <a:cs typeface="Times New Roman"/>
                <a:sym typeface="Times New Roman"/>
              </a:rPr>
              <a:t>Jose Luis Pedraza Ramón</a:t>
            </a:r>
            <a:endParaRPr sz="1500">
              <a:latin typeface="Times New Roman"/>
              <a:ea typeface="Times New Roman"/>
              <a:cs typeface="Times New Roman"/>
              <a:sym typeface="Times New Roman"/>
            </a:endParaRPr>
          </a:p>
          <a:p>
            <a:pPr indent="0" lvl="0" marL="0" rtl="0" algn="ctr">
              <a:spcBef>
                <a:spcPts val="0"/>
              </a:spcBef>
              <a:spcAft>
                <a:spcPts val="0"/>
              </a:spcAft>
              <a:buNone/>
            </a:pPr>
            <a:r>
              <a:rPr lang="es" sz="1500">
                <a:latin typeface="Times New Roman"/>
                <a:ea typeface="Times New Roman"/>
                <a:cs typeface="Times New Roman"/>
                <a:sym typeface="Times New Roman"/>
              </a:rPr>
              <a:t>Pedro Checa Salmerón</a:t>
            </a:r>
            <a:endParaRPr sz="1500">
              <a:latin typeface="Times New Roman"/>
              <a:ea typeface="Times New Roman"/>
              <a:cs typeface="Times New Roman"/>
              <a:sym typeface="Times New Roman"/>
            </a:endParaRPr>
          </a:p>
          <a:p>
            <a:pPr indent="0" lvl="0" marL="0" rtl="0" algn="ctr">
              <a:spcBef>
                <a:spcPts val="0"/>
              </a:spcBef>
              <a:spcAft>
                <a:spcPts val="0"/>
              </a:spcAft>
              <a:buNone/>
            </a:pPr>
            <a:r>
              <a:rPr lang="es" sz="1500">
                <a:latin typeface="Times New Roman"/>
                <a:ea typeface="Times New Roman"/>
                <a:cs typeface="Times New Roman"/>
                <a:sym typeface="Times New Roman"/>
              </a:rPr>
              <a:t>Antonio Carlos Perea Parras</a:t>
            </a:r>
            <a:endParaRPr sz="1500">
              <a:latin typeface="Times New Roman"/>
              <a:ea typeface="Times New Roman"/>
              <a:cs typeface="Times New Roman"/>
              <a:sym typeface="Times New Roman"/>
            </a:endParaRPr>
          </a:p>
          <a:p>
            <a:pPr indent="0" lvl="0" marL="0" rtl="0" algn="ctr">
              <a:spcBef>
                <a:spcPts val="0"/>
              </a:spcBef>
              <a:spcAft>
                <a:spcPts val="0"/>
              </a:spcAft>
              <a:buNone/>
            </a:pPr>
            <a:r>
              <a:rPr lang="es" sz="1500">
                <a:latin typeface="Times New Roman"/>
                <a:ea typeface="Times New Roman"/>
                <a:cs typeface="Times New Roman"/>
                <a:sym typeface="Times New Roman"/>
              </a:rPr>
              <a:t>Raúl</a:t>
            </a:r>
            <a:r>
              <a:rPr lang="es" sz="1500">
                <a:latin typeface="Times New Roman"/>
                <a:ea typeface="Times New Roman"/>
                <a:cs typeface="Times New Roman"/>
                <a:sym typeface="Times New Roman"/>
              </a:rPr>
              <a:t> Del Pozo Moreno</a:t>
            </a:r>
            <a:endParaRPr sz="1500">
              <a:latin typeface="Times New Roman"/>
              <a:ea typeface="Times New Roman"/>
              <a:cs typeface="Times New Roman"/>
              <a:sym typeface="Times New Roman"/>
            </a:endParaRPr>
          </a:p>
        </p:txBody>
      </p:sp>
      <p:pic>
        <p:nvPicPr>
          <p:cNvPr id="130" name="Google Shape;130;p13"/>
          <p:cNvPicPr preferRelativeResize="0"/>
          <p:nvPr/>
        </p:nvPicPr>
        <p:blipFill rotWithShape="1">
          <a:blip r:embed="rId3">
            <a:alphaModFix/>
          </a:blip>
          <a:srcRect b="23959" l="0" r="0" t="21760"/>
          <a:stretch/>
        </p:blipFill>
        <p:spPr>
          <a:xfrm>
            <a:off x="278175" y="290775"/>
            <a:ext cx="3886200" cy="2114550"/>
          </a:xfrm>
          <a:prstGeom prst="rect">
            <a:avLst/>
          </a:prstGeom>
          <a:noFill/>
          <a:ln>
            <a:noFill/>
          </a:ln>
        </p:spPr>
      </p:pic>
      <p:pic>
        <p:nvPicPr>
          <p:cNvPr id="131" name="Google Shape;131;p13"/>
          <p:cNvPicPr preferRelativeResize="0"/>
          <p:nvPr/>
        </p:nvPicPr>
        <p:blipFill>
          <a:blip r:embed="rId4">
            <a:alphaModFix/>
          </a:blip>
          <a:stretch>
            <a:fillRect/>
          </a:stretch>
        </p:blipFill>
        <p:spPr>
          <a:xfrm>
            <a:off x="4970700" y="728425"/>
            <a:ext cx="3078950" cy="1239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2"/>
          <p:cNvSpPr txBox="1"/>
          <p:nvPr/>
        </p:nvSpPr>
        <p:spPr>
          <a:xfrm>
            <a:off x="5835200" y="275650"/>
            <a:ext cx="2326500" cy="8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Calibri"/>
                <a:ea typeface="Calibri"/>
                <a:cs typeface="Calibri"/>
                <a:sym typeface="Calibri"/>
              </a:rPr>
              <a:t>TRASPUESTA</a:t>
            </a:r>
            <a:endParaRPr b="1" sz="2400">
              <a:solidFill>
                <a:schemeClr val="lt1"/>
              </a:solidFill>
              <a:latin typeface="Calibri"/>
              <a:ea typeface="Calibri"/>
              <a:cs typeface="Calibri"/>
              <a:sym typeface="Calibri"/>
            </a:endParaRPr>
          </a:p>
          <a:p>
            <a:pPr indent="0" lvl="0" marL="0" rtl="0" algn="ctr">
              <a:spcBef>
                <a:spcPts val="0"/>
              </a:spcBef>
              <a:spcAft>
                <a:spcPts val="0"/>
              </a:spcAft>
              <a:buNone/>
            </a:pPr>
            <a:r>
              <a:rPr b="1" lang="es" sz="2400">
                <a:solidFill>
                  <a:schemeClr val="lt1"/>
                </a:solidFill>
                <a:latin typeface="Calibri"/>
                <a:ea typeface="Calibri"/>
                <a:cs typeface="Calibri"/>
                <a:sym typeface="Calibri"/>
              </a:rPr>
              <a:t>DE UNA MATRIZ</a:t>
            </a:r>
            <a:endParaRPr b="1" sz="2400">
              <a:solidFill>
                <a:schemeClr val="lt1"/>
              </a:solidFill>
              <a:latin typeface="Calibri"/>
              <a:ea typeface="Calibri"/>
              <a:cs typeface="Calibri"/>
              <a:sym typeface="Calibri"/>
            </a:endParaRPr>
          </a:p>
        </p:txBody>
      </p:sp>
      <p:sp>
        <p:nvSpPr>
          <p:cNvPr id="197" name="Google Shape;197;p22"/>
          <p:cNvSpPr txBox="1"/>
          <p:nvPr/>
        </p:nvSpPr>
        <p:spPr>
          <a:xfrm>
            <a:off x="729525" y="4236800"/>
            <a:ext cx="2326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Análisis híbrido</a:t>
            </a:r>
            <a:endParaRPr b="1" sz="2400">
              <a:solidFill>
                <a:schemeClr val="lt1"/>
              </a:solidFill>
              <a:latin typeface="Calibri"/>
              <a:ea typeface="Calibri"/>
              <a:cs typeface="Calibri"/>
              <a:sym typeface="Calibri"/>
            </a:endParaRPr>
          </a:p>
        </p:txBody>
      </p:sp>
      <p:sp>
        <p:nvSpPr>
          <p:cNvPr id="198" name="Google Shape;198;p22"/>
          <p:cNvSpPr txBox="1"/>
          <p:nvPr/>
        </p:nvSpPr>
        <p:spPr>
          <a:xfrm>
            <a:off x="6198400" y="1718350"/>
            <a:ext cx="19098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u="sng">
                <a:latin typeface="Calibri"/>
                <a:ea typeface="Calibri"/>
                <a:cs typeface="Calibri"/>
                <a:sym typeface="Calibri"/>
              </a:rPr>
              <a:t>Divide y Vencerás</a:t>
            </a:r>
            <a:endParaRPr b="1" u="sng">
              <a:latin typeface="Calibri"/>
              <a:ea typeface="Calibri"/>
              <a:cs typeface="Calibri"/>
              <a:sym typeface="Calibri"/>
            </a:endParaRPr>
          </a:p>
        </p:txBody>
      </p:sp>
      <p:pic>
        <p:nvPicPr>
          <p:cNvPr id="199" name="Google Shape;199;p22"/>
          <p:cNvPicPr preferRelativeResize="0"/>
          <p:nvPr/>
        </p:nvPicPr>
        <p:blipFill>
          <a:blip r:embed="rId3">
            <a:alphaModFix/>
          </a:blip>
          <a:stretch>
            <a:fillRect/>
          </a:stretch>
        </p:blipFill>
        <p:spPr>
          <a:xfrm>
            <a:off x="415925" y="458500"/>
            <a:ext cx="5184000" cy="3778300"/>
          </a:xfrm>
          <a:prstGeom prst="rect">
            <a:avLst/>
          </a:prstGeom>
          <a:noFill/>
          <a:ln cap="flat" cmpd="sng" w="19050">
            <a:solidFill>
              <a:schemeClr val="dk2"/>
            </a:solidFill>
            <a:prstDash val="solid"/>
            <a:round/>
            <a:headEnd len="sm" w="sm" type="none"/>
            <a:tailEnd len="sm" w="sm" type="none"/>
          </a:ln>
        </p:spPr>
      </p:pic>
      <p:pic>
        <p:nvPicPr>
          <p:cNvPr id="200" name="Google Shape;200;p22"/>
          <p:cNvPicPr preferRelativeResize="0"/>
          <p:nvPr/>
        </p:nvPicPr>
        <p:blipFill>
          <a:blip r:embed="rId4">
            <a:alphaModFix/>
          </a:blip>
          <a:stretch>
            <a:fillRect/>
          </a:stretch>
        </p:blipFill>
        <p:spPr>
          <a:xfrm>
            <a:off x="4070975" y="2909375"/>
            <a:ext cx="4575000" cy="1874250"/>
          </a:xfrm>
          <a:prstGeom prst="rect">
            <a:avLst/>
          </a:prstGeom>
          <a:noFill/>
          <a:ln cap="flat" cmpd="sng" w="1905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3"/>
          <p:cNvSpPr txBox="1"/>
          <p:nvPr/>
        </p:nvSpPr>
        <p:spPr>
          <a:xfrm>
            <a:off x="5835200" y="275650"/>
            <a:ext cx="2326500" cy="8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Calibri"/>
                <a:ea typeface="Calibri"/>
                <a:cs typeface="Calibri"/>
                <a:sym typeface="Calibri"/>
              </a:rPr>
              <a:t>TRASPUESTA</a:t>
            </a:r>
            <a:endParaRPr b="1" sz="2400">
              <a:solidFill>
                <a:schemeClr val="lt1"/>
              </a:solidFill>
              <a:latin typeface="Calibri"/>
              <a:ea typeface="Calibri"/>
              <a:cs typeface="Calibri"/>
              <a:sym typeface="Calibri"/>
            </a:endParaRPr>
          </a:p>
          <a:p>
            <a:pPr indent="0" lvl="0" marL="0" rtl="0" algn="ctr">
              <a:spcBef>
                <a:spcPts val="0"/>
              </a:spcBef>
              <a:spcAft>
                <a:spcPts val="0"/>
              </a:spcAft>
              <a:buNone/>
            </a:pPr>
            <a:r>
              <a:rPr b="1" lang="es" sz="2400">
                <a:solidFill>
                  <a:schemeClr val="lt1"/>
                </a:solidFill>
                <a:latin typeface="Calibri"/>
                <a:ea typeface="Calibri"/>
                <a:cs typeface="Calibri"/>
                <a:sym typeface="Calibri"/>
              </a:rPr>
              <a:t>DE UNA MATRIZ</a:t>
            </a:r>
            <a:endParaRPr b="1" sz="2400">
              <a:solidFill>
                <a:schemeClr val="lt1"/>
              </a:solidFill>
              <a:latin typeface="Calibri"/>
              <a:ea typeface="Calibri"/>
              <a:cs typeface="Calibri"/>
              <a:sym typeface="Calibri"/>
            </a:endParaRPr>
          </a:p>
        </p:txBody>
      </p:sp>
      <p:pic>
        <p:nvPicPr>
          <p:cNvPr id="206" name="Google Shape;206;p23"/>
          <p:cNvPicPr preferRelativeResize="0"/>
          <p:nvPr/>
        </p:nvPicPr>
        <p:blipFill>
          <a:blip r:embed="rId3">
            <a:alphaModFix/>
          </a:blip>
          <a:stretch>
            <a:fillRect/>
          </a:stretch>
        </p:blipFill>
        <p:spPr>
          <a:xfrm>
            <a:off x="547375" y="493050"/>
            <a:ext cx="4807549" cy="3609651"/>
          </a:xfrm>
          <a:prstGeom prst="rect">
            <a:avLst/>
          </a:prstGeom>
          <a:noFill/>
          <a:ln cap="flat" cmpd="sng" w="19050">
            <a:solidFill>
              <a:srgbClr val="000000"/>
            </a:solidFill>
            <a:prstDash val="solid"/>
            <a:miter lim="8000"/>
            <a:headEnd len="sm" w="sm" type="none"/>
            <a:tailEnd len="sm" w="sm" type="none"/>
          </a:ln>
        </p:spPr>
      </p:pic>
      <p:sp>
        <p:nvSpPr>
          <p:cNvPr id="207" name="Google Shape;207;p23"/>
          <p:cNvSpPr txBox="1"/>
          <p:nvPr/>
        </p:nvSpPr>
        <p:spPr>
          <a:xfrm>
            <a:off x="5835200" y="2298150"/>
            <a:ext cx="24234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rgbClr val="38761D"/>
                </a:solidFill>
                <a:latin typeface="Calibri"/>
                <a:ea typeface="Calibri"/>
                <a:cs typeface="Calibri"/>
                <a:sym typeface="Calibri"/>
              </a:rPr>
              <a:t>Umbral = 267’298</a:t>
            </a:r>
            <a:r>
              <a:rPr lang="es" sz="1100"/>
              <a:t> </a:t>
            </a:r>
            <a:endParaRPr>
              <a:latin typeface="Calibri"/>
              <a:ea typeface="Calibri"/>
              <a:cs typeface="Calibri"/>
              <a:sym typeface="Calibri"/>
            </a:endParaRPr>
          </a:p>
        </p:txBody>
      </p:sp>
      <p:cxnSp>
        <p:nvCxnSpPr>
          <p:cNvPr id="208" name="Google Shape;208;p23"/>
          <p:cNvCxnSpPr/>
          <p:nvPr/>
        </p:nvCxnSpPr>
        <p:spPr>
          <a:xfrm flipH="1" rot="10800000">
            <a:off x="3106175" y="3131675"/>
            <a:ext cx="32400" cy="83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txBox="1"/>
          <p:nvPr/>
        </p:nvSpPr>
        <p:spPr>
          <a:xfrm>
            <a:off x="4329225" y="228925"/>
            <a:ext cx="49635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MEZCLA K VECTORES ORDENADOS</a:t>
            </a:r>
            <a:endParaRPr b="1" sz="2400">
              <a:solidFill>
                <a:schemeClr val="lt1"/>
              </a:solidFill>
              <a:latin typeface="Calibri"/>
              <a:ea typeface="Calibri"/>
              <a:cs typeface="Calibri"/>
              <a:sym typeface="Calibri"/>
            </a:endParaRPr>
          </a:p>
        </p:txBody>
      </p:sp>
      <p:sp>
        <p:nvSpPr>
          <p:cNvPr id="214" name="Google Shape;214;p24"/>
          <p:cNvSpPr txBox="1"/>
          <p:nvPr/>
        </p:nvSpPr>
        <p:spPr>
          <a:xfrm>
            <a:off x="750400" y="4382000"/>
            <a:ext cx="30081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Ejemplos de ejecución</a:t>
            </a:r>
            <a:endParaRPr b="1" sz="2400">
              <a:solidFill>
                <a:schemeClr val="lt1"/>
              </a:solidFill>
              <a:latin typeface="Calibri"/>
              <a:ea typeface="Calibri"/>
              <a:cs typeface="Calibri"/>
              <a:sym typeface="Calibri"/>
            </a:endParaRPr>
          </a:p>
        </p:txBody>
      </p:sp>
      <p:pic>
        <p:nvPicPr>
          <p:cNvPr id="215" name="Google Shape;215;p24"/>
          <p:cNvPicPr preferRelativeResize="0"/>
          <p:nvPr/>
        </p:nvPicPr>
        <p:blipFill>
          <a:blip r:embed="rId3">
            <a:alphaModFix/>
          </a:blip>
          <a:stretch>
            <a:fillRect/>
          </a:stretch>
        </p:blipFill>
        <p:spPr>
          <a:xfrm>
            <a:off x="623250" y="531250"/>
            <a:ext cx="3135250" cy="3572203"/>
          </a:xfrm>
          <a:prstGeom prst="rect">
            <a:avLst/>
          </a:prstGeom>
          <a:noFill/>
          <a:ln cap="flat" cmpd="sng" w="19050">
            <a:solidFill>
              <a:srgbClr val="000000"/>
            </a:solidFill>
            <a:prstDash val="solid"/>
            <a:miter lim="8000"/>
            <a:headEnd len="sm" w="sm" type="none"/>
            <a:tailEnd len="sm" w="sm" type="none"/>
          </a:ln>
        </p:spPr>
      </p:pic>
      <p:pic>
        <p:nvPicPr>
          <p:cNvPr id="216" name="Google Shape;216;p24"/>
          <p:cNvPicPr preferRelativeResize="0"/>
          <p:nvPr/>
        </p:nvPicPr>
        <p:blipFill>
          <a:blip r:embed="rId4">
            <a:alphaModFix/>
          </a:blip>
          <a:stretch>
            <a:fillRect/>
          </a:stretch>
        </p:blipFill>
        <p:spPr>
          <a:xfrm>
            <a:off x="5548600" y="686075"/>
            <a:ext cx="3135250" cy="4010501"/>
          </a:xfrm>
          <a:prstGeom prst="rect">
            <a:avLst/>
          </a:prstGeom>
          <a:noFill/>
          <a:ln cap="flat" cmpd="sng" w="19050">
            <a:solidFill>
              <a:srgbClr val="000000"/>
            </a:solidFill>
            <a:prstDash val="solid"/>
            <a:miter lim="8000"/>
            <a:headEnd len="sm" w="sm" type="none"/>
            <a:tailEnd len="sm" w="sm" type="none"/>
          </a:ln>
        </p:spPr>
      </p:pic>
      <p:sp>
        <p:nvSpPr>
          <p:cNvPr id="217" name="Google Shape;217;p24"/>
          <p:cNvSpPr txBox="1"/>
          <p:nvPr/>
        </p:nvSpPr>
        <p:spPr>
          <a:xfrm>
            <a:off x="3801700" y="990925"/>
            <a:ext cx="17037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Calibri"/>
                <a:ea typeface="Calibri"/>
                <a:cs typeface="Calibri"/>
                <a:sym typeface="Calibri"/>
              </a:rPr>
              <a:t>← Fuerza Bruta</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 Divide y vencerás →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5"/>
          <p:cNvSpPr txBox="1"/>
          <p:nvPr/>
        </p:nvSpPr>
        <p:spPr>
          <a:xfrm>
            <a:off x="4269475" y="261525"/>
            <a:ext cx="47961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MEZCLA K VECTORES ORDENADOS</a:t>
            </a:r>
            <a:endParaRPr b="1" sz="2400">
              <a:solidFill>
                <a:schemeClr val="lt1"/>
              </a:solidFill>
              <a:latin typeface="Calibri"/>
              <a:ea typeface="Calibri"/>
              <a:cs typeface="Calibri"/>
              <a:sym typeface="Calibri"/>
            </a:endParaRPr>
          </a:p>
        </p:txBody>
      </p:sp>
      <p:sp>
        <p:nvSpPr>
          <p:cNvPr id="223" name="Google Shape;223;p25"/>
          <p:cNvSpPr txBox="1"/>
          <p:nvPr/>
        </p:nvSpPr>
        <p:spPr>
          <a:xfrm>
            <a:off x="210875" y="4382000"/>
            <a:ext cx="23265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Análisis teórico</a:t>
            </a:r>
            <a:endParaRPr b="1" sz="2400">
              <a:solidFill>
                <a:schemeClr val="lt1"/>
              </a:solidFill>
              <a:latin typeface="Calibri"/>
              <a:ea typeface="Calibri"/>
              <a:cs typeface="Calibri"/>
              <a:sym typeface="Calibri"/>
            </a:endParaRPr>
          </a:p>
        </p:txBody>
      </p:sp>
      <p:pic>
        <p:nvPicPr>
          <p:cNvPr id="224" name="Google Shape;224;p25"/>
          <p:cNvPicPr preferRelativeResize="0"/>
          <p:nvPr/>
        </p:nvPicPr>
        <p:blipFill rotWithShape="1">
          <a:blip r:embed="rId3">
            <a:alphaModFix/>
          </a:blip>
          <a:srcRect b="4906" l="1312" r="0" t="0"/>
          <a:stretch/>
        </p:blipFill>
        <p:spPr>
          <a:xfrm>
            <a:off x="632350" y="261525"/>
            <a:ext cx="3565875" cy="4269200"/>
          </a:xfrm>
          <a:prstGeom prst="rect">
            <a:avLst/>
          </a:prstGeom>
          <a:noFill/>
          <a:ln cap="flat" cmpd="sng" w="19050">
            <a:solidFill>
              <a:schemeClr val="dk2"/>
            </a:solidFill>
            <a:prstDash val="solid"/>
            <a:round/>
            <a:headEnd len="sm" w="sm" type="none"/>
            <a:tailEnd len="sm" w="sm" type="none"/>
          </a:ln>
        </p:spPr>
      </p:pic>
      <p:pic>
        <p:nvPicPr>
          <p:cNvPr id="225" name="Google Shape;225;p25"/>
          <p:cNvPicPr preferRelativeResize="0"/>
          <p:nvPr/>
        </p:nvPicPr>
        <p:blipFill>
          <a:blip r:embed="rId4">
            <a:alphaModFix/>
          </a:blip>
          <a:stretch>
            <a:fillRect/>
          </a:stretch>
        </p:blipFill>
        <p:spPr>
          <a:xfrm>
            <a:off x="4465525" y="1030000"/>
            <a:ext cx="4002674" cy="3862023"/>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6"/>
          <p:cNvSpPr txBox="1"/>
          <p:nvPr/>
        </p:nvSpPr>
        <p:spPr>
          <a:xfrm>
            <a:off x="5413275" y="246900"/>
            <a:ext cx="4243500" cy="7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Calibri"/>
                <a:ea typeface="Calibri"/>
                <a:cs typeface="Calibri"/>
                <a:sym typeface="Calibri"/>
              </a:rPr>
              <a:t>MEZCLA K VECTORES ORDENADOS</a:t>
            </a:r>
            <a:endParaRPr b="1" sz="2400">
              <a:solidFill>
                <a:schemeClr val="lt1"/>
              </a:solidFill>
              <a:latin typeface="Calibri"/>
              <a:ea typeface="Calibri"/>
              <a:cs typeface="Calibri"/>
              <a:sym typeface="Calibri"/>
            </a:endParaRPr>
          </a:p>
        </p:txBody>
      </p:sp>
      <p:sp>
        <p:nvSpPr>
          <p:cNvPr id="231" name="Google Shape;231;p26"/>
          <p:cNvSpPr txBox="1"/>
          <p:nvPr/>
        </p:nvSpPr>
        <p:spPr>
          <a:xfrm>
            <a:off x="210875" y="4382000"/>
            <a:ext cx="25140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Análisis empírico</a:t>
            </a:r>
            <a:endParaRPr b="1" sz="2400">
              <a:solidFill>
                <a:schemeClr val="lt1"/>
              </a:solidFill>
              <a:latin typeface="Calibri"/>
              <a:ea typeface="Calibri"/>
              <a:cs typeface="Calibri"/>
              <a:sym typeface="Calibri"/>
            </a:endParaRPr>
          </a:p>
        </p:txBody>
      </p:sp>
      <p:pic>
        <p:nvPicPr>
          <p:cNvPr id="232" name="Google Shape;232;p26"/>
          <p:cNvPicPr preferRelativeResize="0"/>
          <p:nvPr/>
        </p:nvPicPr>
        <p:blipFill>
          <a:blip r:embed="rId3">
            <a:alphaModFix/>
          </a:blip>
          <a:stretch>
            <a:fillRect/>
          </a:stretch>
        </p:blipFill>
        <p:spPr>
          <a:xfrm>
            <a:off x="337875" y="433525"/>
            <a:ext cx="4419600" cy="3314694"/>
          </a:xfrm>
          <a:prstGeom prst="rect">
            <a:avLst/>
          </a:prstGeom>
          <a:noFill/>
          <a:ln cap="flat" cmpd="sng" w="19050">
            <a:solidFill>
              <a:srgbClr val="000000"/>
            </a:solidFill>
            <a:prstDash val="solid"/>
            <a:round/>
            <a:headEnd len="sm" w="sm" type="none"/>
            <a:tailEnd len="sm" w="sm" type="none"/>
          </a:ln>
        </p:spPr>
      </p:pic>
      <p:pic>
        <p:nvPicPr>
          <p:cNvPr id="233" name="Google Shape;233;p26"/>
          <p:cNvPicPr preferRelativeResize="0"/>
          <p:nvPr/>
        </p:nvPicPr>
        <p:blipFill>
          <a:blip r:embed="rId4">
            <a:alphaModFix/>
          </a:blip>
          <a:stretch>
            <a:fillRect/>
          </a:stretch>
        </p:blipFill>
        <p:spPr>
          <a:xfrm>
            <a:off x="2370141" y="1095175"/>
            <a:ext cx="4243459" cy="3182575"/>
          </a:xfrm>
          <a:prstGeom prst="rect">
            <a:avLst/>
          </a:prstGeom>
          <a:noFill/>
          <a:ln cap="flat" cmpd="sng" w="19050">
            <a:solidFill>
              <a:srgbClr val="000000"/>
            </a:solidFill>
            <a:prstDash val="solid"/>
            <a:round/>
            <a:headEnd len="sm" w="sm" type="none"/>
            <a:tailEnd len="sm" w="sm" type="none"/>
          </a:ln>
        </p:spPr>
      </p:pic>
      <p:pic>
        <p:nvPicPr>
          <p:cNvPr id="234" name="Google Shape;234;p26"/>
          <p:cNvPicPr preferRelativeResize="0"/>
          <p:nvPr/>
        </p:nvPicPr>
        <p:blipFill>
          <a:blip r:embed="rId5">
            <a:alphaModFix/>
          </a:blip>
          <a:stretch>
            <a:fillRect/>
          </a:stretch>
        </p:blipFill>
        <p:spPr>
          <a:xfrm>
            <a:off x="4630475" y="1693650"/>
            <a:ext cx="4139574" cy="3104675"/>
          </a:xfrm>
          <a:prstGeom prst="rect">
            <a:avLst/>
          </a:prstGeom>
          <a:noFill/>
          <a:ln cap="flat" cmpd="sng" w="19050">
            <a:solidFill>
              <a:srgbClr val="00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7"/>
          <p:cNvSpPr txBox="1"/>
          <p:nvPr/>
        </p:nvSpPr>
        <p:spPr>
          <a:xfrm>
            <a:off x="5778350" y="228925"/>
            <a:ext cx="2865900" cy="7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Calibri"/>
                <a:ea typeface="Calibri"/>
                <a:cs typeface="Calibri"/>
                <a:sym typeface="Calibri"/>
              </a:rPr>
              <a:t>MEZCLA K VECTORES ORDENADOS</a:t>
            </a:r>
            <a:endParaRPr b="1" sz="2400">
              <a:solidFill>
                <a:schemeClr val="lt1"/>
              </a:solidFill>
              <a:latin typeface="Calibri"/>
              <a:ea typeface="Calibri"/>
              <a:cs typeface="Calibri"/>
              <a:sym typeface="Calibri"/>
            </a:endParaRPr>
          </a:p>
        </p:txBody>
      </p:sp>
      <p:sp>
        <p:nvSpPr>
          <p:cNvPr id="240" name="Google Shape;240;p27"/>
          <p:cNvSpPr txBox="1"/>
          <p:nvPr/>
        </p:nvSpPr>
        <p:spPr>
          <a:xfrm>
            <a:off x="210875" y="4382000"/>
            <a:ext cx="25140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Análisis híbrido</a:t>
            </a:r>
            <a:endParaRPr b="1" sz="2400">
              <a:solidFill>
                <a:schemeClr val="lt1"/>
              </a:solidFill>
              <a:latin typeface="Calibri"/>
              <a:ea typeface="Calibri"/>
              <a:cs typeface="Calibri"/>
              <a:sym typeface="Calibri"/>
            </a:endParaRPr>
          </a:p>
        </p:txBody>
      </p:sp>
      <p:pic>
        <p:nvPicPr>
          <p:cNvPr id="241" name="Google Shape;241;p27"/>
          <p:cNvPicPr preferRelativeResize="0"/>
          <p:nvPr/>
        </p:nvPicPr>
        <p:blipFill>
          <a:blip r:embed="rId3">
            <a:alphaModFix/>
          </a:blip>
          <a:stretch>
            <a:fillRect/>
          </a:stretch>
        </p:blipFill>
        <p:spPr>
          <a:xfrm>
            <a:off x="272425" y="228925"/>
            <a:ext cx="5505926" cy="4296875"/>
          </a:xfrm>
          <a:prstGeom prst="rect">
            <a:avLst/>
          </a:prstGeom>
          <a:noFill/>
          <a:ln cap="flat" cmpd="sng" w="19050">
            <a:solidFill>
              <a:schemeClr val="dk2"/>
            </a:solidFill>
            <a:prstDash val="solid"/>
            <a:round/>
            <a:headEnd len="sm" w="sm" type="none"/>
            <a:tailEnd len="sm" w="sm" type="none"/>
          </a:ln>
        </p:spPr>
      </p:pic>
      <p:pic>
        <p:nvPicPr>
          <p:cNvPr id="242" name="Google Shape;242;p27"/>
          <p:cNvPicPr preferRelativeResize="0"/>
          <p:nvPr/>
        </p:nvPicPr>
        <p:blipFill>
          <a:blip r:embed="rId4">
            <a:alphaModFix/>
          </a:blip>
          <a:stretch>
            <a:fillRect/>
          </a:stretch>
        </p:blipFill>
        <p:spPr>
          <a:xfrm>
            <a:off x="3034200" y="2078300"/>
            <a:ext cx="5519126" cy="2608713"/>
          </a:xfrm>
          <a:prstGeom prst="rect">
            <a:avLst/>
          </a:prstGeom>
          <a:noFill/>
          <a:ln cap="flat" cmpd="sng" w="19050">
            <a:solidFill>
              <a:schemeClr val="dk2"/>
            </a:solidFill>
            <a:prstDash val="solid"/>
            <a:round/>
            <a:headEnd len="sm" w="sm" type="none"/>
            <a:tailEnd len="sm" w="sm" type="none"/>
          </a:ln>
        </p:spPr>
      </p:pic>
      <p:sp>
        <p:nvSpPr>
          <p:cNvPr id="243" name="Google Shape;243;p27"/>
          <p:cNvSpPr txBox="1"/>
          <p:nvPr/>
        </p:nvSpPr>
        <p:spPr>
          <a:xfrm>
            <a:off x="6346425" y="1318900"/>
            <a:ext cx="11313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u="sng">
                <a:latin typeface="Calibri"/>
                <a:ea typeface="Calibri"/>
                <a:cs typeface="Calibri"/>
                <a:sym typeface="Calibri"/>
              </a:rPr>
              <a:t>Fuerza bruta</a:t>
            </a:r>
            <a:endParaRPr b="1" u="sng">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8"/>
          <p:cNvSpPr txBox="1"/>
          <p:nvPr/>
        </p:nvSpPr>
        <p:spPr>
          <a:xfrm>
            <a:off x="729525" y="4236800"/>
            <a:ext cx="2326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Análisis híbrido</a:t>
            </a:r>
            <a:endParaRPr b="1" sz="2400">
              <a:solidFill>
                <a:schemeClr val="lt1"/>
              </a:solidFill>
              <a:latin typeface="Calibri"/>
              <a:ea typeface="Calibri"/>
              <a:cs typeface="Calibri"/>
              <a:sym typeface="Calibri"/>
            </a:endParaRPr>
          </a:p>
        </p:txBody>
      </p:sp>
      <p:sp>
        <p:nvSpPr>
          <p:cNvPr id="249" name="Google Shape;249;p28"/>
          <p:cNvSpPr txBox="1"/>
          <p:nvPr/>
        </p:nvSpPr>
        <p:spPr>
          <a:xfrm>
            <a:off x="5771300" y="236000"/>
            <a:ext cx="2865900" cy="7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Calibri"/>
                <a:ea typeface="Calibri"/>
                <a:cs typeface="Calibri"/>
                <a:sym typeface="Calibri"/>
              </a:rPr>
              <a:t>MEZCLA K VECTORES ORDENADOS</a:t>
            </a:r>
            <a:endParaRPr b="1" sz="2400">
              <a:solidFill>
                <a:schemeClr val="lt1"/>
              </a:solidFill>
              <a:latin typeface="Calibri"/>
              <a:ea typeface="Calibri"/>
              <a:cs typeface="Calibri"/>
              <a:sym typeface="Calibri"/>
            </a:endParaRPr>
          </a:p>
        </p:txBody>
      </p:sp>
      <p:sp>
        <p:nvSpPr>
          <p:cNvPr id="250" name="Google Shape;250;p28"/>
          <p:cNvSpPr txBox="1"/>
          <p:nvPr/>
        </p:nvSpPr>
        <p:spPr>
          <a:xfrm>
            <a:off x="6325063" y="1646200"/>
            <a:ext cx="15231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u="sng">
                <a:latin typeface="Calibri"/>
                <a:ea typeface="Calibri"/>
                <a:cs typeface="Calibri"/>
                <a:sym typeface="Calibri"/>
              </a:rPr>
              <a:t>Divide y Vencerás</a:t>
            </a:r>
            <a:endParaRPr b="1" u="sng">
              <a:latin typeface="Calibri"/>
              <a:ea typeface="Calibri"/>
              <a:cs typeface="Calibri"/>
              <a:sym typeface="Calibri"/>
            </a:endParaRPr>
          </a:p>
        </p:txBody>
      </p:sp>
      <p:pic>
        <p:nvPicPr>
          <p:cNvPr id="251" name="Google Shape;251;p28"/>
          <p:cNvPicPr preferRelativeResize="0"/>
          <p:nvPr/>
        </p:nvPicPr>
        <p:blipFill>
          <a:blip r:embed="rId3">
            <a:alphaModFix/>
          </a:blip>
          <a:stretch>
            <a:fillRect/>
          </a:stretch>
        </p:blipFill>
        <p:spPr>
          <a:xfrm>
            <a:off x="584025" y="410413"/>
            <a:ext cx="5101850" cy="3826387"/>
          </a:xfrm>
          <a:prstGeom prst="rect">
            <a:avLst/>
          </a:prstGeom>
          <a:noFill/>
          <a:ln cap="flat" cmpd="sng" w="19050">
            <a:solidFill>
              <a:schemeClr val="dk2"/>
            </a:solidFill>
            <a:prstDash val="solid"/>
            <a:round/>
            <a:headEnd len="sm" w="sm" type="none"/>
            <a:tailEnd len="sm" w="sm" type="none"/>
          </a:ln>
        </p:spPr>
      </p:pic>
      <p:pic>
        <p:nvPicPr>
          <p:cNvPr id="252" name="Google Shape;252;p28"/>
          <p:cNvPicPr preferRelativeResize="0"/>
          <p:nvPr/>
        </p:nvPicPr>
        <p:blipFill>
          <a:blip r:embed="rId4">
            <a:alphaModFix/>
          </a:blip>
          <a:stretch>
            <a:fillRect/>
          </a:stretch>
        </p:blipFill>
        <p:spPr>
          <a:xfrm>
            <a:off x="3111175" y="2991863"/>
            <a:ext cx="5783174" cy="711199"/>
          </a:xfrm>
          <a:prstGeom prst="rect">
            <a:avLst/>
          </a:prstGeom>
          <a:noFill/>
          <a:ln cap="flat" cmpd="sng" w="1905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9"/>
          <p:cNvSpPr txBox="1"/>
          <p:nvPr/>
        </p:nvSpPr>
        <p:spPr>
          <a:xfrm>
            <a:off x="5771300" y="236000"/>
            <a:ext cx="2865900" cy="7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Calibri"/>
                <a:ea typeface="Calibri"/>
                <a:cs typeface="Calibri"/>
                <a:sym typeface="Calibri"/>
              </a:rPr>
              <a:t>MEZCLA K VECTORES ORDENADOS</a:t>
            </a:r>
            <a:endParaRPr b="1" sz="2400">
              <a:solidFill>
                <a:schemeClr val="lt1"/>
              </a:solidFill>
              <a:latin typeface="Calibri"/>
              <a:ea typeface="Calibri"/>
              <a:cs typeface="Calibri"/>
              <a:sym typeface="Calibri"/>
            </a:endParaRPr>
          </a:p>
        </p:txBody>
      </p:sp>
      <p:sp>
        <p:nvSpPr>
          <p:cNvPr id="258" name="Google Shape;258;p29"/>
          <p:cNvSpPr txBox="1"/>
          <p:nvPr/>
        </p:nvSpPr>
        <p:spPr>
          <a:xfrm>
            <a:off x="5992550" y="2144475"/>
            <a:ext cx="24234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rgbClr val="38761D"/>
                </a:solidFill>
                <a:latin typeface="Calibri"/>
                <a:ea typeface="Calibri"/>
                <a:cs typeface="Calibri"/>
                <a:sym typeface="Calibri"/>
              </a:rPr>
              <a:t>Umbral = 106’61</a:t>
            </a:r>
            <a:r>
              <a:rPr lang="es" sz="1100"/>
              <a:t> </a:t>
            </a:r>
            <a:endParaRPr>
              <a:latin typeface="Calibri"/>
              <a:ea typeface="Calibri"/>
              <a:cs typeface="Calibri"/>
              <a:sym typeface="Calibri"/>
            </a:endParaRPr>
          </a:p>
        </p:txBody>
      </p:sp>
      <p:pic>
        <p:nvPicPr>
          <p:cNvPr id="259" name="Google Shape;259;p29"/>
          <p:cNvPicPr preferRelativeResize="0"/>
          <p:nvPr/>
        </p:nvPicPr>
        <p:blipFill>
          <a:blip r:embed="rId3">
            <a:alphaModFix/>
          </a:blip>
          <a:stretch>
            <a:fillRect/>
          </a:stretch>
        </p:blipFill>
        <p:spPr>
          <a:xfrm>
            <a:off x="426450" y="304800"/>
            <a:ext cx="5236867" cy="3932000"/>
          </a:xfrm>
          <a:prstGeom prst="rect">
            <a:avLst/>
          </a:prstGeom>
          <a:noFill/>
          <a:ln cap="flat" cmpd="sng" w="19050">
            <a:solidFill>
              <a:srgbClr val="000000"/>
            </a:solidFill>
            <a:prstDash val="solid"/>
            <a:round/>
            <a:headEnd len="sm" w="sm" type="none"/>
            <a:tailEnd len="sm" w="sm" type="none"/>
          </a:ln>
        </p:spPr>
      </p:pic>
      <p:cxnSp>
        <p:nvCxnSpPr>
          <p:cNvPr id="260" name="Google Shape;260;p29"/>
          <p:cNvCxnSpPr/>
          <p:nvPr/>
        </p:nvCxnSpPr>
        <p:spPr>
          <a:xfrm flipH="1" rot="10800000">
            <a:off x="2750350" y="3164075"/>
            <a:ext cx="8100" cy="994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0"/>
          <p:cNvSpPr txBox="1"/>
          <p:nvPr/>
        </p:nvSpPr>
        <p:spPr>
          <a:xfrm>
            <a:off x="3602400" y="385975"/>
            <a:ext cx="19392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CONCLUSIÓN</a:t>
            </a:r>
            <a:endParaRPr b="1" sz="2400">
              <a:solidFill>
                <a:schemeClr val="lt1"/>
              </a:solidFill>
              <a:latin typeface="Calibri"/>
              <a:ea typeface="Calibri"/>
              <a:cs typeface="Calibri"/>
              <a:sym typeface="Calibri"/>
            </a:endParaRPr>
          </a:p>
        </p:txBody>
      </p:sp>
      <p:sp>
        <p:nvSpPr>
          <p:cNvPr id="266" name="Google Shape;266;p30"/>
          <p:cNvSpPr txBox="1"/>
          <p:nvPr/>
        </p:nvSpPr>
        <p:spPr>
          <a:xfrm>
            <a:off x="2054200" y="1079050"/>
            <a:ext cx="4801800" cy="1680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s" sz="1800">
                <a:solidFill>
                  <a:srgbClr val="38761D"/>
                </a:solidFill>
                <a:latin typeface="Calibri"/>
                <a:ea typeface="Calibri"/>
                <a:cs typeface="Calibri"/>
                <a:sym typeface="Calibri"/>
              </a:rPr>
              <a:t>Un algoritmo Divide y Vencerás no siempre es mejor que un algoritmo por fuerza bruta, ya que para un caso simple como es la traspuesta, un algoritmo DyV no es mejor que un algoritmo por fuerza bruta</a:t>
            </a:r>
            <a:endParaRPr sz="1800">
              <a:solidFill>
                <a:srgbClr val="38761D"/>
              </a:solidFill>
              <a:latin typeface="Calibri"/>
              <a:ea typeface="Calibri"/>
              <a:cs typeface="Calibri"/>
              <a:sym typeface="Calibri"/>
            </a:endParaRPr>
          </a:p>
        </p:txBody>
      </p:sp>
      <p:pic>
        <p:nvPicPr>
          <p:cNvPr id="267" name="Google Shape;267;p30"/>
          <p:cNvPicPr preferRelativeResize="0"/>
          <p:nvPr/>
        </p:nvPicPr>
        <p:blipFill>
          <a:blip r:embed="rId3">
            <a:alphaModFix/>
          </a:blip>
          <a:stretch>
            <a:fillRect/>
          </a:stretch>
        </p:blipFill>
        <p:spPr>
          <a:xfrm>
            <a:off x="470550" y="2406825"/>
            <a:ext cx="1983200" cy="2253636"/>
          </a:xfrm>
          <a:prstGeom prst="rect">
            <a:avLst/>
          </a:prstGeom>
          <a:noFill/>
          <a:ln>
            <a:noFill/>
          </a:ln>
        </p:spPr>
      </p:pic>
      <p:pic>
        <p:nvPicPr>
          <p:cNvPr id="268" name="Google Shape;268;p30"/>
          <p:cNvPicPr preferRelativeResize="0"/>
          <p:nvPr/>
        </p:nvPicPr>
        <p:blipFill>
          <a:blip r:embed="rId4">
            <a:alphaModFix/>
          </a:blip>
          <a:stretch>
            <a:fillRect/>
          </a:stretch>
        </p:blipFill>
        <p:spPr>
          <a:xfrm>
            <a:off x="6521425" y="2404263"/>
            <a:ext cx="1983200" cy="22587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488477" y="433397"/>
            <a:ext cx="2542200" cy="97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s"/>
              <a:t>ÍNDICE</a:t>
            </a:r>
            <a:endParaRPr b="1"/>
          </a:p>
        </p:txBody>
      </p:sp>
      <p:sp>
        <p:nvSpPr>
          <p:cNvPr id="137" name="Google Shape;137;p14"/>
          <p:cNvSpPr txBox="1"/>
          <p:nvPr/>
        </p:nvSpPr>
        <p:spPr>
          <a:xfrm>
            <a:off x="1368175" y="1695750"/>
            <a:ext cx="4734300" cy="2462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AutoNum type="arabicPeriod"/>
            </a:pPr>
            <a:r>
              <a:rPr b="1" lang="es" sz="1800">
                <a:latin typeface="Times New Roman"/>
                <a:ea typeface="Times New Roman"/>
                <a:cs typeface="Times New Roman"/>
                <a:sym typeface="Times New Roman"/>
              </a:rPr>
              <a:t>Descripción</a:t>
            </a:r>
            <a:r>
              <a:rPr b="1" lang="es" sz="1800">
                <a:latin typeface="Times New Roman"/>
                <a:ea typeface="Times New Roman"/>
                <a:cs typeface="Times New Roman"/>
                <a:sym typeface="Times New Roman"/>
              </a:rPr>
              <a:t> del problema</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b="1" lang="es" sz="1800">
                <a:latin typeface="Times New Roman"/>
                <a:ea typeface="Times New Roman"/>
                <a:cs typeface="Times New Roman"/>
                <a:sym typeface="Times New Roman"/>
              </a:rPr>
              <a:t>Hardware</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b="1" lang="es" sz="1800">
                <a:latin typeface="Times New Roman"/>
                <a:ea typeface="Times New Roman"/>
                <a:cs typeface="Times New Roman"/>
                <a:sym typeface="Times New Roman"/>
              </a:rPr>
              <a:t>Traspuesta de una matriz</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b="1" lang="es" sz="1800">
                <a:latin typeface="Times New Roman"/>
                <a:ea typeface="Times New Roman"/>
                <a:cs typeface="Times New Roman"/>
                <a:sym typeface="Times New Roman"/>
              </a:rPr>
              <a:t>Mezcla de K-vectores de tamaño N</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b="1" lang="es" sz="1800">
                <a:latin typeface="Times New Roman"/>
                <a:ea typeface="Times New Roman"/>
                <a:cs typeface="Times New Roman"/>
                <a:sym typeface="Times New Roman"/>
              </a:rPr>
              <a:t>Conclusión</a:t>
            </a:r>
            <a:endParaRPr b="1"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326400" y="249797"/>
            <a:ext cx="6366900" cy="98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DESCRIPCIÓN DEL PROBLEMA</a:t>
            </a:r>
            <a:endParaRPr/>
          </a:p>
        </p:txBody>
      </p:sp>
      <p:sp>
        <p:nvSpPr>
          <p:cNvPr id="143" name="Google Shape;143;p15"/>
          <p:cNvSpPr txBox="1"/>
          <p:nvPr/>
        </p:nvSpPr>
        <p:spPr>
          <a:xfrm>
            <a:off x="922625" y="1401125"/>
            <a:ext cx="4658400" cy="5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Calibri"/>
                <a:ea typeface="Calibri"/>
                <a:cs typeface="Calibri"/>
                <a:sym typeface="Calibri"/>
              </a:rPr>
              <a:t>Se va a estudiar la eficiencia mediante algoritmos de fuerza bruta y algoritmos divide y </a:t>
            </a:r>
            <a:r>
              <a:rPr lang="es">
                <a:latin typeface="Calibri"/>
                <a:ea typeface="Calibri"/>
                <a:cs typeface="Calibri"/>
                <a:sym typeface="Calibri"/>
              </a:rPr>
              <a:t>vencerás</a:t>
            </a:r>
            <a:r>
              <a:rPr lang="es">
                <a:latin typeface="Calibri"/>
                <a:ea typeface="Calibri"/>
                <a:cs typeface="Calibri"/>
                <a:sym typeface="Calibri"/>
              </a:rPr>
              <a:t> para los dos siguientes tipos de problemas: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s">
                <a:latin typeface="Calibri"/>
                <a:ea typeface="Calibri"/>
                <a:cs typeface="Calibri"/>
                <a:sym typeface="Calibri"/>
              </a:rPr>
              <a:t>Traspuesta de una matriz</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s">
                <a:latin typeface="Calibri"/>
                <a:ea typeface="Calibri"/>
                <a:cs typeface="Calibri"/>
                <a:sym typeface="Calibri"/>
              </a:rPr>
              <a:t>Mezcla de K-vectores de tamaño N</a:t>
            </a:r>
            <a:endParaRPr>
              <a:latin typeface="Calibri"/>
              <a:ea typeface="Calibri"/>
              <a:cs typeface="Calibri"/>
              <a:sym typeface="Calibri"/>
            </a:endParaRPr>
          </a:p>
        </p:txBody>
      </p:sp>
      <p:pic>
        <p:nvPicPr>
          <p:cNvPr id="144" name="Google Shape;144;p15"/>
          <p:cNvPicPr preferRelativeResize="0"/>
          <p:nvPr/>
        </p:nvPicPr>
        <p:blipFill>
          <a:blip r:embed="rId3">
            <a:alphaModFix/>
          </a:blip>
          <a:stretch>
            <a:fillRect/>
          </a:stretch>
        </p:blipFill>
        <p:spPr>
          <a:xfrm>
            <a:off x="726575" y="2905850"/>
            <a:ext cx="3382426" cy="1710825"/>
          </a:xfrm>
          <a:prstGeom prst="rect">
            <a:avLst/>
          </a:prstGeom>
          <a:noFill/>
          <a:ln cap="flat" cmpd="sng" w="9525">
            <a:solidFill>
              <a:schemeClr val="dk2"/>
            </a:solidFill>
            <a:prstDash val="solid"/>
            <a:round/>
            <a:headEnd len="sm" w="sm" type="none"/>
            <a:tailEnd len="sm" w="sm" type="none"/>
          </a:ln>
        </p:spPr>
      </p:pic>
      <p:sp>
        <p:nvSpPr>
          <p:cNvPr id="145" name="Google Shape;145;p15"/>
          <p:cNvSpPr txBox="1"/>
          <p:nvPr/>
        </p:nvSpPr>
        <p:spPr>
          <a:xfrm>
            <a:off x="4958150" y="3001363"/>
            <a:ext cx="3178200" cy="151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Calibri"/>
                <a:ea typeface="Calibri"/>
                <a:cs typeface="Calibri"/>
                <a:sym typeface="Calibri"/>
              </a:rPr>
              <a:t>{ {1, 3, 4, 6},</a:t>
            </a:r>
            <a:endParaRPr>
              <a:latin typeface="Calibri"/>
              <a:ea typeface="Calibri"/>
              <a:cs typeface="Calibri"/>
              <a:sym typeface="Calibri"/>
            </a:endParaRPr>
          </a:p>
          <a:p>
            <a:pPr indent="0" lvl="0" marL="0" rtl="0" algn="ctr">
              <a:spcBef>
                <a:spcPts val="0"/>
              </a:spcBef>
              <a:spcAft>
                <a:spcPts val="0"/>
              </a:spcAft>
              <a:buNone/>
            </a:pPr>
            <a:r>
              <a:rPr lang="es">
                <a:latin typeface="Calibri"/>
                <a:ea typeface="Calibri"/>
                <a:cs typeface="Calibri"/>
                <a:sym typeface="Calibri"/>
              </a:rPr>
              <a:t>  {2, 4, 5, 7},</a:t>
            </a:r>
            <a:endParaRPr>
              <a:latin typeface="Calibri"/>
              <a:ea typeface="Calibri"/>
              <a:cs typeface="Calibri"/>
              <a:sym typeface="Calibri"/>
            </a:endParaRPr>
          </a:p>
          <a:p>
            <a:pPr indent="0" lvl="0" marL="0" rtl="0" algn="ctr">
              <a:spcBef>
                <a:spcPts val="0"/>
              </a:spcBef>
              <a:spcAft>
                <a:spcPts val="0"/>
              </a:spcAft>
              <a:buNone/>
            </a:pPr>
            <a:r>
              <a:rPr lang="es">
                <a:latin typeface="Calibri"/>
                <a:ea typeface="Calibri"/>
                <a:cs typeface="Calibri"/>
                <a:sym typeface="Calibri"/>
              </a:rPr>
              <a:t>  {1, 3, 5, 6},</a:t>
            </a:r>
            <a:endParaRPr>
              <a:latin typeface="Calibri"/>
              <a:ea typeface="Calibri"/>
              <a:cs typeface="Calibri"/>
              <a:sym typeface="Calibri"/>
            </a:endParaRPr>
          </a:p>
          <a:p>
            <a:pPr indent="0" lvl="0" marL="0" rtl="0" algn="ctr">
              <a:spcBef>
                <a:spcPts val="0"/>
              </a:spcBef>
              <a:spcAft>
                <a:spcPts val="0"/>
              </a:spcAft>
              <a:buNone/>
            </a:pPr>
            <a:r>
              <a:rPr lang="es">
                <a:latin typeface="Calibri"/>
                <a:ea typeface="Calibri"/>
                <a:cs typeface="Calibri"/>
                <a:sym typeface="Calibri"/>
              </a:rPr>
              <a:t>    {2, 4, 6, 8} }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 1, 1, 2, 2, 3, 3, 4, 4, 4, 5, 5, 6, 6, 6, 7, 8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16"/>
          <p:cNvPicPr preferRelativeResize="0"/>
          <p:nvPr/>
        </p:nvPicPr>
        <p:blipFill>
          <a:blip r:embed="rId3">
            <a:alphaModFix/>
          </a:blip>
          <a:stretch>
            <a:fillRect/>
          </a:stretch>
        </p:blipFill>
        <p:spPr>
          <a:xfrm>
            <a:off x="1898935" y="1246675"/>
            <a:ext cx="5653426" cy="3342726"/>
          </a:xfrm>
          <a:prstGeom prst="rect">
            <a:avLst/>
          </a:prstGeom>
          <a:noFill/>
          <a:ln cap="flat" cmpd="sng" w="19050">
            <a:solidFill>
              <a:schemeClr val="dk2"/>
            </a:solidFill>
            <a:prstDash val="solid"/>
            <a:round/>
            <a:headEnd len="sm" w="sm" type="none"/>
            <a:tailEnd len="sm" w="sm" type="none"/>
          </a:ln>
        </p:spPr>
      </p:pic>
      <p:sp>
        <p:nvSpPr>
          <p:cNvPr id="151" name="Google Shape;151;p16"/>
          <p:cNvSpPr txBox="1"/>
          <p:nvPr>
            <p:ph type="title"/>
          </p:nvPr>
        </p:nvSpPr>
        <p:spPr>
          <a:xfrm>
            <a:off x="1618125" y="427725"/>
            <a:ext cx="6243300" cy="9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TAMAÑOS Y RANGOS USADOS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488475" y="433400"/>
            <a:ext cx="8050500" cy="68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HARDWARE Y SOFTWARE</a:t>
            </a:r>
            <a:endParaRPr b="1"/>
          </a:p>
        </p:txBody>
      </p:sp>
      <p:pic>
        <p:nvPicPr>
          <p:cNvPr id="157" name="Google Shape;157;p17"/>
          <p:cNvPicPr preferRelativeResize="0"/>
          <p:nvPr/>
        </p:nvPicPr>
        <p:blipFill rotWithShape="1">
          <a:blip r:embed="rId3">
            <a:alphaModFix/>
          </a:blip>
          <a:srcRect b="62732" l="0" r="10466" t="0"/>
          <a:stretch/>
        </p:blipFill>
        <p:spPr>
          <a:xfrm>
            <a:off x="1795225" y="1429275"/>
            <a:ext cx="5553525" cy="2293250"/>
          </a:xfrm>
          <a:prstGeom prst="rect">
            <a:avLst/>
          </a:prstGeom>
          <a:noFill/>
          <a:ln cap="flat" cmpd="sng" w="19050">
            <a:solidFill>
              <a:srgbClr val="000000"/>
            </a:solidFill>
            <a:prstDash val="solid"/>
            <a:round/>
            <a:headEnd len="sm" w="sm" type="none"/>
            <a:tailEnd len="sm" w="sm" type="none"/>
          </a:ln>
        </p:spPr>
      </p:pic>
      <p:pic>
        <p:nvPicPr>
          <p:cNvPr id="158" name="Google Shape;158;p17"/>
          <p:cNvPicPr preferRelativeResize="0"/>
          <p:nvPr/>
        </p:nvPicPr>
        <p:blipFill>
          <a:blip r:embed="rId4">
            <a:alphaModFix/>
          </a:blip>
          <a:stretch>
            <a:fillRect/>
          </a:stretch>
        </p:blipFill>
        <p:spPr>
          <a:xfrm>
            <a:off x="3296163" y="4038000"/>
            <a:ext cx="2551675" cy="38030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18"/>
          <p:cNvPicPr preferRelativeResize="0"/>
          <p:nvPr/>
        </p:nvPicPr>
        <p:blipFill>
          <a:blip r:embed="rId3">
            <a:alphaModFix/>
          </a:blip>
          <a:stretch>
            <a:fillRect/>
          </a:stretch>
        </p:blipFill>
        <p:spPr>
          <a:xfrm>
            <a:off x="540950" y="785303"/>
            <a:ext cx="1886075" cy="3921221"/>
          </a:xfrm>
          <a:prstGeom prst="rect">
            <a:avLst/>
          </a:prstGeom>
          <a:noFill/>
          <a:ln cap="flat" cmpd="sng" w="12700">
            <a:solidFill>
              <a:srgbClr val="000000"/>
            </a:solidFill>
            <a:prstDash val="solid"/>
            <a:miter lim="8000"/>
            <a:headEnd len="sm" w="sm" type="none"/>
            <a:tailEnd len="sm" w="sm" type="none"/>
          </a:ln>
          <a:effectLst>
            <a:outerShdw blurRad="57150" rotWithShape="0" algn="bl" dir="5400000" dist="19050">
              <a:srgbClr val="000000">
                <a:alpha val="50000"/>
              </a:srgbClr>
            </a:outerShdw>
          </a:effectLst>
        </p:spPr>
      </p:pic>
      <p:pic>
        <p:nvPicPr>
          <p:cNvPr id="164" name="Google Shape;164;p18"/>
          <p:cNvPicPr preferRelativeResize="0"/>
          <p:nvPr/>
        </p:nvPicPr>
        <p:blipFill>
          <a:blip r:embed="rId4">
            <a:alphaModFix/>
          </a:blip>
          <a:stretch>
            <a:fillRect/>
          </a:stretch>
        </p:blipFill>
        <p:spPr>
          <a:xfrm>
            <a:off x="5733725" y="887125"/>
            <a:ext cx="2917398" cy="3641475"/>
          </a:xfrm>
          <a:prstGeom prst="rect">
            <a:avLst/>
          </a:prstGeom>
          <a:noFill/>
          <a:ln cap="flat" cmpd="sng" w="12700">
            <a:solidFill>
              <a:srgbClr val="000000"/>
            </a:solidFill>
            <a:prstDash val="solid"/>
            <a:miter lim="8000"/>
            <a:headEnd len="sm" w="sm" type="none"/>
            <a:tailEnd len="sm" w="sm" type="none"/>
          </a:ln>
          <a:effectLst>
            <a:outerShdw blurRad="57150" rotWithShape="0" algn="bl" dir="5400000" dist="19050">
              <a:srgbClr val="000000">
                <a:alpha val="50000"/>
              </a:srgbClr>
            </a:outerShdw>
          </a:effectLst>
        </p:spPr>
      </p:pic>
      <p:sp>
        <p:nvSpPr>
          <p:cNvPr id="165" name="Google Shape;165;p18"/>
          <p:cNvSpPr txBox="1"/>
          <p:nvPr>
            <p:ph type="title"/>
          </p:nvPr>
        </p:nvSpPr>
        <p:spPr>
          <a:xfrm>
            <a:off x="600625" y="279750"/>
            <a:ext cx="8050500" cy="68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1800"/>
              <a:t>EJEMPLOS </a:t>
            </a:r>
            <a:r>
              <a:rPr b="1" lang="es" sz="1800"/>
              <a:t>EJECUCIÓN</a:t>
            </a:r>
            <a:r>
              <a:rPr b="1" lang="es" sz="1800"/>
              <a:t> TRASPUESTA MATRIZ</a:t>
            </a:r>
            <a:endParaRPr b="1" sz="1800"/>
          </a:p>
        </p:txBody>
      </p:sp>
      <p:sp>
        <p:nvSpPr>
          <p:cNvPr id="166" name="Google Shape;166;p18"/>
          <p:cNvSpPr txBox="1"/>
          <p:nvPr/>
        </p:nvSpPr>
        <p:spPr>
          <a:xfrm>
            <a:off x="2515825" y="1093275"/>
            <a:ext cx="31293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Calibri"/>
                <a:ea typeface="Calibri"/>
                <a:cs typeface="Calibri"/>
                <a:sym typeface="Calibri"/>
              </a:rPr>
              <a:t>← Fuerza Bruta</a:t>
            </a:r>
            <a:endParaRPr>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                                     Divide y </a:t>
            </a:r>
            <a:r>
              <a:rPr lang="es">
                <a:latin typeface="Calibri"/>
                <a:ea typeface="Calibri"/>
                <a:cs typeface="Calibri"/>
                <a:sym typeface="Calibri"/>
              </a:rPr>
              <a:t>vencerás</a:t>
            </a:r>
            <a:r>
              <a:rPr lang="es">
                <a:latin typeface="Calibri"/>
                <a:ea typeface="Calibri"/>
                <a:cs typeface="Calibri"/>
                <a:sym typeface="Calibri"/>
              </a:rPr>
              <a:t> →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nvSpPr>
        <p:spPr>
          <a:xfrm>
            <a:off x="6043650" y="352125"/>
            <a:ext cx="2326500" cy="8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Calibri"/>
                <a:ea typeface="Calibri"/>
                <a:cs typeface="Calibri"/>
                <a:sym typeface="Calibri"/>
              </a:rPr>
              <a:t>TRASPUESTA</a:t>
            </a:r>
            <a:endParaRPr b="1" sz="2400">
              <a:solidFill>
                <a:schemeClr val="lt1"/>
              </a:solidFill>
              <a:latin typeface="Calibri"/>
              <a:ea typeface="Calibri"/>
              <a:cs typeface="Calibri"/>
              <a:sym typeface="Calibri"/>
            </a:endParaRPr>
          </a:p>
          <a:p>
            <a:pPr indent="0" lvl="0" marL="0" rtl="0" algn="ctr">
              <a:spcBef>
                <a:spcPts val="0"/>
              </a:spcBef>
              <a:spcAft>
                <a:spcPts val="0"/>
              </a:spcAft>
              <a:buNone/>
            </a:pPr>
            <a:r>
              <a:rPr b="1" lang="es" sz="2400">
                <a:solidFill>
                  <a:schemeClr val="lt1"/>
                </a:solidFill>
                <a:latin typeface="Calibri"/>
                <a:ea typeface="Calibri"/>
                <a:cs typeface="Calibri"/>
                <a:sym typeface="Calibri"/>
              </a:rPr>
              <a:t>DE UNA MATRIZ</a:t>
            </a:r>
            <a:endParaRPr b="1" sz="2400">
              <a:solidFill>
                <a:schemeClr val="lt1"/>
              </a:solidFill>
              <a:latin typeface="Calibri"/>
              <a:ea typeface="Calibri"/>
              <a:cs typeface="Calibri"/>
              <a:sym typeface="Calibri"/>
            </a:endParaRPr>
          </a:p>
        </p:txBody>
      </p:sp>
      <p:pic>
        <p:nvPicPr>
          <p:cNvPr id="172" name="Google Shape;172;p19"/>
          <p:cNvPicPr preferRelativeResize="0"/>
          <p:nvPr/>
        </p:nvPicPr>
        <p:blipFill rotWithShape="1">
          <a:blip r:embed="rId3">
            <a:alphaModFix/>
          </a:blip>
          <a:srcRect b="10102" l="0" r="0" t="7157"/>
          <a:stretch/>
        </p:blipFill>
        <p:spPr>
          <a:xfrm>
            <a:off x="289791" y="352125"/>
            <a:ext cx="5285735" cy="3445851"/>
          </a:xfrm>
          <a:prstGeom prst="rect">
            <a:avLst/>
          </a:prstGeom>
          <a:noFill/>
          <a:ln cap="flat" cmpd="sng" w="19050">
            <a:solidFill>
              <a:schemeClr val="dk2"/>
            </a:solidFill>
            <a:prstDash val="solid"/>
            <a:round/>
            <a:headEnd len="sm" w="sm" type="none"/>
            <a:tailEnd len="sm" w="sm" type="none"/>
          </a:ln>
        </p:spPr>
      </p:pic>
      <p:pic>
        <p:nvPicPr>
          <p:cNvPr id="173" name="Google Shape;173;p19"/>
          <p:cNvPicPr preferRelativeResize="0"/>
          <p:nvPr/>
        </p:nvPicPr>
        <p:blipFill rotWithShape="1">
          <a:blip r:embed="rId4">
            <a:alphaModFix/>
          </a:blip>
          <a:srcRect b="8588" l="0" r="0" t="4576"/>
          <a:stretch/>
        </p:blipFill>
        <p:spPr>
          <a:xfrm>
            <a:off x="3751325" y="1250775"/>
            <a:ext cx="5086601" cy="3570375"/>
          </a:xfrm>
          <a:prstGeom prst="rect">
            <a:avLst/>
          </a:prstGeom>
          <a:noFill/>
          <a:ln cap="flat" cmpd="sng" w="19050">
            <a:solidFill>
              <a:schemeClr val="dk2"/>
            </a:solidFill>
            <a:prstDash val="solid"/>
            <a:round/>
            <a:headEnd len="sm" w="sm" type="none"/>
            <a:tailEnd len="sm" w="sm" type="none"/>
          </a:ln>
        </p:spPr>
      </p:pic>
      <p:sp>
        <p:nvSpPr>
          <p:cNvPr id="174" name="Google Shape;174;p19"/>
          <p:cNvSpPr txBox="1"/>
          <p:nvPr/>
        </p:nvSpPr>
        <p:spPr>
          <a:xfrm>
            <a:off x="747000" y="4052350"/>
            <a:ext cx="23265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Análisis teórico</a:t>
            </a:r>
            <a:endParaRPr b="1" sz="24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nvSpPr>
        <p:spPr>
          <a:xfrm>
            <a:off x="6164975" y="1241725"/>
            <a:ext cx="2326500" cy="8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Calibri"/>
                <a:ea typeface="Calibri"/>
                <a:cs typeface="Calibri"/>
                <a:sym typeface="Calibri"/>
              </a:rPr>
              <a:t>TRASPUESTA</a:t>
            </a:r>
            <a:endParaRPr b="1" sz="2400">
              <a:solidFill>
                <a:schemeClr val="lt1"/>
              </a:solidFill>
              <a:latin typeface="Calibri"/>
              <a:ea typeface="Calibri"/>
              <a:cs typeface="Calibri"/>
              <a:sym typeface="Calibri"/>
            </a:endParaRPr>
          </a:p>
          <a:p>
            <a:pPr indent="0" lvl="0" marL="0" rtl="0" algn="ctr">
              <a:spcBef>
                <a:spcPts val="0"/>
              </a:spcBef>
              <a:spcAft>
                <a:spcPts val="0"/>
              </a:spcAft>
              <a:buNone/>
            </a:pPr>
            <a:r>
              <a:rPr b="1" lang="es" sz="2400">
                <a:solidFill>
                  <a:schemeClr val="lt1"/>
                </a:solidFill>
                <a:latin typeface="Calibri"/>
                <a:ea typeface="Calibri"/>
                <a:cs typeface="Calibri"/>
                <a:sym typeface="Calibri"/>
              </a:rPr>
              <a:t>DE UNA MATRIZ</a:t>
            </a:r>
            <a:endParaRPr b="1" sz="2400">
              <a:solidFill>
                <a:schemeClr val="lt1"/>
              </a:solidFill>
              <a:latin typeface="Calibri"/>
              <a:ea typeface="Calibri"/>
              <a:cs typeface="Calibri"/>
              <a:sym typeface="Calibri"/>
            </a:endParaRPr>
          </a:p>
        </p:txBody>
      </p:sp>
      <p:sp>
        <p:nvSpPr>
          <p:cNvPr id="180" name="Google Shape;180;p20"/>
          <p:cNvSpPr txBox="1"/>
          <p:nvPr/>
        </p:nvSpPr>
        <p:spPr>
          <a:xfrm>
            <a:off x="6164975" y="805475"/>
            <a:ext cx="23598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Análisis empírico</a:t>
            </a:r>
            <a:endParaRPr b="1" sz="2400">
              <a:solidFill>
                <a:schemeClr val="lt1"/>
              </a:solidFill>
              <a:latin typeface="Calibri"/>
              <a:ea typeface="Calibri"/>
              <a:cs typeface="Calibri"/>
              <a:sym typeface="Calibri"/>
            </a:endParaRPr>
          </a:p>
        </p:txBody>
      </p:sp>
      <p:pic>
        <p:nvPicPr>
          <p:cNvPr id="181" name="Google Shape;181;p20"/>
          <p:cNvPicPr preferRelativeResize="0"/>
          <p:nvPr/>
        </p:nvPicPr>
        <p:blipFill>
          <a:blip r:embed="rId3">
            <a:alphaModFix/>
          </a:blip>
          <a:stretch>
            <a:fillRect/>
          </a:stretch>
        </p:blipFill>
        <p:spPr>
          <a:xfrm>
            <a:off x="402425" y="559975"/>
            <a:ext cx="5463325" cy="4097500"/>
          </a:xfrm>
          <a:prstGeom prst="rect">
            <a:avLst/>
          </a:prstGeom>
          <a:noFill/>
          <a:ln cap="flat" cmpd="sng" w="19050">
            <a:solidFill>
              <a:schemeClr val="dk2"/>
            </a:solidFill>
            <a:prstDash val="solid"/>
            <a:round/>
            <a:headEnd len="sm" w="sm" type="none"/>
            <a:tailEnd len="sm" w="sm" type="none"/>
          </a:ln>
        </p:spPr>
      </p:pic>
      <p:sp>
        <p:nvSpPr>
          <p:cNvPr id="182" name="Google Shape;182;p20"/>
          <p:cNvSpPr txBox="1"/>
          <p:nvPr/>
        </p:nvSpPr>
        <p:spPr>
          <a:xfrm>
            <a:off x="6333275" y="2492875"/>
            <a:ext cx="2023200" cy="5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Calibri"/>
                <a:ea typeface="Calibri"/>
                <a:cs typeface="Calibri"/>
                <a:sym typeface="Calibri"/>
              </a:rPr>
              <a:t>F. BRUTA mejor que DyV</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nvSpPr>
        <p:spPr>
          <a:xfrm>
            <a:off x="5835200" y="275650"/>
            <a:ext cx="2326500" cy="84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Calibri"/>
                <a:ea typeface="Calibri"/>
                <a:cs typeface="Calibri"/>
                <a:sym typeface="Calibri"/>
              </a:rPr>
              <a:t>TRASPUESTA</a:t>
            </a:r>
            <a:endParaRPr b="1" sz="2400">
              <a:solidFill>
                <a:schemeClr val="lt1"/>
              </a:solidFill>
              <a:latin typeface="Calibri"/>
              <a:ea typeface="Calibri"/>
              <a:cs typeface="Calibri"/>
              <a:sym typeface="Calibri"/>
            </a:endParaRPr>
          </a:p>
          <a:p>
            <a:pPr indent="0" lvl="0" marL="0" rtl="0" algn="ctr">
              <a:spcBef>
                <a:spcPts val="0"/>
              </a:spcBef>
              <a:spcAft>
                <a:spcPts val="0"/>
              </a:spcAft>
              <a:buNone/>
            </a:pPr>
            <a:r>
              <a:rPr b="1" lang="es" sz="2400">
                <a:solidFill>
                  <a:schemeClr val="lt1"/>
                </a:solidFill>
                <a:latin typeface="Calibri"/>
                <a:ea typeface="Calibri"/>
                <a:cs typeface="Calibri"/>
                <a:sym typeface="Calibri"/>
              </a:rPr>
              <a:t>DE UNA MATRIZ</a:t>
            </a:r>
            <a:endParaRPr b="1" sz="2400">
              <a:solidFill>
                <a:schemeClr val="lt1"/>
              </a:solidFill>
              <a:latin typeface="Calibri"/>
              <a:ea typeface="Calibri"/>
              <a:cs typeface="Calibri"/>
              <a:sym typeface="Calibri"/>
            </a:endParaRPr>
          </a:p>
        </p:txBody>
      </p:sp>
      <p:sp>
        <p:nvSpPr>
          <p:cNvPr id="188" name="Google Shape;188;p21"/>
          <p:cNvSpPr txBox="1"/>
          <p:nvPr/>
        </p:nvSpPr>
        <p:spPr>
          <a:xfrm>
            <a:off x="729525" y="4236800"/>
            <a:ext cx="2326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alibri"/>
                <a:ea typeface="Calibri"/>
                <a:cs typeface="Calibri"/>
                <a:sym typeface="Calibri"/>
              </a:rPr>
              <a:t>Análisis híbrido</a:t>
            </a:r>
            <a:endParaRPr b="1" sz="2400">
              <a:solidFill>
                <a:schemeClr val="lt1"/>
              </a:solidFill>
              <a:latin typeface="Calibri"/>
              <a:ea typeface="Calibri"/>
              <a:cs typeface="Calibri"/>
              <a:sym typeface="Calibri"/>
            </a:endParaRPr>
          </a:p>
        </p:txBody>
      </p:sp>
      <p:pic>
        <p:nvPicPr>
          <p:cNvPr id="189" name="Google Shape;189;p21"/>
          <p:cNvPicPr preferRelativeResize="0"/>
          <p:nvPr/>
        </p:nvPicPr>
        <p:blipFill>
          <a:blip r:embed="rId3">
            <a:alphaModFix/>
          </a:blip>
          <a:stretch>
            <a:fillRect/>
          </a:stretch>
        </p:blipFill>
        <p:spPr>
          <a:xfrm>
            <a:off x="253200" y="275650"/>
            <a:ext cx="5242667" cy="3932000"/>
          </a:xfrm>
          <a:prstGeom prst="rect">
            <a:avLst/>
          </a:prstGeom>
          <a:noFill/>
          <a:ln cap="flat" cmpd="sng" w="19050">
            <a:solidFill>
              <a:schemeClr val="dk2"/>
            </a:solidFill>
            <a:prstDash val="solid"/>
            <a:round/>
            <a:headEnd len="sm" w="sm" type="none"/>
            <a:tailEnd len="sm" w="sm" type="none"/>
          </a:ln>
        </p:spPr>
      </p:pic>
      <p:pic>
        <p:nvPicPr>
          <p:cNvPr id="190" name="Google Shape;190;p21"/>
          <p:cNvPicPr preferRelativeResize="0"/>
          <p:nvPr/>
        </p:nvPicPr>
        <p:blipFill>
          <a:blip r:embed="rId4">
            <a:alphaModFix/>
          </a:blip>
          <a:stretch>
            <a:fillRect/>
          </a:stretch>
        </p:blipFill>
        <p:spPr>
          <a:xfrm>
            <a:off x="3510575" y="2621925"/>
            <a:ext cx="5271426" cy="2083475"/>
          </a:xfrm>
          <a:prstGeom prst="rect">
            <a:avLst/>
          </a:prstGeom>
          <a:noFill/>
          <a:ln cap="flat" cmpd="sng" w="19050">
            <a:solidFill>
              <a:schemeClr val="dk2"/>
            </a:solidFill>
            <a:prstDash val="solid"/>
            <a:round/>
            <a:headEnd len="sm" w="sm" type="none"/>
            <a:tailEnd len="sm" w="sm" type="none"/>
          </a:ln>
        </p:spPr>
      </p:pic>
      <p:sp>
        <p:nvSpPr>
          <p:cNvPr id="191" name="Google Shape;191;p21"/>
          <p:cNvSpPr txBox="1"/>
          <p:nvPr/>
        </p:nvSpPr>
        <p:spPr>
          <a:xfrm>
            <a:off x="6152325" y="1579000"/>
            <a:ext cx="11313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u="sng">
                <a:latin typeface="Calibri"/>
                <a:ea typeface="Calibri"/>
                <a:cs typeface="Calibri"/>
                <a:sym typeface="Calibri"/>
              </a:rPr>
              <a:t>Fuerza bruta</a:t>
            </a:r>
            <a:endParaRPr b="1" u="sng">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