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72" r:id="rId14"/>
    <p:sldId id="267" r:id="rId15"/>
    <p:sldId id="268" r:id="rId16"/>
    <p:sldId id="269" r:id="rId17"/>
    <p:sldId id="270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Nuni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8378c4389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8378c4389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8378c4389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8378c4389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47e0457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47e0457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47e0457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47e0457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522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8378c4389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8378c4389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8378c4389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8378c4389_1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84c8db9d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84c8db9d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84c8db9df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84c8db9df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19e8bf74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19e8bf74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19e8bf740_2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19e8bf740_2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84385514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84385514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8378c4389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8378c4389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8378c4389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8378c4389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85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8378c4389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8378c4389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8378c4389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8378c4389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8378c4389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8378c4389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6" name="Google Shape;16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0" name="Google Shape;20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4" name="Google Shape;24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8" name="Google Shape;28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2" name="Google Shape;32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3" name="Google Shape;113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7" name="Google Shape;117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1" name="Google Shape;41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5" name="Google Shape;4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2" name="Google Shape;82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7" name="Google Shape;87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1" name="Google Shape;91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9" name="Google Shape;109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6700" y="1120750"/>
            <a:ext cx="5473500" cy="23717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2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/>
        </p:nvSpPr>
        <p:spPr>
          <a:xfrm>
            <a:off x="604350" y="2502575"/>
            <a:ext cx="7935300" cy="23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Práctica 5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Algoritmos de Vuelta Atrás (Backtracking) y de Ramificación y Poda (Branch and Bound)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UGR - ETSIIT - ALGORÍTMICA - B1 - Grupo “Oliva”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Jose Luis Pedraza Román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Pedro Checa Salmerón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Antonio Carlos Perea Parras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Raúl Del Pozo Moreno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 rotWithShape="1">
          <a:blip r:embed="rId3">
            <a:alphaModFix/>
          </a:blip>
          <a:srcRect t="21760" b="23959"/>
          <a:stretch/>
        </p:blipFill>
        <p:spPr>
          <a:xfrm>
            <a:off x="278175" y="290775"/>
            <a:ext cx="388620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0700" y="728425"/>
            <a:ext cx="3078950" cy="123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>
            <a:spLocks noGrp="1"/>
          </p:cNvSpPr>
          <p:nvPr>
            <p:ph type="title"/>
          </p:nvPr>
        </p:nvSpPr>
        <p:spPr>
          <a:xfrm>
            <a:off x="3090900" y="279925"/>
            <a:ext cx="2962200" cy="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CENA DE GALA</a:t>
            </a:r>
            <a:endParaRPr/>
          </a:p>
        </p:txBody>
      </p:sp>
      <p:sp>
        <p:nvSpPr>
          <p:cNvPr id="203" name="Google Shape;203;p21"/>
          <p:cNvSpPr txBox="1"/>
          <p:nvPr/>
        </p:nvSpPr>
        <p:spPr>
          <a:xfrm>
            <a:off x="3646025" y="706425"/>
            <a:ext cx="23868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b="1">
                <a:latin typeface="Times New Roman"/>
                <a:ea typeface="Times New Roman"/>
                <a:cs typeface="Times New Roman"/>
                <a:sym typeface="Times New Roman"/>
              </a:rPr>
              <a:t>Eficiencia empírica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000" y="1612538"/>
            <a:ext cx="2072900" cy="1612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1"/>
          <p:cNvPicPr preferRelativeResize="0"/>
          <p:nvPr/>
        </p:nvPicPr>
        <p:blipFill rotWithShape="1">
          <a:blip r:embed="rId4">
            <a:alphaModFix/>
          </a:blip>
          <a:srcRect t="14346"/>
          <a:stretch/>
        </p:blipFill>
        <p:spPr>
          <a:xfrm>
            <a:off x="1018000" y="3196312"/>
            <a:ext cx="2072900" cy="13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6025" y="1163925"/>
            <a:ext cx="4623900" cy="351807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>
            <a:spLocks noGrp="1"/>
          </p:cNvSpPr>
          <p:nvPr>
            <p:ph type="title"/>
          </p:nvPr>
        </p:nvSpPr>
        <p:spPr>
          <a:xfrm>
            <a:off x="3090900" y="279925"/>
            <a:ext cx="2962200" cy="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CENA DE GALA</a:t>
            </a:r>
            <a:endParaRPr/>
          </a:p>
        </p:txBody>
      </p:sp>
      <p:sp>
        <p:nvSpPr>
          <p:cNvPr id="212" name="Google Shape;212;p22"/>
          <p:cNvSpPr txBox="1"/>
          <p:nvPr/>
        </p:nvSpPr>
        <p:spPr>
          <a:xfrm>
            <a:off x="4015650" y="706425"/>
            <a:ext cx="18831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b="1">
                <a:latin typeface="Times New Roman"/>
                <a:ea typeface="Times New Roman"/>
                <a:cs typeface="Times New Roman"/>
                <a:sym typeface="Times New Roman"/>
              </a:rPr>
              <a:t>Pseudocódigo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1456800" y="950050"/>
            <a:ext cx="6230400" cy="3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999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s" sz="1100">
                <a:latin typeface="Times New Roman"/>
                <a:ea typeface="Times New Roman"/>
                <a:cs typeface="Times New Roman"/>
                <a:sym typeface="Times New Roman"/>
              </a:rPr>
              <a:t>Inicializamos los parámetros iniciales: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00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s" sz="1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 crea el nodo raíz con su identificador y la conveniencia total iniciada a 0.</a:t>
            </a:r>
            <a:endParaRPr sz="1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00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s" sz="1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 crea un vector candidatos donde indicamos qué nodos quedan por visitar.</a:t>
            </a:r>
            <a:endParaRPr sz="1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00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s" sz="1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 crea un vector solucion_temporal en el que incluimos el nodo inicial; este vector contendrá la solución propia para cada nodo en todo momento.</a:t>
            </a:r>
            <a:endParaRPr sz="1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9999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s" sz="1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Llamamos a la función recursiva “backtracking” con los datos iniciales.</a:t>
            </a:r>
            <a:endParaRPr sz="1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00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s" sz="1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Marca el comensal candidato</a:t>
            </a:r>
            <a:endParaRPr sz="1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00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s" sz="1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 añade a una solución parcial</a:t>
            </a:r>
            <a:endParaRPr sz="1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00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s" sz="1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 el nodo actual es un nodo hoja:</a:t>
            </a:r>
            <a:endParaRPr sz="1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99999" lvl="2" indent="-2984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■"/>
            </a:pPr>
            <a:r>
              <a:rPr lang="es" sz="1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Aumentamos la conveniencia total al añadir este último comensal.</a:t>
            </a:r>
            <a:endParaRPr sz="1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99999" lvl="2" indent="-2984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■"/>
            </a:pPr>
            <a:r>
              <a:rPr lang="es" sz="1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 la solución parcial alcanzada es mejor que la solución previa, actualiza con la nueva solución.</a:t>
            </a:r>
            <a:endParaRPr sz="1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00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 el nodo actual </a:t>
            </a:r>
            <a:r>
              <a:rPr lang="es" sz="1200" b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r>
              <a:rPr lang="es" sz="1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es un nodo hoja</a:t>
            </a:r>
            <a:endParaRPr sz="1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99999" lvl="2" indent="-2984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■"/>
            </a:pPr>
            <a:r>
              <a:rPr lang="es" sz="1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Para cada comensal restante</a:t>
            </a:r>
            <a:endParaRPr sz="1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800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s" sz="1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Aumentamos la conveniencia total al añadir al nuevo comensal a la mesa.</a:t>
            </a:r>
            <a:endParaRPr sz="1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800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s" sz="1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 la conveniencia total optimista mejora la conveniencia total de la solución previa</a:t>
            </a:r>
            <a:endParaRPr sz="1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49999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s" sz="1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LLamada recursiva tomando como válido el comensal evaluado.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title"/>
          </p:nvPr>
        </p:nvSpPr>
        <p:spPr>
          <a:xfrm>
            <a:off x="1796400" y="321900"/>
            <a:ext cx="5551200" cy="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VIAJANTE DE COMERCIO</a:t>
            </a:r>
            <a:endParaRPr/>
          </a:p>
        </p:txBody>
      </p:sp>
      <p:sp>
        <p:nvSpPr>
          <p:cNvPr id="219" name="Google Shape;219;p23"/>
          <p:cNvSpPr txBox="1"/>
          <p:nvPr/>
        </p:nvSpPr>
        <p:spPr>
          <a:xfrm>
            <a:off x="166425" y="1112275"/>
            <a:ext cx="8697900" cy="9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Buscar la ruta óptima pasando por todas las ciudades sin repetir una ciudad ya visitada de forma que la distancia sea mínima: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0" name="Google Shape;2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525" y="1590650"/>
            <a:ext cx="2065950" cy="17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3"/>
          <p:cNvSpPr txBox="1"/>
          <p:nvPr/>
        </p:nvSpPr>
        <p:spPr>
          <a:xfrm>
            <a:off x="189150" y="3154700"/>
            <a:ext cx="8765700" cy="17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" dirty="0">
                <a:latin typeface="Times New Roman"/>
                <a:ea typeface="Times New Roman"/>
                <a:cs typeface="Times New Roman"/>
                <a:sym typeface="Times New Roman"/>
              </a:rPr>
              <a:t>Estructura de Datos: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s" dirty="0">
                <a:latin typeface="Times New Roman"/>
                <a:ea typeface="Times New Roman"/>
                <a:cs typeface="Times New Roman"/>
                <a:sym typeface="Times New Roman"/>
              </a:rPr>
              <a:t>struct Ciudad → Almacena el identificador de la ciudad y un par de coordenadas.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s" dirty="0">
                <a:latin typeface="Times New Roman"/>
                <a:ea typeface="Times New Roman"/>
                <a:cs typeface="Times New Roman"/>
                <a:sym typeface="Times New Roman"/>
              </a:rPr>
              <a:t>struct Nodo → Almacena el identificador que representa la ciudad, el coste acumulado hasta llegar a esa ciudad, un vector que almacena el orden en que se van visitando las </a:t>
            </a:r>
            <a:r>
              <a:rPr lang="es" dirty="0" smtClean="0">
                <a:latin typeface="Times New Roman"/>
                <a:ea typeface="Times New Roman"/>
                <a:cs typeface="Times New Roman"/>
                <a:sym typeface="Times New Roman"/>
              </a:rPr>
              <a:t>ciudades y </a:t>
            </a:r>
            <a:r>
              <a:rPr lang="es" dirty="0">
                <a:latin typeface="Times New Roman"/>
                <a:ea typeface="Times New Roman"/>
                <a:cs typeface="Times New Roman"/>
                <a:sym typeface="Times New Roman"/>
              </a:rPr>
              <a:t>un vector que almacena las ciudades restantes candidatas.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s" dirty="0">
                <a:latin typeface="Times New Roman"/>
                <a:ea typeface="Times New Roman"/>
                <a:cs typeface="Times New Roman"/>
                <a:sym typeface="Times New Roman"/>
              </a:rPr>
              <a:t>priority_queue → Almacena nodos dando prioridad al nodo cuyo coste total es menor (struct Comparador).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2630350" y="748750"/>
            <a:ext cx="35412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b="1">
                <a:latin typeface="Times New Roman"/>
                <a:ea typeface="Times New Roman"/>
                <a:cs typeface="Times New Roman"/>
                <a:sym typeface="Times New Roman"/>
              </a:rPr>
              <a:t>Planteamiento Branch &amp; Bound</a:t>
            </a:r>
            <a:endParaRPr sz="17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title"/>
          </p:nvPr>
        </p:nvSpPr>
        <p:spPr>
          <a:xfrm>
            <a:off x="1796400" y="321900"/>
            <a:ext cx="5551200" cy="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VIAJANTE DE COMERCIO</a:t>
            </a:r>
            <a:endParaRPr/>
          </a:p>
        </p:txBody>
      </p:sp>
      <p:sp>
        <p:nvSpPr>
          <p:cNvPr id="222" name="Google Shape;222;p23"/>
          <p:cNvSpPr txBox="1"/>
          <p:nvPr/>
        </p:nvSpPr>
        <p:spPr>
          <a:xfrm>
            <a:off x="3689497" y="738359"/>
            <a:ext cx="1765005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Criterio de poda</a:t>
            </a:r>
            <a:endParaRPr sz="1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77982" y="1464729"/>
            <a:ext cx="76450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Si el coste de la ruta que ha recorrido el nodo es peor que el coste de la ruta solución previa, </a:t>
            </a:r>
          </a:p>
          <a:p>
            <a:r>
              <a:rPr lang="es-ES" dirty="0"/>
              <a:t>s</a:t>
            </a:r>
            <a:r>
              <a:rPr lang="es-ES" dirty="0" smtClean="0"/>
              <a:t>abremos que el resto de ciudades por visitar solo empeoran la situación y no son necesarias</a:t>
            </a:r>
          </a:p>
          <a:p>
            <a:r>
              <a:rPr lang="es-ES" dirty="0"/>
              <a:t>d</a:t>
            </a:r>
            <a:r>
              <a:rPr lang="es-ES" dirty="0" smtClean="0"/>
              <a:t>e explorar. </a:t>
            </a:r>
          </a:p>
        </p:txBody>
      </p:sp>
      <p:pic>
        <p:nvPicPr>
          <p:cNvPr id="8" name="Google Shape;2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893" y="2203393"/>
            <a:ext cx="3645635" cy="26441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3" name="CuadroTexto 2"/>
          <p:cNvSpPr txBox="1"/>
          <p:nvPr/>
        </p:nvSpPr>
        <p:spPr>
          <a:xfrm>
            <a:off x="5101211" y="2203393"/>
            <a:ext cx="365677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Mejor coste solución: 24</a:t>
            </a:r>
          </a:p>
          <a:p>
            <a:r>
              <a:rPr lang="es-ES" dirty="0" smtClean="0"/>
              <a:t>Coste de ir del nodo A (raíz) al nodo C: 40</a:t>
            </a:r>
          </a:p>
          <a:p>
            <a:endParaRPr lang="es-ES" dirty="0"/>
          </a:p>
          <a:p>
            <a:r>
              <a:rPr lang="es-ES" dirty="0" smtClean="0"/>
              <a:t>En este caso sabemos que no vale la pena </a:t>
            </a:r>
          </a:p>
          <a:p>
            <a:r>
              <a:rPr lang="es-ES" dirty="0" smtClean="0"/>
              <a:t>seguir comprobando la solución parcial.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529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>
            <a:spLocks noGrp="1"/>
          </p:cNvSpPr>
          <p:nvPr>
            <p:ph type="title"/>
          </p:nvPr>
        </p:nvSpPr>
        <p:spPr>
          <a:xfrm>
            <a:off x="1807750" y="108550"/>
            <a:ext cx="5551200" cy="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VIAJANTE DE COMERCIO</a:t>
            </a:r>
            <a:endParaRPr/>
          </a:p>
        </p:txBody>
      </p:sp>
      <p:sp>
        <p:nvSpPr>
          <p:cNvPr id="228" name="Google Shape;228;p24"/>
          <p:cNvSpPr txBox="1"/>
          <p:nvPr/>
        </p:nvSpPr>
        <p:spPr>
          <a:xfrm>
            <a:off x="3158725" y="532225"/>
            <a:ext cx="27327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b="1">
                <a:latin typeface="Times New Roman"/>
                <a:ea typeface="Times New Roman"/>
                <a:cs typeface="Times New Roman"/>
                <a:sym typeface="Times New Roman"/>
              </a:rPr>
              <a:t>Explicación paso a paso</a:t>
            </a:r>
            <a:endParaRPr sz="17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374950" y="821450"/>
            <a:ext cx="8416800" cy="13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Dada la matriz de distancias anterior para N=4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Criterio de poda: La distancia acumulada hasta un nodo es peor que la distancia de la solución anterior.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0" name="Google Shape;2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50" y="1934100"/>
            <a:ext cx="3659260" cy="26441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231" name="Google Shape;2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750" y="1934100"/>
            <a:ext cx="3659251" cy="26441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232" name="Google Shape;23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6575" y="1934100"/>
            <a:ext cx="3726471" cy="26441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233" name="Google Shape;23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51671" y="1934100"/>
            <a:ext cx="3684672" cy="26441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234" name="Google Shape;23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07743" y="1934100"/>
            <a:ext cx="3794430" cy="26441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235" name="Google Shape;235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46998" y="1934100"/>
            <a:ext cx="3788964" cy="26441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236" name="Google Shape;236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19950" y="1934100"/>
            <a:ext cx="3755924" cy="26441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237" name="Google Shape;237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03975" y="1934100"/>
            <a:ext cx="3645635" cy="26441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38" name="Google Shape;238;p24"/>
          <p:cNvSpPr txBox="1"/>
          <p:nvPr/>
        </p:nvSpPr>
        <p:spPr>
          <a:xfrm>
            <a:off x="6539200" y="2272500"/>
            <a:ext cx="2122500" cy="13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Tras la poda, el conjunto de nodos sin visitar está vacío.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Así nos quedamos con la mejor solución encontrada: {A,B,C,D,A}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>
            <a:spLocks noGrp="1"/>
          </p:cNvSpPr>
          <p:nvPr>
            <p:ph type="title"/>
          </p:nvPr>
        </p:nvSpPr>
        <p:spPr>
          <a:xfrm>
            <a:off x="1796400" y="321900"/>
            <a:ext cx="5551200" cy="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VIAJANTE DE COMERCIO</a:t>
            </a:r>
            <a:endParaRPr/>
          </a:p>
        </p:txBody>
      </p:sp>
      <p:sp>
        <p:nvSpPr>
          <p:cNvPr id="244" name="Google Shape;244;p25"/>
          <p:cNvSpPr txBox="1"/>
          <p:nvPr/>
        </p:nvSpPr>
        <p:spPr>
          <a:xfrm>
            <a:off x="3519275" y="874800"/>
            <a:ext cx="23013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b="1">
                <a:latin typeface="Times New Roman"/>
                <a:ea typeface="Times New Roman"/>
                <a:cs typeface="Times New Roman"/>
                <a:sym typeface="Times New Roman"/>
              </a:rPr>
              <a:t>Eficiencia empírica</a:t>
            </a:r>
            <a:endParaRPr sz="17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275" y="1488901"/>
            <a:ext cx="5248926" cy="3198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150" y="1295400"/>
            <a:ext cx="2140075" cy="188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937" y="3175875"/>
            <a:ext cx="2198500" cy="14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>
            <a:spLocks noGrp="1"/>
          </p:cNvSpPr>
          <p:nvPr>
            <p:ph type="title"/>
          </p:nvPr>
        </p:nvSpPr>
        <p:spPr>
          <a:xfrm>
            <a:off x="1796400" y="321900"/>
            <a:ext cx="5551200" cy="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VIAJANTE DE COMERCIO</a:t>
            </a:r>
            <a:endParaRPr/>
          </a:p>
        </p:txBody>
      </p:sp>
      <p:sp>
        <p:nvSpPr>
          <p:cNvPr id="253" name="Google Shape;253;p26"/>
          <p:cNvSpPr txBox="1"/>
          <p:nvPr/>
        </p:nvSpPr>
        <p:spPr>
          <a:xfrm>
            <a:off x="2016075" y="1112275"/>
            <a:ext cx="49986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3838275" y="777825"/>
            <a:ext cx="17637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b="1">
                <a:latin typeface="Times New Roman"/>
                <a:ea typeface="Times New Roman"/>
                <a:cs typeface="Times New Roman"/>
                <a:sym typeface="Times New Roman"/>
              </a:rPr>
              <a:t>Pseudocódigo</a:t>
            </a:r>
            <a:endParaRPr sz="17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388" y="1307000"/>
            <a:ext cx="4009215" cy="33421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>
            <a:spLocks noGrp="1"/>
          </p:cNvSpPr>
          <p:nvPr>
            <p:ph type="title"/>
          </p:nvPr>
        </p:nvSpPr>
        <p:spPr>
          <a:xfrm>
            <a:off x="1796400" y="321900"/>
            <a:ext cx="5551200" cy="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261" name="Google Shape;261;p27"/>
          <p:cNvSpPr txBox="1"/>
          <p:nvPr/>
        </p:nvSpPr>
        <p:spPr>
          <a:xfrm>
            <a:off x="2397250" y="1629800"/>
            <a:ext cx="14517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7"/>
          <p:cNvSpPr txBox="1"/>
          <p:nvPr/>
        </p:nvSpPr>
        <p:spPr>
          <a:xfrm>
            <a:off x="885475" y="1393300"/>
            <a:ext cx="7333800" cy="29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Backtracking y Branch and bound nos permiten obtener una solución óptima con tamaños de problemas pequeños, ya que dependen del criterio de factibilidad/poda, que permite obtener una solución óptima antes o después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Programación Dinámica se basa en agilizar las operaciones mediante la reutilización de valores ya utilizados y backtracking y branch and bound en la acotación de cada posible solución, permitiendo desechar la rama del árbol evaluada si no se cumple. PD es mas eficiente que Backtracking y B&amp;B.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Backtracking utiliza un algoritmo de búsqueda en  profundidad y branch and bound de búsqueda de coste uniforme.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Greedy permite obtener soluciones aproximadas de forma eficiente para tamaños de problema grande mientras que backtracking y B&amp;B obtienen el óptimo pero con la limitación de tamaño de problema.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223900" y="230475"/>
            <a:ext cx="1742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ÍNDICE</a:t>
            </a:r>
            <a:endParaRPr b="1"/>
          </a:p>
        </p:txBody>
      </p:sp>
      <p:sp>
        <p:nvSpPr>
          <p:cNvPr id="137" name="Google Shape;137;p14"/>
          <p:cNvSpPr txBox="1"/>
          <p:nvPr/>
        </p:nvSpPr>
        <p:spPr>
          <a:xfrm>
            <a:off x="1235350" y="740700"/>
            <a:ext cx="61053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s" sz="1500" b="1" dirty="0">
                <a:latin typeface="Times New Roman"/>
                <a:ea typeface="Times New Roman"/>
                <a:cs typeface="Times New Roman"/>
                <a:sym typeface="Times New Roman"/>
              </a:rPr>
              <a:t>Hardware y software utilizado</a:t>
            </a:r>
            <a:endParaRPr sz="15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s" sz="1500" b="1" dirty="0">
                <a:latin typeface="Times New Roman"/>
                <a:ea typeface="Times New Roman"/>
                <a:cs typeface="Times New Roman"/>
                <a:sym typeface="Times New Roman"/>
              </a:rPr>
              <a:t>Cena de gala</a:t>
            </a:r>
            <a:endParaRPr sz="15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s" sz="1500" b="1" dirty="0">
                <a:latin typeface="Times New Roman"/>
                <a:ea typeface="Times New Roman"/>
                <a:cs typeface="Times New Roman"/>
                <a:sym typeface="Times New Roman"/>
              </a:rPr>
              <a:t>Planteamiento Backtracking</a:t>
            </a:r>
            <a:endParaRPr sz="15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s" sz="1500" b="1" dirty="0">
                <a:latin typeface="Times New Roman"/>
                <a:ea typeface="Times New Roman"/>
                <a:cs typeface="Times New Roman"/>
                <a:sym typeface="Times New Roman"/>
              </a:rPr>
              <a:t>Restricciones Explícitas e Implícitas</a:t>
            </a:r>
            <a:endParaRPr sz="15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s" sz="1500" b="1" dirty="0">
                <a:latin typeface="Times New Roman"/>
                <a:ea typeface="Times New Roman"/>
                <a:cs typeface="Times New Roman"/>
                <a:sym typeface="Times New Roman"/>
              </a:rPr>
              <a:t>Explicación paso a paso</a:t>
            </a:r>
            <a:endParaRPr sz="15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s" sz="1500" b="1" dirty="0">
                <a:latin typeface="Times New Roman"/>
                <a:ea typeface="Times New Roman"/>
                <a:cs typeface="Times New Roman"/>
                <a:sym typeface="Times New Roman"/>
              </a:rPr>
              <a:t>Eficiencia empírica y resultados</a:t>
            </a:r>
            <a:endParaRPr sz="15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s" sz="1500" b="1" dirty="0">
                <a:latin typeface="Times New Roman"/>
                <a:ea typeface="Times New Roman"/>
                <a:cs typeface="Times New Roman"/>
                <a:sym typeface="Times New Roman"/>
              </a:rPr>
              <a:t>Pseudocódigo</a:t>
            </a:r>
            <a:endParaRPr sz="15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s" sz="1500" b="1" dirty="0">
                <a:latin typeface="Times New Roman"/>
                <a:ea typeface="Times New Roman"/>
                <a:cs typeface="Times New Roman"/>
                <a:sym typeface="Times New Roman"/>
              </a:rPr>
              <a:t>Viajante de comercio</a:t>
            </a:r>
            <a:endParaRPr sz="15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s" sz="1500" b="1" dirty="0">
                <a:latin typeface="Times New Roman"/>
                <a:ea typeface="Times New Roman"/>
                <a:cs typeface="Times New Roman"/>
                <a:sym typeface="Times New Roman"/>
              </a:rPr>
              <a:t>Planteamiento Branch and </a:t>
            </a:r>
            <a:r>
              <a:rPr lang="es" sz="15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Bound</a:t>
            </a: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s" sz="15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Criterio de poda</a:t>
            </a:r>
            <a:endParaRPr sz="15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s" sz="1500" b="1" dirty="0">
                <a:latin typeface="Times New Roman"/>
                <a:ea typeface="Times New Roman"/>
                <a:cs typeface="Times New Roman"/>
                <a:sym typeface="Times New Roman"/>
              </a:rPr>
              <a:t>Explicación paso a paso</a:t>
            </a:r>
            <a:endParaRPr sz="15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s" sz="1500" b="1" dirty="0">
                <a:latin typeface="Times New Roman"/>
                <a:ea typeface="Times New Roman"/>
                <a:cs typeface="Times New Roman"/>
                <a:sym typeface="Times New Roman"/>
              </a:rPr>
              <a:t>Eficiencia empírica y resultados</a:t>
            </a:r>
            <a:endParaRPr sz="15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s" sz="1500" b="1" dirty="0">
                <a:latin typeface="Times New Roman"/>
                <a:ea typeface="Times New Roman"/>
                <a:cs typeface="Times New Roman"/>
                <a:sym typeface="Times New Roman"/>
              </a:rPr>
              <a:t>Pseudocódigo</a:t>
            </a:r>
            <a:endParaRPr sz="15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s" sz="1500" b="1" dirty="0">
                <a:latin typeface="Times New Roman"/>
                <a:ea typeface="Times New Roman"/>
                <a:cs typeface="Times New Roman"/>
                <a:sym typeface="Times New Roman"/>
              </a:rPr>
              <a:t>Conclusiones</a:t>
            </a:r>
            <a:endParaRPr sz="15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488475" y="433400"/>
            <a:ext cx="80505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HARDWARE Y SOFTWARE</a:t>
            </a:r>
            <a:endParaRPr b="1"/>
          </a:p>
        </p:txBody>
      </p:sp>
      <p:pic>
        <p:nvPicPr>
          <p:cNvPr id="143" name="Google Shape;143;p15"/>
          <p:cNvPicPr preferRelativeResize="0"/>
          <p:nvPr/>
        </p:nvPicPr>
        <p:blipFill rotWithShape="1">
          <a:blip r:embed="rId3">
            <a:alphaModFix/>
          </a:blip>
          <a:srcRect r="10466" b="62732"/>
          <a:stretch/>
        </p:blipFill>
        <p:spPr>
          <a:xfrm>
            <a:off x="1795225" y="1429275"/>
            <a:ext cx="5553525" cy="229325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6163" y="4038000"/>
            <a:ext cx="2551675" cy="38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3090900" y="279925"/>
            <a:ext cx="3427200" cy="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CENA DE GALA</a:t>
            </a:r>
            <a:endParaRPr/>
          </a:p>
        </p:txBody>
      </p:sp>
      <p:sp>
        <p:nvSpPr>
          <p:cNvPr id="150" name="Google Shape;150;p16"/>
          <p:cNvSpPr txBox="1"/>
          <p:nvPr/>
        </p:nvSpPr>
        <p:spPr>
          <a:xfrm>
            <a:off x="660525" y="1286800"/>
            <a:ext cx="77097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Buscamos sentar a una cantidad N de comensales en una mesa, de tal forma que la conveniencia total generada sea máxima, teniendo en cuenta que cada par de comensales tendrá una conveniencia distinta entre ellos.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Matriz no simétrica de conveniencia (0 indica muy mala conveniencia y 100 la mejor posible):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2906801" y="832825"/>
            <a:ext cx="33696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b="1">
                <a:latin typeface="Times New Roman"/>
                <a:ea typeface="Times New Roman"/>
                <a:cs typeface="Times New Roman"/>
                <a:sym typeface="Times New Roman"/>
              </a:rPr>
              <a:t>    Planteamiento Backtracking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463" y="2400400"/>
            <a:ext cx="2535832" cy="24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3090900" y="279925"/>
            <a:ext cx="2962200" cy="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CENA DE GALA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951" y="1155600"/>
            <a:ext cx="5954099" cy="27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/>
        </p:nvSpPr>
        <p:spPr>
          <a:xfrm>
            <a:off x="876225" y="3835650"/>
            <a:ext cx="7709700" cy="10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Estructura de Datos: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000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Comensal → struct que almacena el identificador del comensal y la conveniencia total acumulada.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000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Solución →  Vector con soluciones parciales y un Vector solución final de tamaño 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2924601" y="832825"/>
            <a:ext cx="34428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b="1">
                <a:latin typeface="Times New Roman"/>
                <a:ea typeface="Times New Roman"/>
                <a:cs typeface="Times New Roman"/>
                <a:sym typeface="Times New Roman"/>
              </a:rPr>
              <a:t>    Planteamiento Backtracking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3090900" y="279925"/>
            <a:ext cx="2962200" cy="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CENA DE GALA</a:t>
            </a:r>
            <a:endParaRPr/>
          </a:p>
        </p:txBody>
      </p:sp>
      <p:sp>
        <p:nvSpPr>
          <p:cNvPr id="160" name="Google Shape;160;p17"/>
          <p:cNvSpPr txBox="1"/>
          <p:nvPr/>
        </p:nvSpPr>
        <p:spPr>
          <a:xfrm>
            <a:off x="3650700" y="749697"/>
            <a:ext cx="34428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b="1" dirty="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s" sz="17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Restricciones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143000" y="1309255"/>
            <a:ext cx="726324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Restricciones explicitas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El numero de comensales es positivo, perteneciente al intervalo [1-N], donde N es el numero total de comensales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El valor de conveniencia de un comensal a otro esta en el intervalo [0-100], siendo 0 un valor pésimo y 100 el mejor valor posible.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r>
              <a:rPr lang="es-ES" dirty="0" smtClean="0"/>
              <a:t>Restricciones implícitas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Un comensal solo puede estar sentado en un único sitio y un sitio solo puede estar ocupado por un comensal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Si una solución parcial optimista empeora la solución final actual, la solución parcial no es factible.</a:t>
            </a:r>
          </a:p>
        </p:txBody>
      </p:sp>
    </p:spTree>
    <p:extLst>
      <p:ext uri="{BB962C8B-B14F-4D97-AF65-F5344CB8AC3E}">
        <p14:creationId xmlns:p14="http://schemas.microsoft.com/office/powerpoint/2010/main" val="148149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3090900" y="279925"/>
            <a:ext cx="2962200" cy="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CENA DE GALA</a:t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2872400" y="675675"/>
            <a:ext cx="40683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b="1">
                <a:latin typeface="Times New Roman"/>
                <a:ea typeface="Times New Roman"/>
                <a:cs typeface="Times New Roman"/>
                <a:sym typeface="Times New Roman"/>
              </a:rPr>
              <a:t> Explicación paso a paso (Ejemplo 1)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851325" y="1296625"/>
            <a:ext cx="7709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Dada la matriz de conveniencia anterior para N=4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El algoritmo va generando el árbol siguiente, priorizando los hijos del nodo generado en vez de generar los nodos hermanos (una vez ha generado {A,B}, en vez de generar {A,C}, genera {A,B,C}).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850" y="2418300"/>
            <a:ext cx="2533650" cy="224502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150" y="2418300"/>
            <a:ext cx="2562225" cy="224502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9850" y="2418300"/>
            <a:ext cx="2524125" cy="224502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4675" y="2418300"/>
            <a:ext cx="2524125" cy="224502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52088" y="2418300"/>
            <a:ext cx="2533800" cy="224502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05737" y="2273675"/>
            <a:ext cx="4332525" cy="25342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74" name="Google Shape;174;p18"/>
          <p:cNvSpPr txBox="1"/>
          <p:nvPr/>
        </p:nvSpPr>
        <p:spPr>
          <a:xfrm>
            <a:off x="6891911" y="2343630"/>
            <a:ext cx="1966500" cy="1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Times New Roman"/>
                <a:ea typeface="Times New Roman"/>
                <a:cs typeface="Times New Roman"/>
                <a:sym typeface="Times New Roman"/>
              </a:rPr>
              <a:t>En ninguno de los hijos generados, la posible conveniencia optimista ha sido menor que la primera conveniencia solución obtenida (359).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17000" y="279925"/>
            <a:ext cx="1360525" cy="13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>
            <a:spLocks noGrp="1"/>
          </p:cNvSpPr>
          <p:nvPr>
            <p:ph type="title"/>
          </p:nvPr>
        </p:nvSpPr>
        <p:spPr>
          <a:xfrm>
            <a:off x="3090900" y="279925"/>
            <a:ext cx="2962200" cy="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CENA DE GALA</a:t>
            </a:r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2682425" y="832825"/>
            <a:ext cx="39999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b="1">
                <a:latin typeface="Times New Roman"/>
                <a:ea typeface="Times New Roman"/>
                <a:cs typeface="Times New Roman"/>
                <a:sym typeface="Times New Roman"/>
              </a:rPr>
              <a:t> Explicación paso a paso (Ejemplo 1)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75" y="1517150"/>
            <a:ext cx="4165026" cy="25342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183" name="Google Shape;1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5700" y="1505425"/>
            <a:ext cx="4332525" cy="25342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84" name="Google Shape;184;p19"/>
          <p:cNvSpPr txBox="1"/>
          <p:nvPr/>
        </p:nvSpPr>
        <p:spPr>
          <a:xfrm>
            <a:off x="1223550" y="4146950"/>
            <a:ext cx="669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En este caso, el algoritmo pasa por todas las ramas y llega hasta todas las hojas.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 Solución: {A, B, C, D, A}.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5425" y="245075"/>
            <a:ext cx="1232800" cy="11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>
            <a:spLocks noGrp="1"/>
          </p:cNvSpPr>
          <p:nvPr>
            <p:ph type="title"/>
          </p:nvPr>
        </p:nvSpPr>
        <p:spPr>
          <a:xfrm>
            <a:off x="3090900" y="279925"/>
            <a:ext cx="2962200" cy="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CENA DE GALA</a:t>
            </a:r>
            <a:endParaRPr/>
          </a:p>
        </p:txBody>
      </p:sp>
      <p:sp>
        <p:nvSpPr>
          <p:cNvPr id="191" name="Google Shape;191;p20"/>
          <p:cNvSpPr txBox="1"/>
          <p:nvPr/>
        </p:nvSpPr>
        <p:spPr>
          <a:xfrm>
            <a:off x="2778750" y="670700"/>
            <a:ext cx="40446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b="1">
                <a:latin typeface="Times New Roman"/>
                <a:ea typeface="Times New Roman"/>
                <a:cs typeface="Times New Roman"/>
                <a:sym typeface="Times New Roman"/>
              </a:rPr>
              <a:t> Explicación paso a paso (Ejemplo 2)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845525" y="945100"/>
            <a:ext cx="52623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Dada la siguiente matriz de conveniencia para N=4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158" y="208500"/>
            <a:ext cx="1231193" cy="11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900" y="1371900"/>
            <a:ext cx="4101601" cy="308642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195" name="Google Shape;19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5555" y="1371900"/>
            <a:ext cx="4261544" cy="3086434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96" name="Google Shape;196;p20"/>
          <p:cNvSpPr txBox="1"/>
          <p:nvPr/>
        </p:nvSpPr>
        <p:spPr>
          <a:xfrm>
            <a:off x="296900" y="4495125"/>
            <a:ext cx="41724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9999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Primera solución encontrada: {A, B, C, D, A}.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4085175" y="4495125"/>
            <a:ext cx="52623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Segunda y mejor solución encontrada: {A, C, B, D, A}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1038</Words>
  <Application>Microsoft Office PowerPoint</Application>
  <PresentationFormat>Presentación en pantalla (16:9)</PresentationFormat>
  <Paragraphs>113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Calibri</vt:lpstr>
      <vt:lpstr>Times New Roman</vt:lpstr>
      <vt:lpstr>Nunito</vt:lpstr>
      <vt:lpstr>Arial</vt:lpstr>
      <vt:lpstr>Shift</vt:lpstr>
      <vt:lpstr>Presentación de PowerPoint</vt:lpstr>
      <vt:lpstr>ÍNDICE</vt:lpstr>
      <vt:lpstr>HARDWARE Y SOFTWARE</vt:lpstr>
      <vt:lpstr>CENA DE GALA</vt:lpstr>
      <vt:lpstr>CENA DE GALA</vt:lpstr>
      <vt:lpstr>CENA DE GALA</vt:lpstr>
      <vt:lpstr>CENA DE GALA</vt:lpstr>
      <vt:lpstr>CENA DE GALA</vt:lpstr>
      <vt:lpstr>CENA DE GALA</vt:lpstr>
      <vt:lpstr>CENA DE GALA</vt:lpstr>
      <vt:lpstr>CENA DE GALA</vt:lpstr>
      <vt:lpstr>VIAJANTE DE COMERCIO</vt:lpstr>
      <vt:lpstr>VIAJANTE DE COMERCIO</vt:lpstr>
      <vt:lpstr>VIAJANTE DE COMERCIO</vt:lpstr>
      <vt:lpstr>VIAJANTE DE COMERCIO</vt:lpstr>
      <vt:lpstr>VIAJANTE DE COMERCIO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Raul Del Pozo Moreno</cp:lastModifiedBy>
  <cp:revision>2</cp:revision>
  <dcterms:modified xsi:type="dcterms:W3CDTF">2020-06-07T20:51:36Z</dcterms:modified>
</cp:coreProperties>
</file>