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24" autoAdjust="0"/>
  </p:normalViewPr>
  <p:slideViewPr>
    <p:cSldViewPr showGuides="1">
      <p:cViewPr varScale="1">
        <p:scale>
          <a:sx n="157" d="100"/>
          <a:sy n="157" d="100"/>
        </p:scale>
        <p:origin x="-2165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E13B-281E-4752-88A3-9BAFCABAB0E6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46A1-5659-4DB6-AC02-BE66AA4D5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005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E13B-281E-4752-88A3-9BAFCABAB0E6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46A1-5659-4DB6-AC02-BE66AA4D5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295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E13B-281E-4752-88A3-9BAFCABAB0E6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46A1-5659-4DB6-AC02-BE66AA4D5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240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E13B-281E-4752-88A3-9BAFCABAB0E6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46A1-5659-4DB6-AC02-BE66AA4D5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E13B-281E-4752-88A3-9BAFCABAB0E6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46A1-5659-4DB6-AC02-BE66AA4D5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579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E13B-281E-4752-88A3-9BAFCABAB0E6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46A1-5659-4DB6-AC02-BE66AA4D5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01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E13B-281E-4752-88A3-9BAFCABAB0E6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46A1-5659-4DB6-AC02-BE66AA4D5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179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E13B-281E-4752-88A3-9BAFCABAB0E6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46A1-5659-4DB6-AC02-BE66AA4D5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638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E13B-281E-4752-88A3-9BAFCABAB0E6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46A1-5659-4DB6-AC02-BE66AA4D5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67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E13B-281E-4752-88A3-9BAFCABAB0E6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46A1-5659-4DB6-AC02-BE66AA4D5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82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E13B-281E-4752-88A3-9BAFCABAB0E6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46A1-5659-4DB6-AC02-BE66AA4D5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1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55000">
              <a:srgbClr val="85C2FF">
                <a:alpha val="21000"/>
                <a:lumMod val="4000"/>
                <a:lumOff val="96000"/>
              </a:srgbClr>
            </a:gs>
            <a:gs pos="70000">
              <a:srgbClr val="C4D6EB"/>
            </a:gs>
            <a:gs pos="100000">
              <a:srgbClr val="FFEBFA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EE13B-281E-4752-88A3-9BAFCABAB0E6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C46A1-5659-4DB6-AC02-BE66AA4D5D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753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mozilla.org/es/docs/Web/CSS/CSS_Grid_Layou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grid-template-columns" TargetMode="External"/><Relationship Id="rId7" Type="http://schemas.openxmlformats.org/officeDocument/2006/relationships/hyperlink" Target="https://developer.mozilla.org/en-US/docs/Web/CSS/gap" TargetMode="External"/><Relationship Id="rId2" Type="http://schemas.openxmlformats.org/officeDocument/2006/relationships/hyperlink" Target="https://developer.mozilla.org/en-US/docs/Web/CSS/grid-ro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s/docs/Web/CSS/grid-template-areas" TargetMode="External"/><Relationship Id="rId5" Type="http://schemas.openxmlformats.org/officeDocument/2006/relationships/hyperlink" Target="https://developer.mozilla.org/es/docs/Web/CSS/CSS_Grid_Layout/Auto-placement_in_CSS_Grid_Layout" TargetMode="External"/><Relationship Id="rId4" Type="http://schemas.openxmlformats.org/officeDocument/2006/relationships/hyperlink" Target="https://developer.mozilla.org/en-US/docs/Web/CSS/grid-template-row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2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1.wmf"/><Relationship Id="rId4" Type="http://schemas.openxmlformats.org/officeDocument/2006/relationships/hyperlink" Target="http://betatun.ugr.es/~pw74718030/grid/index_grid_ejemplo1.html" TargetMode="External"/><Relationship Id="rId9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betatun.ugr.es/~pw74718030/grid/index_grid_ejemplo2.html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betatun.ugr.es/~pw74718030/grid/index_grid_ejemplo3.html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grid.asp" TargetMode="External"/><Relationship Id="rId2" Type="http://schemas.openxmlformats.org/officeDocument/2006/relationships/hyperlink" Target="https://lenguajecss.com/css/maquetacion-y-colocacion/grid-cs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spai.es/blog/2020/03/usar-areas-en-css-grid-layout/" TargetMode="External"/><Relationship Id="rId4" Type="http://schemas.openxmlformats.org/officeDocument/2006/relationships/hyperlink" Target="https://developer.mozilla.org/en-US/docs/Web/CSS/CSS_Grid_Layout/Basic_Concepts_of_Grid_Layou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00277" y="260648"/>
            <a:ext cx="6912768" cy="288032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CSS</a:t>
            </a:r>
            <a:r>
              <a:rPr lang="es-ES" dirty="0" smtClean="0"/>
              <a:t> MODULO </a:t>
            </a:r>
            <a:r>
              <a:rPr lang="es-ES" dirty="0" err="1" smtClean="0"/>
              <a:t>GRID</a:t>
            </a:r>
            <a:r>
              <a:rPr lang="es-ES" dirty="0" smtClean="0"/>
              <a:t> </a:t>
            </a:r>
            <a:r>
              <a:rPr lang="es-ES" dirty="0" err="1" smtClean="0"/>
              <a:t>LAYOUT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575556" y="692696"/>
            <a:ext cx="79928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u="sng" dirty="0" err="1">
                <a:hlinkClick r:id="rId2"/>
              </a:rPr>
              <a:t>CSS</a:t>
            </a:r>
            <a:r>
              <a:rPr lang="es-ES" u="sng" dirty="0">
                <a:hlinkClick r:id="rId2"/>
              </a:rPr>
              <a:t> </a:t>
            </a:r>
            <a:r>
              <a:rPr lang="es-ES" u="sng" dirty="0" err="1">
                <a:hlinkClick r:id="rId2"/>
              </a:rPr>
              <a:t>Grid</a:t>
            </a:r>
            <a:r>
              <a:rPr lang="es-ES" u="sng" dirty="0">
                <a:hlinkClick r:id="rId2"/>
              </a:rPr>
              <a:t> </a:t>
            </a:r>
            <a:r>
              <a:rPr lang="es-ES" u="sng" dirty="0" err="1">
                <a:hlinkClick r:id="rId2"/>
              </a:rPr>
              <a:t>Layout</a:t>
            </a:r>
            <a:r>
              <a:rPr lang="es-ES" dirty="0"/>
              <a:t> presenta un sistema de cuadrícula </a:t>
            </a:r>
            <a:r>
              <a:rPr lang="es-ES" b="1" dirty="0"/>
              <a:t>bidimensional</a:t>
            </a:r>
            <a:r>
              <a:rPr lang="es-ES" dirty="0"/>
              <a:t> para </a:t>
            </a:r>
            <a:r>
              <a:rPr lang="es-ES" dirty="0" err="1"/>
              <a:t>CSS</a:t>
            </a:r>
            <a:r>
              <a:rPr lang="es-ES" dirty="0"/>
              <a:t>. Las cuadrículas se pueden utilizar para posicionar áreas principales de la página o pequeños elementos de la interfaz de usuario. </a:t>
            </a:r>
            <a:endParaRPr lang="es-ES" dirty="0" smtClean="0"/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Uno </a:t>
            </a:r>
            <a:r>
              <a:rPr lang="es-ES" dirty="0"/>
              <a:t>de los procesos más </a:t>
            </a:r>
            <a:r>
              <a:rPr lang="es-ES" dirty="0" smtClean="0"/>
              <a:t>problemáticos </a:t>
            </a:r>
            <a:r>
              <a:rPr lang="es-ES" dirty="0"/>
              <a:t>y frustrantes de </a:t>
            </a:r>
            <a:r>
              <a:rPr lang="es-ES" dirty="0" err="1"/>
              <a:t>CSS</a:t>
            </a:r>
            <a:r>
              <a:rPr lang="es-ES" dirty="0"/>
              <a:t>, sobre todo </a:t>
            </a:r>
            <a:r>
              <a:rPr lang="es-ES" dirty="0" smtClean="0"/>
              <a:t>al principio, </a:t>
            </a:r>
            <a:r>
              <a:rPr lang="es-ES" dirty="0"/>
              <a:t>es el proceso de colocar y distribuir los elementos a lo largo de una página. Mecanismos como posicionamiento, </a:t>
            </a:r>
            <a:r>
              <a:rPr lang="es-ES" dirty="0" err="1"/>
              <a:t>floats</a:t>
            </a:r>
            <a:r>
              <a:rPr lang="es-ES" dirty="0"/>
              <a:t> o elementos en bloque o en línea, suelen ser insuficientes (</a:t>
            </a:r>
            <a:r>
              <a:rPr lang="es-ES" i="1" dirty="0"/>
              <a:t>o muy </a:t>
            </a:r>
            <a:r>
              <a:rPr lang="es-ES" i="1" u="sng" dirty="0"/>
              <a:t>complejos</a:t>
            </a:r>
            <a:r>
              <a:rPr lang="es-ES" dirty="0"/>
              <a:t>) para crear un </a:t>
            </a:r>
            <a:r>
              <a:rPr lang="es-ES" dirty="0" err="1"/>
              <a:t>layout</a:t>
            </a:r>
            <a:r>
              <a:rPr lang="es-ES" dirty="0"/>
              <a:t> o estructuras para páginas web actuales</a:t>
            </a:r>
            <a:r>
              <a:rPr lang="es-ES" dirty="0" smtClean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El sistema </a:t>
            </a:r>
            <a:r>
              <a:rPr lang="es-ES" b="1" dirty="0" err="1"/>
              <a:t>flexbox</a:t>
            </a:r>
            <a:r>
              <a:rPr lang="es-ES" dirty="0"/>
              <a:t> es una gran mejora, sin embargo, está orientado a estructuras de una sola dimensión, por lo que aún necesitamos algo más potente para estructuras web más específicas o complejas. Con el paso del tiempo, muchos </a:t>
            </a:r>
            <a:r>
              <a:rPr lang="es-ES" dirty="0" err="1"/>
              <a:t>frameworks</a:t>
            </a:r>
            <a:r>
              <a:rPr lang="es-ES" dirty="0"/>
              <a:t> y librerías utilizan un </a:t>
            </a:r>
            <a:r>
              <a:rPr lang="es-ES" b="1" dirty="0"/>
              <a:t>sistema </a:t>
            </a:r>
            <a:r>
              <a:rPr lang="es-ES" b="1" dirty="0" err="1"/>
              <a:t>grid</a:t>
            </a:r>
            <a:r>
              <a:rPr lang="es-ES" dirty="0"/>
              <a:t> donde definen una cuadrícula determinada, y modificando los nombres de las clases de los elementos HTML, podemos darle tamaño, posición o colocación.</a:t>
            </a:r>
          </a:p>
          <a:p>
            <a:pPr algn="just"/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157192"/>
            <a:ext cx="7286625" cy="170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46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188640"/>
            <a:ext cx="7128792" cy="27404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Conceptos iniciales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4525963"/>
          </a:xfrm>
        </p:spPr>
        <p:txBody>
          <a:bodyPr>
            <a:normAutofit/>
          </a:bodyPr>
          <a:lstStyle/>
          <a:p>
            <a:r>
              <a:rPr lang="es-ES" sz="1600" dirty="0" smtClean="0"/>
              <a:t>Para </a:t>
            </a:r>
            <a:r>
              <a:rPr lang="es-ES" sz="1600" dirty="0"/>
              <a:t>utilizar </a:t>
            </a:r>
            <a:r>
              <a:rPr lang="es-ES" sz="1600" b="1" dirty="0" err="1"/>
              <a:t>Grid</a:t>
            </a:r>
            <a:r>
              <a:rPr lang="es-ES" sz="1600" b="1" dirty="0"/>
              <a:t> </a:t>
            </a:r>
            <a:r>
              <a:rPr lang="es-ES" sz="1600" b="1" dirty="0" err="1"/>
              <a:t>CSS</a:t>
            </a:r>
            <a:r>
              <a:rPr lang="es-ES" sz="1600" dirty="0"/>
              <a:t> necesitaremos tener en cuenta una serie de conceptos que utilizaremos a partir de ahora y que definiremos a continuación: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38774"/>
            <a:ext cx="4594930" cy="397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4846450" y="1570009"/>
            <a:ext cx="41180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Contenedor</a:t>
            </a:r>
            <a:r>
              <a:rPr lang="es-ES" dirty="0"/>
              <a:t>: El elemento padre contenedor que definirá la cuadrícula o rejilla.</a:t>
            </a:r>
          </a:p>
          <a:p>
            <a:r>
              <a:rPr lang="es-ES" b="1" dirty="0"/>
              <a:t>Ítem</a:t>
            </a:r>
            <a:r>
              <a:rPr lang="es-ES" dirty="0"/>
              <a:t>: Cada uno de los hijos que contiene la cuadrícula (</a:t>
            </a:r>
            <a:r>
              <a:rPr lang="es-ES" i="1" dirty="0"/>
              <a:t>elemento contenedor</a:t>
            </a:r>
            <a:r>
              <a:rPr lang="es-ES" dirty="0"/>
              <a:t>).</a:t>
            </a:r>
          </a:p>
          <a:p>
            <a:r>
              <a:rPr lang="es-ES" b="1" dirty="0"/>
              <a:t>Celda (</a:t>
            </a:r>
            <a:r>
              <a:rPr lang="es-ES" b="1" dirty="0" err="1"/>
              <a:t>grid</a:t>
            </a:r>
            <a:r>
              <a:rPr lang="es-ES" b="1" dirty="0"/>
              <a:t> </a:t>
            </a:r>
            <a:r>
              <a:rPr lang="es-ES" b="1" dirty="0" err="1"/>
              <a:t>cell</a:t>
            </a:r>
            <a:r>
              <a:rPr lang="es-ES" b="1" dirty="0"/>
              <a:t>)</a:t>
            </a:r>
            <a:r>
              <a:rPr lang="es-ES" dirty="0"/>
              <a:t>: Cada uno de los cuadritos (</a:t>
            </a:r>
            <a:r>
              <a:rPr lang="es-ES" i="1" dirty="0"/>
              <a:t>unidad mínima</a:t>
            </a:r>
            <a:r>
              <a:rPr lang="es-ES" dirty="0"/>
              <a:t>) de la cuadrícula.</a:t>
            </a:r>
          </a:p>
          <a:p>
            <a:r>
              <a:rPr lang="es-ES" b="1" dirty="0" err="1"/>
              <a:t>Area</a:t>
            </a:r>
            <a:r>
              <a:rPr lang="es-ES" b="1" dirty="0"/>
              <a:t> (</a:t>
            </a:r>
            <a:r>
              <a:rPr lang="es-ES" b="1" dirty="0" err="1"/>
              <a:t>grid</a:t>
            </a:r>
            <a:r>
              <a:rPr lang="es-ES" b="1" dirty="0"/>
              <a:t> </a:t>
            </a:r>
            <a:r>
              <a:rPr lang="es-ES" b="1" dirty="0" err="1"/>
              <a:t>area</a:t>
            </a:r>
            <a:r>
              <a:rPr lang="es-ES" b="1" dirty="0"/>
              <a:t>)</a:t>
            </a:r>
            <a:r>
              <a:rPr lang="es-ES" dirty="0"/>
              <a:t>: Región o conjunto de celdas de la cuadrícula.</a:t>
            </a:r>
          </a:p>
          <a:p>
            <a:r>
              <a:rPr lang="es-ES" b="1" dirty="0"/>
              <a:t>Banda (</a:t>
            </a:r>
            <a:r>
              <a:rPr lang="es-ES" b="1" dirty="0" err="1"/>
              <a:t>grid</a:t>
            </a:r>
            <a:r>
              <a:rPr lang="es-ES" b="1" dirty="0"/>
              <a:t> </a:t>
            </a:r>
            <a:r>
              <a:rPr lang="es-ES" b="1" dirty="0" err="1"/>
              <a:t>track</a:t>
            </a:r>
            <a:r>
              <a:rPr lang="es-ES" b="1" dirty="0"/>
              <a:t>)</a:t>
            </a:r>
            <a:r>
              <a:rPr lang="es-ES" dirty="0"/>
              <a:t>: Banda horizontal o vertical de celdas de la cuadrícula.</a:t>
            </a:r>
          </a:p>
          <a:p>
            <a:r>
              <a:rPr lang="es-ES" b="1" dirty="0"/>
              <a:t>Línea (</a:t>
            </a:r>
            <a:r>
              <a:rPr lang="es-ES" b="1" dirty="0" err="1"/>
              <a:t>grid</a:t>
            </a:r>
            <a:r>
              <a:rPr lang="es-ES" b="1" dirty="0"/>
              <a:t> line)</a:t>
            </a:r>
            <a:r>
              <a:rPr lang="es-ES" dirty="0"/>
              <a:t>: Separador horizontal o vertical de las celdas de la cuadrícula.</a:t>
            </a:r>
          </a:p>
        </p:txBody>
      </p:sp>
    </p:spTree>
    <p:extLst>
      <p:ext uri="{BB962C8B-B14F-4D97-AF65-F5344CB8AC3E}">
        <p14:creationId xmlns:p14="http://schemas.microsoft.com/office/powerpoint/2010/main" val="249001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8457" y="0"/>
            <a:ext cx="6995120" cy="47667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La cuadrícula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0" y="476672"/>
            <a:ext cx="4230564" cy="302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76672"/>
            <a:ext cx="4153229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7" y="3573016"/>
            <a:ext cx="4153228" cy="328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19" y="3505444"/>
            <a:ext cx="4230565" cy="335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7859216" cy="49006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Uso de cuadrículas </a:t>
            </a:r>
            <a:r>
              <a:rPr lang="es-ES" dirty="0" err="1" smtClean="0"/>
              <a:t>Grid</a:t>
            </a:r>
            <a:r>
              <a:rPr lang="es-ES" dirty="0" smtClean="0"/>
              <a:t> </a:t>
            </a:r>
            <a:r>
              <a:rPr lang="es-ES" dirty="0" err="1" smtClean="0"/>
              <a:t>CSS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 smtClean="0"/>
              <a:t>Para </a:t>
            </a:r>
            <a:r>
              <a:rPr lang="es-ES" sz="2000" dirty="0"/>
              <a:t>activar la cuadrícula </a:t>
            </a:r>
            <a:r>
              <a:rPr lang="es-ES" sz="2000" b="1" dirty="0" err="1"/>
              <a:t>grid</a:t>
            </a:r>
            <a:r>
              <a:rPr lang="es-ES" sz="2000" dirty="0"/>
              <a:t> hay que utilizar sobre el elemento contenedor la propiedad </a:t>
            </a:r>
            <a:r>
              <a:rPr lang="es-ES" sz="2000" b="1" dirty="0" err="1" smtClean="0">
                <a:solidFill>
                  <a:srgbClr val="FF0000"/>
                </a:solidFill>
              </a:rPr>
              <a:t>display</a:t>
            </a:r>
            <a:r>
              <a:rPr lang="es-ES" sz="2000" dirty="0"/>
              <a:t> y especificar el valor </a:t>
            </a:r>
            <a:r>
              <a:rPr lang="es-ES" sz="2000" b="1" dirty="0" err="1"/>
              <a:t>grid</a:t>
            </a:r>
            <a:r>
              <a:rPr lang="es-ES" sz="2000" dirty="0"/>
              <a:t> o </a:t>
            </a:r>
            <a:r>
              <a:rPr lang="es-ES" sz="2000" b="1" dirty="0" err="1"/>
              <a:t>inline-grid</a:t>
            </a:r>
            <a:r>
              <a:rPr lang="es-ES" sz="2000" dirty="0"/>
              <a:t>. Este valor influye en como se comportará la cuadrícula con el contenido exterior. El primero de ellos permite que la cuadrícula aparezca encima/debajo del contenido exterior (</a:t>
            </a:r>
            <a:r>
              <a:rPr lang="es-ES" sz="2000" i="1" dirty="0"/>
              <a:t>en bloque</a:t>
            </a:r>
            <a:r>
              <a:rPr lang="es-ES" sz="2000" dirty="0"/>
              <a:t>) y el segundo de ellos permite que la cuadrícula aparezca a la izquierda/derecha (</a:t>
            </a:r>
            <a:r>
              <a:rPr lang="es-ES" sz="2000" i="1" dirty="0"/>
              <a:t>en línea</a:t>
            </a:r>
            <a:r>
              <a:rPr lang="es-ES" sz="2000" dirty="0"/>
              <a:t>) del contenido exterior.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8" y="3068960"/>
            <a:ext cx="4022005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5" y="3086805"/>
            <a:ext cx="4590616" cy="2502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403648" y="269962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Fichero </a:t>
            </a:r>
            <a:r>
              <a:rPr lang="es-ES" dirty="0" err="1" smtClean="0"/>
              <a:t>html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868144" y="2717473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Fichero </a:t>
            </a:r>
            <a:r>
              <a:rPr lang="es-ES" dirty="0" err="1" smtClean="0"/>
              <a:t>CSS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103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6408" y="116632"/>
            <a:ext cx="7571184" cy="34605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Propiedades importantes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656692"/>
            <a:ext cx="8640960" cy="6156684"/>
          </a:xfrm>
        </p:spPr>
        <p:txBody>
          <a:bodyPr>
            <a:noAutofit/>
          </a:bodyPr>
          <a:lstStyle/>
          <a:p>
            <a:r>
              <a:rPr lang="es-ES" sz="1600" b="1" dirty="0" err="1" smtClean="0"/>
              <a:t>grid-row</a:t>
            </a:r>
            <a:r>
              <a:rPr lang="es-ES" sz="1600" dirty="0" smtClean="0"/>
              <a:t> </a:t>
            </a:r>
            <a:r>
              <a:rPr lang="es-ES" sz="1600" dirty="0" smtClean="0">
                <a:sym typeface="Wingdings" panose="05000000000000000000" pitchFamily="2" charset="2"/>
              </a:rPr>
              <a:t>:  (abreviatura de </a:t>
            </a:r>
            <a:r>
              <a:rPr lang="es-ES" sz="1600" b="1" dirty="0" err="1" smtClean="0">
                <a:sym typeface="Wingdings" panose="05000000000000000000" pitchFamily="2" charset="2"/>
              </a:rPr>
              <a:t>grid-row-start</a:t>
            </a:r>
            <a:r>
              <a:rPr lang="es-ES" sz="1600" b="1" dirty="0">
                <a:sym typeface="Wingdings" panose="05000000000000000000" pitchFamily="2" charset="2"/>
              </a:rPr>
              <a:t> </a:t>
            </a:r>
            <a:r>
              <a:rPr lang="es-ES" sz="1600" b="1" dirty="0" err="1" smtClean="0">
                <a:sym typeface="Wingdings" panose="05000000000000000000" pitchFamily="2" charset="2"/>
              </a:rPr>
              <a:t>grid-row-end</a:t>
            </a:r>
            <a:r>
              <a:rPr lang="es-ES" sz="1600" dirty="0" smtClean="0">
                <a:sym typeface="Wingdings" panose="05000000000000000000" pitchFamily="2" charset="2"/>
              </a:rPr>
              <a:t>)</a:t>
            </a:r>
            <a:r>
              <a:rPr lang="es-ES" sz="1600" dirty="0" smtClean="0"/>
              <a:t> </a:t>
            </a:r>
            <a:r>
              <a:rPr lang="es-ES" sz="1600" dirty="0"/>
              <a:t>Estos valores se definen mediante 2 números separados por una /, los cuales hacen referencia a la </a:t>
            </a:r>
            <a:r>
              <a:rPr lang="es-ES" sz="1600" b="1" dirty="0" err="1"/>
              <a:t>Grid</a:t>
            </a:r>
            <a:r>
              <a:rPr lang="es-ES" sz="1600" dirty="0"/>
              <a:t> Line de comienzo y final. </a:t>
            </a:r>
            <a:r>
              <a:rPr lang="es-ES" sz="1600" b="1" dirty="0" err="1"/>
              <a:t>grid</a:t>
            </a:r>
            <a:r>
              <a:rPr lang="es-ES" sz="1600" dirty="0" err="1"/>
              <a:t>-</a:t>
            </a:r>
            <a:r>
              <a:rPr lang="es-ES" sz="1600" b="1" dirty="0" err="1"/>
              <a:t>row</a:t>
            </a:r>
            <a:r>
              <a:rPr lang="es-ES" sz="1600" dirty="0" err="1"/>
              <a:t>-</a:t>
            </a:r>
            <a:r>
              <a:rPr lang="es-ES" sz="1600" b="1" dirty="0" err="1"/>
              <a:t>start</a:t>
            </a:r>
            <a:r>
              <a:rPr lang="es-ES" sz="1600" dirty="0"/>
              <a:t> - </a:t>
            </a:r>
            <a:r>
              <a:rPr lang="es-ES" sz="1600" b="1" dirty="0"/>
              <a:t>define</a:t>
            </a:r>
            <a:r>
              <a:rPr lang="es-ES" sz="1600" dirty="0"/>
              <a:t> únicamente la </a:t>
            </a:r>
            <a:r>
              <a:rPr lang="es-ES" sz="1600" b="1" dirty="0" err="1"/>
              <a:t>Grid</a:t>
            </a:r>
            <a:r>
              <a:rPr lang="es-ES" sz="1600" dirty="0"/>
              <a:t> Line en filas de comienzo para un </a:t>
            </a:r>
            <a:r>
              <a:rPr lang="es-ES" sz="1600" b="1" dirty="0" err="1"/>
              <a:t>Grid</a:t>
            </a:r>
            <a:r>
              <a:rPr lang="es-ES" sz="1600" dirty="0"/>
              <a:t> </a:t>
            </a:r>
            <a:r>
              <a:rPr lang="es-ES" sz="1600" dirty="0" err="1"/>
              <a:t>Item</a:t>
            </a:r>
            <a:r>
              <a:rPr lang="es-ES" sz="1600" dirty="0"/>
              <a:t>. </a:t>
            </a:r>
            <a:r>
              <a:rPr lang="es-ES" sz="1600" b="1" dirty="0" err="1"/>
              <a:t>grid</a:t>
            </a:r>
            <a:r>
              <a:rPr lang="es-ES" sz="1600" dirty="0" err="1"/>
              <a:t>-</a:t>
            </a:r>
            <a:r>
              <a:rPr lang="es-ES" sz="1600" b="1" dirty="0" err="1"/>
              <a:t>row</a:t>
            </a:r>
            <a:r>
              <a:rPr lang="es-ES" sz="1600" dirty="0" err="1"/>
              <a:t>-end</a:t>
            </a:r>
            <a:r>
              <a:rPr lang="es-ES" sz="1600" dirty="0"/>
              <a:t> - </a:t>
            </a:r>
            <a:r>
              <a:rPr lang="es-ES" sz="1600" b="1" dirty="0"/>
              <a:t>define</a:t>
            </a:r>
            <a:r>
              <a:rPr lang="es-ES" sz="1600" dirty="0"/>
              <a:t> únicamente la </a:t>
            </a:r>
            <a:r>
              <a:rPr lang="es-ES" sz="1600" b="1" dirty="0" err="1"/>
              <a:t>Grid</a:t>
            </a:r>
            <a:r>
              <a:rPr lang="es-ES" sz="1600" dirty="0"/>
              <a:t> Line en filas hasta donde llegara un </a:t>
            </a:r>
            <a:r>
              <a:rPr lang="es-ES" sz="1600" b="1" dirty="0" err="1"/>
              <a:t>Grid</a:t>
            </a:r>
            <a:r>
              <a:rPr lang="es-ES" sz="1600" dirty="0"/>
              <a:t> </a:t>
            </a:r>
            <a:r>
              <a:rPr lang="es-ES" sz="1600" dirty="0" err="1"/>
              <a:t>Item</a:t>
            </a:r>
            <a:r>
              <a:rPr lang="es-ES" sz="1600" dirty="0" smtClean="0"/>
              <a:t>.</a:t>
            </a:r>
          </a:p>
          <a:p>
            <a:pPr marL="0" indent="0">
              <a:buNone/>
            </a:pPr>
            <a:r>
              <a:rPr lang="es-ES" sz="1600" dirty="0" smtClean="0"/>
              <a:t>	</a:t>
            </a:r>
            <a:r>
              <a:rPr lang="es-ES" sz="1600" dirty="0" smtClean="0">
                <a:hlinkClick r:id="rId2"/>
              </a:rPr>
              <a:t>https://developer.mozilla.org/en-US/docs/Web/CSS/grid-row</a:t>
            </a:r>
            <a:endParaRPr lang="es-ES" sz="1600" dirty="0" smtClean="0"/>
          </a:p>
          <a:p>
            <a:r>
              <a:rPr lang="es-ES" sz="1600" b="1" dirty="0" err="1" smtClean="0"/>
              <a:t>grid-template-columns</a:t>
            </a:r>
            <a:r>
              <a:rPr lang="es-ES" sz="1600" dirty="0" smtClean="0"/>
              <a:t> : crear cuadrículas con un tamaño </a:t>
            </a:r>
            <a:r>
              <a:rPr lang="es-ES" sz="1600" u="sng" dirty="0" smtClean="0"/>
              <a:t>explícito</a:t>
            </a:r>
            <a:r>
              <a:rPr lang="es-ES" sz="1600" dirty="0" smtClean="0"/>
              <a:t>, en este caso establece el tamaño de cada columna</a:t>
            </a:r>
          </a:p>
          <a:p>
            <a:pPr marL="0" indent="0">
              <a:buNone/>
            </a:pPr>
            <a:r>
              <a:rPr lang="es-ES" sz="1600" dirty="0" smtClean="0"/>
              <a:t>	</a:t>
            </a:r>
            <a:r>
              <a:rPr lang="es-ES" sz="1600" dirty="0" smtClean="0">
                <a:hlinkClick r:id="rId3"/>
              </a:rPr>
              <a:t>https://developer.mozilla.org/en-US/docs/Web/CSS/grid-template-columns</a:t>
            </a:r>
            <a:endParaRPr lang="es-ES" sz="1600" dirty="0" smtClean="0"/>
          </a:p>
          <a:p>
            <a:r>
              <a:rPr lang="es-ES" sz="1600" b="1" dirty="0" err="1" smtClean="0"/>
              <a:t>grid-template-rows</a:t>
            </a:r>
            <a:r>
              <a:rPr lang="es-ES" sz="1600" dirty="0" smtClean="0"/>
              <a:t> :crear cuadrículas con un tamaño </a:t>
            </a:r>
            <a:r>
              <a:rPr lang="es-ES" sz="1600" b="1" dirty="0" smtClean="0"/>
              <a:t>explícito</a:t>
            </a:r>
            <a:r>
              <a:rPr lang="es-ES" sz="1600" dirty="0" smtClean="0"/>
              <a:t>, en este caso establece el tamaño de cada fila</a:t>
            </a:r>
          </a:p>
          <a:p>
            <a:pPr marL="0" indent="0">
              <a:buNone/>
            </a:pPr>
            <a:r>
              <a:rPr lang="es-ES" sz="1600" dirty="0" smtClean="0"/>
              <a:t>	</a:t>
            </a:r>
            <a:r>
              <a:rPr lang="es-ES" sz="1600" dirty="0" smtClean="0">
                <a:hlinkClick r:id="rId4"/>
              </a:rPr>
              <a:t>https://developer.mozilla.org/en-US/docs/Web/CSS/grid-template-rows</a:t>
            </a:r>
            <a:endParaRPr lang="es-ES" sz="1600" dirty="0" smtClean="0"/>
          </a:p>
          <a:p>
            <a:r>
              <a:rPr lang="es-ES" sz="1600" b="1" dirty="0" err="1" smtClean="0"/>
              <a:t>grid</a:t>
            </a:r>
            <a:r>
              <a:rPr lang="es-ES" sz="1600" b="1" dirty="0" smtClean="0"/>
              <a:t>-auto-</a:t>
            </a:r>
            <a:r>
              <a:rPr lang="es-ES" sz="1600" b="1" dirty="0" err="1" smtClean="0"/>
              <a:t>rows</a:t>
            </a:r>
            <a:r>
              <a:rPr lang="es-ES" sz="1600" dirty="0" smtClean="0"/>
              <a:t> :define el tamaño de las filas creadas automáticamente en la cuadrícula </a:t>
            </a:r>
            <a:r>
              <a:rPr lang="es-ES" sz="1600" b="1" dirty="0" smtClean="0"/>
              <a:t>implícita</a:t>
            </a:r>
            <a:r>
              <a:rPr lang="es-ES" sz="1600" dirty="0" smtClean="0"/>
              <a:t>.</a:t>
            </a:r>
          </a:p>
          <a:p>
            <a:pPr marL="0" indent="0">
              <a:buNone/>
            </a:pPr>
            <a:r>
              <a:rPr lang="es-ES" sz="1600" dirty="0" smtClean="0"/>
              <a:t>	</a:t>
            </a:r>
            <a:r>
              <a:rPr lang="es-ES" sz="1600" dirty="0" smtClean="0">
                <a:hlinkClick r:id="rId5"/>
              </a:rPr>
              <a:t>Link información </a:t>
            </a:r>
            <a:r>
              <a:rPr lang="es-ES" sz="1600" dirty="0" err="1" smtClean="0">
                <a:hlinkClick r:id="rId5"/>
              </a:rPr>
              <a:t>grid</a:t>
            </a:r>
            <a:r>
              <a:rPr lang="es-ES" sz="1600" dirty="0" smtClean="0">
                <a:hlinkClick r:id="rId5"/>
              </a:rPr>
              <a:t>-auto-</a:t>
            </a:r>
            <a:r>
              <a:rPr lang="es-ES" sz="1600" dirty="0" err="1" smtClean="0">
                <a:hlinkClick r:id="rId5"/>
              </a:rPr>
              <a:t>rows</a:t>
            </a:r>
            <a:r>
              <a:rPr lang="es-ES" sz="1600" dirty="0" smtClean="0">
                <a:hlinkClick r:id="rId5"/>
              </a:rPr>
              <a:t> y </a:t>
            </a:r>
            <a:r>
              <a:rPr lang="es-ES" sz="1600" dirty="0" err="1" smtClean="0">
                <a:hlinkClick r:id="rId5"/>
              </a:rPr>
              <a:t>grid</a:t>
            </a:r>
            <a:r>
              <a:rPr lang="es-ES" sz="1600" dirty="0" smtClean="0">
                <a:hlinkClick r:id="rId5"/>
              </a:rPr>
              <a:t>-auto-</a:t>
            </a:r>
            <a:r>
              <a:rPr lang="es-ES" sz="1600" dirty="0" err="1" smtClean="0">
                <a:hlinkClick r:id="rId5"/>
              </a:rPr>
              <a:t>columns</a:t>
            </a:r>
            <a:endParaRPr lang="es-ES" sz="1600" dirty="0" smtClean="0"/>
          </a:p>
          <a:p>
            <a:r>
              <a:rPr lang="es-ES" sz="1600" b="1" dirty="0" err="1" smtClean="0"/>
              <a:t>grid</a:t>
            </a:r>
            <a:r>
              <a:rPr lang="es-ES" sz="1600" b="1" dirty="0" smtClean="0"/>
              <a:t>-auto-</a:t>
            </a:r>
            <a:r>
              <a:rPr lang="es-ES" sz="1600" b="1" dirty="0" err="1" smtClean="0"/>
              <a:t>columns</a:t>
            </a:r>
            <a:r>
              <a:rPr lang="es-ES" sz="1600" dirty="0" smtClean="0"/>
              <a:t> : define el tamaño de las columnas creadas automáticamente en la cuadrícula </a:t>
            </a:r>
            <a:r>
              <a:rPr lang="es-ES" sz="1600" b="1" dirty="0" smtClean="0"/>
              <a:t>implícita</a:t>
            </a:r>
            <a:r>
              <a:rPr lang="es-ES" sz="1600" dirty="0" smtClean="0"/>
              <a:t>. </a:t>
            </a:r>
          </a:p>
          <a:p>
            <a:pPr marL="0" indent="0">
              <a:buNone/>
            </a:pPr>
            <a:r>
              <a:rPr lang="es-ES" sz="1600" dirty="0"/>
              <a:t>	</a:t>
            </a:r>
            <a:r>
              <a:rPr lang="es-ES" sz="1600" dirty="0" smtClean="0">
                <a:hlinkClick r:id="rId5"/>
              </a:rPr>
              <a:t>Link información </a:t>
            </a:r>
            <a:r>
              <a:rPr lang="es-ES" sz="1600" dirty="0" err="1" smtClean="0">
                <a:hlinkClick r:id="rId5"/>
              </a:rPr>
              <a:t>grid</a:t>
            </a:r>
            <a:r>
              <a:rPr lang="es-ES" sz="1600" dirty="0" smtClean="0">
                <a:hlinkClick r:id="rId5"/>
              </a:rPr>
              <a:t>-auto-</a:t>
            </a:r>
            <a:r>
              <a:rPr lang="es-ES" sz="1600" dirty="0" err="1" smtClean="0">
                <a:hlinkClick r:id="rId5"/>
              </a:rPr>
              <a:t>rows</a:t>
            </a:r>
            <a:r>
              <a:rPr lang="es-ES" sz="1600" dirty="0" smtClean="0">
                <a:hlinkClick r:id="rId5"/>
              </a:rPr>
              <a:t> y </a:t>
            </a:r>
            <a:r>
              <a:rPr lang="es-ES" sz="1600" dirty="0" err="1" smtClean="0">
                <a:hlinkClick r:id="rId5"/>
              </a:rPr>
              <a:t>grid</a:t>
            </a:r>
            <a:r>
              <a:rPr lang="es-ES" sz="1600" dirty="0" smtClean="0">
                <a:hlinkClick r:id="rId5"/>
              </a:rPr>
              <a:t>-auto-</a:t>
            </a:r>
            <a:r>
              <a:rPr lang="es-ES" sz="1600" dirty="0" err="1" smtClean="0">
                <a:hlinkClick r:id="rId5"/>
              </a:rPr>
              <a:t>columns</a:t>
            </a:r>
            <a:endParaRPr lang="es-ES" sz="1600" dirty="0" smtClean="0"/>
          </a:p>
          <a:p>
            <a:r>
              <a:rPr lang="es-ES" sz="1600" b="1" dirty="0" err="1" smtClean="0"/>
              <a:t>grid-template-areas</a:t>
            </a:r>
            <a:r>
              <a:rPr lang="es-ES" sz="1600" dirty="0" smtClean="0"/>
              <a:t>:</a:t>
            </a:r>
            <a:r>
              <a:rPr lang="es-ES" sz="1600" dirty="0"/>
              <a:t> Un </a:t>
            </a:r>
            <a:r>
              <a:rPr lang="es-ES" sz="1600" b="1" dirty="0" err="1"/>
              <a:t>grid</a:t>
            </a:r>
            <a:r>
              <a:rPr lang="es-ES" sz="1600" b="1" dirty="0"/>
              <a:t> </a:t>
            </a:r>
            <a:r>
              <a:rPr lang="es-ES" sz="1600" b="1" dirty="0" err="1"/>
              <a:t>area</a:t>
            </a:r>
            <a:r>
              <a:rPr lang="es-ES" sz="1600" dirty="0"/>
              <a:t> es una o más </a:t>
            </a:r>
            <a:r>
              <a:rPr lang="es-ES" sz="1600" b="1" dirty="0" err="1"/>
              <a:t>grid</a:t>
            </a:r>
            <a:r>
              <a:rPr lang="es-ES" sz="1600" dirty="0"/>
              <a:t> </a:t>
            </a:r>
            <a:r>
              <a:rPr lang="es-ES" sz="1600" dirty="0" err="1"/>
              <a:t>cells</a:t>
            </a:r>
            <a:r>
              <a:rPr lang="es-ES" sz="1600" dirty="0"/>
              <a:t> que forman un </a:t>
            </a:r>
            <a:r>
              <a:rPr lang="es-ES" sz="1600" b="1" dirty="0"/>
              <a:t>área</a:t>
            </a:r>
            <a:r>
              <a:rPr lang="es-ES" sz="1600" dirty="0"/>
              <a:t> rectangular en la </a:t>
            </a:r>
            <a:r>
              <a:rPr lang="es-ES" sz="1600" dirty="0" smtClean="0"/>
              <a:t>cuadrícula.</a:t>
            </a:r>
          </a:p>
          <a:p>
            <a:pPr marL="0" indent="0">
              <a:buNone/>
            </a:pPr>
            <a:r>
              <a:rPr lang="es-ES" sz="1600" b="1" dirty="0" smtClean="0"/>
              <a:t>	</a:t>
            </a:r>
            <a:r>
              <a:rPr lang="es-ES" sz="1600" dirty="0" smtClean="0">
                <a:hlinkClick r:id="rId6"/>
              </a:rPr>
              <a:t>https://developer.mozilla.org/es/docs/Web/CSS/grid-template-areas</a:t>
            </a:r>
            <a:endParaRPr lang="es-ES" sz="1600" dirty="0" smtClean="0"/>
          </a:p>
          <a:p>
            <a:r>
              <a:rPr lang="es-ES" sz="1600" b="1" dirty="0" err="1" smtClean="0"/>
              <a:t>grid</a:t>
            </a:r>
            <a:r>
              <a:rPr lang="es-ES" sz="1600" b="1" dirty="0" smtClean="0"/>
              <a:t>-gap, </a:t>
            </a:r>
            <a:r>
              <a:rPr lang="es-ES" sz="1600" b="1" dirty="0" err="1" smtClean="0"/>
              <a:t>grid</a:t>
            </a:r>
            <a:r>
              <a:rPr lang="es-ES" sz="1600" b="1" dirty="0" smtClean="0"/>
              <a:t>-</a:t>
            </a:r>
            <a:r>
              <a:rPr lang="es-ES" sz="1600" b="1" dirty="0" err="1" smtClean="0"/>
              <a:t>row</a:t>
            </a:r>
            <a:r>
              <a:rPr lang="es-ES" sz="1600" b="1" dirty="0" smtClean="0"/>
              <a:t>-gap, </a:t>
            </a:r>
            <a:r>
              <a:rPr lang="es-ES" sz="1600" b="1" dirty="0" err="1" smtClean="0"/>
              <a:t>grid</a:t>
            </a:r>
            <a:r>
              <a:rPr lang="es-ES" sz="1600" b="1" dirty="0" smtClean="0"/>
              <a:t>-</a:t>
            </a:r>
            <a:r>
              <a:rPr lang="es-ES" sz="1600" b="1" dirty="0" err="1" smtClean="0"/>
              <a:t>column</a:t>
            </a:r>
            <a:r>
              <a:rPr lang="es-ES" sz="1600" b="1" dirty="0" smtClean="0"/>
              <a:t>-gap</a:t>
            </a:r>
            <a:r>
              <a:rPr lang="es-ES" sz="1600" dirty="0" smtClean="0"/>
              <a:t> :La propiedades que establecen el tamaño </a:t>
            </a:r>
            <a:r>
              <a:rPr lang="es-ES" sz="1600" dirty="0"/>
              <a:t> </a:t>
            </a:r>
            <a:r>
              <a:rPr lang="es-ES" sz="1600" dirty="0" smtClean="0"/>
              <a:t>de los huecos entre las celdas del </a:t>
            </a:r>
            <a:r>
              <a:rPr lang="es-ES" sz="1600" dirty="0" err="1" smtClean="0"/>
              <a:t>grid</a:t>
            </a:r>
            <a:r>
              <a:rPr lang="es-ES" sz="1600" dirty="0" smtClean="0"/>
              <a:t>.</a:t>
            </a:r>
          </a:p>
          <a:p>
            <a:pPr marL="0" indent="0">
              <a:buNone/>
            </a:pPr>
            <a:r>
              <a:rPr lang="es-ES" sz="1600" dirty="0" smtClean="0"/>
              <a:t>	</a:t>
            </a:r>
            <a:r>
              <a:rPr lang="es-ES" sz="1600" dirty="0" smtClean="0">
                <a:hlinkClick r:id="rId7"/>
              </a:rPr>
              <a:t>https://developer.mozilla.org/en-US/docs/Web/CSS/gap</a:t>
            </a:r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val="99878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35942"/>
            <a:ext cx="8134350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837658" y="188640"/>
            <a:ext cx="7427168" cy="562074"/>
          </a:xfrm>
        </p:spPr>
        <p:txBody>
          <a:bodyPr>
            <a:noAutofit/>
          </a:bodyPr>
          <a:lstStyle/>
          <a:p>
            <a:r>
              <a:rPr lang="es-ES" sz="2800" dirty="0" smtClean="0"/>
              <a:t>Ejemplo 1: uso de </a:t>
            </a:r>
            <a:r>
              <a:rPr lang="es-ES" sz="2800" dirty="0" err="1" smtClean="0"/>
              <a:t>grid-template-columns</a:t>
            </a:r>
            <a:r>
              <a:rPr lang="es-ES" sz="2800" dirty="0" smtClean="0"/>
              <a:t>, </a:t>
            </a:r>
            <a:r>
              <a:rPr lang="es-ES" sz="2800" dirty="0" err="1" smtClean="0"/>
              <a:t>grid</a:t>
            </a:r>
            <a:r>
              <a:rPr lang="es-ES" sz="2800" dirty="0" smtClean="0"/>
              <a:t>-auto-</a:t>
            </a:r>
            <a:r>
              <a:rPr lang="es-ES" sz="2800" dirty="0" err="1" smtClean="0"/>
              <a:t>rows</a:t>
            </a:r>
            <a:r>
              <a:rPr lang="es-ES" sz="2800" dirty="0" smtClean="0"/>
              <a:t>, </a:t>
            </a:r>
            <a:r>
              <a:rPr lang="es-ES" sz="2800" dirty="0" err="1" smtClean="0"/>
              <a:t>grid-column</a:t>
            </a:r>
            <a:r>
              <a:rPr lang="es-ES" sz="2800" dirty="0" smtClean="0"/>
              <a:t>, </a:t>
            </a:r>
            <a:r>
              <a:rPr lang="es-ES" sz="2800" dirty="0" err="1" smtClean="0"/>
              <a:t>grid-row</a:t>
            </a:r>
            <a:r>
              <a:rPr lang="es-ES" sz="3600" dirty="0" smtClean="0"/>
              <a:t>.</a:t>
            </a:r>
            <a:endParaRPr lang="es-ES" sz="3600" dirty="0"/>
          </a:p>
        </p:txBody>
      </p:sp>
      <p:sp>
        <p:nvSpPr>
          <p:cNvPr id="10" name="9 Rectángulo"/>
          <p:cNvSpPr/>
          <p:nvPr/>
        </p:nvSpPr>
        <p:spPr>
          <a:xfrm>
            <a:off x="1115616" y="1124744"/>
            <a:ext cx="6982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hlinkClick r:id="rId4"/>
              </a:rPr>
              <a:t>http://betatun.ugr.es/~pw74718030/grid/index_grid_ejemplo1.html</a:t>
            </a:r>
            <a:endParaRPr lang="es-ES" dirty="0"/>
          </a:p>
        </p:txBody>
      </p:sp>
      <p:graphicFrame>
        <p:nvGraphicFramePr>
          <p:cNvPr id="2" name="1 Marcador de contenido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180965"/>
              </p:ext>
            </p:extLst>
          </p:nvPr>
        </p:nvGraphicFramePr>
        <p:xfrm>
          <a:off x="2743200" y="3146425"/>
          <a:ext cx="3657600" cy="17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Wordpad Document" r:id="rId5" imgW="3657600" imgH="176040" progId="WordPad.Document.1">
                  <p:embed/>
                </p:oleObj>
              </mc:Choice>
              <mc:Fallback>
                <p:oleObj name="Wordpad Document" r:id="rId5" imgW="3657600" imgH="176040" progId="WordPad.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43200" y="3146425"/>
                        <a:ext cx="3657600" cy="176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896984"/>
              </p:ext>
            </p:extLst>
          </p:nvPr>
        </p:nvGraphicFramePr>
        <p:xfrm>
          <a:off x="5292080" y="5949281"/>
          <a:ext cx="1761183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Packager Shell Object" showAsIcon="1" r:id="rId7" imgW="1164240" imgH="439560" progId="Package">
                  <p:embed/>
                </p:oleObj>
              </mc:Choice>
              <mc:Fallback>
                <p:oleObj name="Packager Shell Object" showAsIcon="1" r:id="rId7" imgW="116424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92080" y="5949281"/>
                        <a:ext cx="1761183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832533"/>
              </p:ext>
            </p:extLst>
          </p:nvPr>
        </p:nvGraphicFramePr>
        <p:xfrm>
          <a:off x="2354262" y="5949280"/>
          <a:ext cx="1497657" cy="589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Packager Shell Object" showAsIcon="1" r:id="rId9" imgW="1390680" imgH="439560" progId="Package">
                  <p:embed/>
                </p:oleObj>
              </mc:Choice>
              <mc:Fallback>
                <p:oleObj name="Packager Shell Object" showAsIcon="1" r:id="rId9" imgW="13906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54262" y="5949280"/>
                        <a:ext cx="1497657" cy="5896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83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0384" y="116632"/>
            <a:ext cx="7715200" cy="634082"/>
          </a:xfrm>
        </p:spPr>
        <p:txBody>
          <a:bodyPr>
            <a:noAutofit/>
          </a:bodyPr>
          <a:lstStyle/>
          <a:p>
            <a:r>
              <a:rPr lang="es-ES" sz="2800" dirty="0" smtClean="0"/>
              <a:t>Ejemplo 2: uso  </a:t>
            </a:r>
            <a:r>
              <a:rPr lang="es-ES" sz="2800" dirty="0" err="1" smtClean="0"/>
              <a:t>grid</a:t>
            </a:r>
            <a:r>
              <a:rPr lang="es-ES" sz="2800" dirty="0" smtClean="0"/>
              <a:t>-</a:t>
            </a:r>
            <a:r>
              <a:rPr lang="es-ES" sz="2800" dirty="0" err="1" smtClean="0"/>
              <a:t>column</a:t>
            </a:r>
            <a:r>
              <a:rPr lang="es-ES" sz="2800" dirty="0" smtClean="0"/>
              <a:t>-gap </a:t>
            </a:r>
            <a:r>
              <a:rPr lang="es-ES" sz="2800" dirty="0" err="1" smtClean="0"/>
              <a:t>grid</a:t>
            </a:r>
            <a:r>
              <a:rPr lang="es-ES" sz="2800" dirty="0" smtClean="0"/>
              <a:t>-</a:t>
            </a:r>
            <a:r>
              <a:rPr lang="es-ES" sz="2800" dirty="0" err="1" smtClean="0"/>
              <a:t>row</a:t>
            </a:r>
            <a:r>
              <a:rPr lang="es-ES" sz="2800" dirty="0" smtClean="0"/>
              <a:t>-gap </a:t>
            </a:r>
            <a:endParaRPr lang="es-E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306122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986233"/>
              </p:ext>
            </p:extLst>
          </p:nvPr>
        </p:nvGraphicFramePr>
        <p:xfrm>
          <a:off x="5076056" y="5877272"/>
          <a:ext cx="194421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Packager Shell Object" showAsIcon="1" r:id="rId4" imgW="1164240" imgH="439560" progId="Package">
                  <p:embed/>
                </p:oleObj>
              </mc:Choice>
              <mc:Fallback>
                <p:oleObj name="Packager Shell Object" showAsIcon="1" r:id="rId4" imgW="116424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76056" y="5877272"/>
                        <a:ext cx="1944216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374464"/>
              </p:ext>
            </p:extLst>
          </p:nvPr>
        </p:nvGraphicFramePr>
        <p:xfrm>
          <a:off x="1475656" y="5805264"/>
          <a:ext cx="1872208" cy="851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Objeto empaquetador del shell" showAsIcon="1" r:id="rId6" imgW="1390680" imgH="439560" progId="Package">
                  <p:embed/>
                </p:oleObj>
              </mc:Choice>
              <mc:Fallback>
                <p:oleObj name="Objeto empaquetador del shell" showAsIcon="1" r:id="rId6" imgW="13906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75656" y="5805264"/>
                        <a:ext cx="1872208" cy="8510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Rectángulo"/>
          <p:cNvSpPr/>
          <p:nvPr/>
        </p:nvSpPr>
        <p:spPr>
          <a:xfrm>
            <a:off x="1115616" y="836712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hlinkClick r:id="rId8"/>
              </a:rPr>
              <a:t>http://betatun.ugr.es/~pw74718030/grid/index_grid_ejemplo2.html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083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44624"/>
            <a:ext cx="7787208" cy="548680"/>
          </a:xfrm>
        </p:spPr>
        <p:txBody>
          <a:bodyPr>
            <a:noAutofit/>
          </a:bodyPr>
          <a:lstStyle/>
          <a:p>
            <a:r>
              <a:rPr lang="es-ES" sz="2800" dirty="0" smtClean="0"/>
              <a:t>Ejemplo 3: uso  de </a:t>
            </a:r>
            <a:r>
              <a:rPr lang="es-ES" sz="2800" dirty="0" err="1" smtClean="0"/>
              <a:t>grid-area</a:t>
            </a:r>
            <a:endParaRPr lang="es-E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98273"/>
            <a:ext cx="8280920" cy="4406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42862"/>
              </p:ext>
            </p:extLst>
          </p:nvPr>
        </p:nvGraphicFramePr>
        <p:xfrm>
          <a:off x="827584" y="5877272"/>
          <a:ext cx="2088232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Objeto empaquetador del shell" showAsIcon="1" r:id="rId4" imgW="1390680" imgH="439560" progId="Package">
                  <p:embed/>
                </p:oleObj>
              </mc:Choice>
              <mc:Fallback>
                <p:oleObj name="Objeto empaquetador del shell" showAsIcon="1" r:id="rId4" imgW="13906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584" y="5877272"/>
                        <a:ext cx="2088232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93445"/>
              </p:ext>
            </p:extLst>
          </p:nvPr>
        </p:nvGraphicFramePr>
        <p:xfrm>
          <a:off x="4608004" y="5805264"/>
          <a:ext cx="226825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Objeto empaquetador del shell" showAsIcon="1" r:id="rId6" imgW="1164240" imgH="439560" progId="Package">
                  <p:embed/>
                </p:oleObj>
              </mc:Choice>
              <mc:Fallback>
                <p:oleObj name="Objeto empaquetador del shell" showAsIcon="1" r:id="rId6" imgW="116424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08004" y="5805264"/>
                        <a:ext cx="2268252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6 Rectángulo"/>
          <p:cNvSpPr/>
          <p:nvPr/>
        </p:nvSpPr>
        <p:spPr>
          <a:xfrm>
            <a:off x="1259632" y="616759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hlinkClick r:id="rId8"/>
              </a:rPr>
              <a:t>http://betatun.ugr.es/~pw74718030/grid/index_grid_ejemplo3.html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19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Enlaces de referencia: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hlinkClick r:id="rId2"/>
              </a:rPr>
              <a:t>https://lenguajecss.com/css/maquetacion-y-colocacion/grid-css/</a:t>
            </a:r>
            <a:endParaRPr lang="es-ES" dirty="0" smtClean="0"/>
          </a:p>
          <a:p>
            <a:r>
              <a:rPr lang="es-ES" dirty="0" smtClean="0">
                <a:hlinkClick r:id="rId3"/>
              </a:rPr>
              <a:t>https://www.w3schools.com/css/css_grid.asp</a:t>
            </a:r>
            <a:endParaRPr lang="es-ES" dirty="0" smtClean="0"/>
          </a:p>
          <a:p>
            <a:r>
              <a:rPr lang="es-ES" dirty="0" smtClean="0">
                <a:hlinkClick r:id="rId4"/>
              </a:rPr>
              <a:t>https://developer.mozilla.org/en-US/docs/Web/CSS/CSS_Grid_Layout/Basic_Concepts_of_Grid_Layout</a:t>
            </a:r>
            <a:endParaRPr lang="es-ES" dirty="0" smtClean="0"/>
          </a:p>
          <a:p>
            <a:r>
              <a:rPr lang="es-ES" dirty="0" smtClean="0">
                <a:hlinkClick r:id="rId5"/>
              </a:rPr>
              <a:t>https://www.espai.es/blog/2020/03/usar-areas-en-css-grid-layout/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386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202</Words>
  <Application>Microsoft Office PowerPoint</Application>
  <PresentationFormat>Presentación en pantalla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Tema de Office</vt:lpstr>
      <vt:lpstr>Wordpad Document</vt:lpstr>
      <vt:lpstr>Package</vt:lpstr>
      <vt:lpstr>Objeto empaquetador del shell</vt:lpstr>
      <vt:lpstr>CSS MODULO GRID LAYOUT</vt:lpstr>
      <vt:lpstr>Conceptos iniciales</vt:lpstr>
      <vt:lpstr>La cuadrícula</vt:lpstr>
      <vt:lpstr>Uso de cuadrículas Grid CSS</vt:lpstr>
      <vt:lpstr>Propiedades importantes</vt:lpstr>
      <vt:lpstr>Ejemplo 1: uso de grid-template-columns, grid-auto-rows, grid-column, grid-row.</vt:lpstr>
      <vt:lpstr>Ejemplo 2: uso  grid-column-gap grid-row-gap </vt:lpstr>
      <vt:lpstr>Ejemplo 3: uso  de grid-area</vt:lpstr>
      <vt:lpstr>Enlaces de referencia: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MODULO GRID LAYOUT</dc:title>
  <dc:creator>EMILIO JAVIER RIVAS FERNANDEZ</dc:creator>
  <cp:lastModifiedBy>EMILIO JAVIER RIVAS FERNANDEZ</cp:lastModifiedBy>
  <cp:revision>17</cp:revision>
  <dcterms:created xsi:type="dcterms:W3CDTF">2021-04-18T16:23:50Z</dcterms:created>
  <dcterms:modified xsi:type="dcterms:W3CDTF">2021-04-18T18:40:40Z</dcterms:modified>
  <cp:contentStatus/>
</cp:coreProperties>
</file>