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1C2157-A085-4658-8883-33E791C230BD}">
  <a:tblStyle styleId="{CA1C2157-A085-4658-8883-33E791C23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9e8bf740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9e8bf740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9e8bf740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9e8bf740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9e8bf740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9e8bf740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9e8bf740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9e8bf740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19e8bf740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19e8bf740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e8bf740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e8bf740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e8bf740_2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e8bf740_2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19e8bf740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19e8bf740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9e8bf74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9e8bf74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9e8bf74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9e8bf74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9e8bf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9e8bf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9e8bf74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19e8bf74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19e8bf740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19e8bf740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9e8bf74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9e8bf74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19e8bf740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19e8bf740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19e8bf74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19e8bf74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19e8bf740_2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19e8bf740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9e8bf74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9e8bf74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9e8bf740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9e8bf740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9e8bf74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9e8bf74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9e8bf740_2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9e8bf740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e8bf740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e8bf740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9e8bf74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9e8bf74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19e8bf740_2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19e8bf740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9e8bf740_2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9e8bf740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9e8bf74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9e8bf74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9e8bf74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9e8bf74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9e8bf740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9e8bf740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e8bf74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e8bf74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9e8bf74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9e8bf74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73.png"/><Relationship Id="rId5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58.png"/><Relationship Id="rId5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2.png"/><Relationship Id="rId4" Type="http://schemas.openxmlformats.org/officeDocument/2006/relationships/image" Target="../media/image64.png"/><Relationship Id="rId5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Relationship Id="rId4" Type="http://schemas.openxmlformats.org/officeDocument/2006/relationships/image" Target="../media/image59.png"/><Relationship Id="rId5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6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7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604350" y="2502575"/>
            <a:ext cx="79353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Práctica 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Análisis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de Eficiencia de Algoritmos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UGR - ETSIIT - 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ALGORÍTMICA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- B1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Jose Luis Pedraza Ramón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Pedro Checa Salmerón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Antonio Carlos Perea Parras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Raúl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Del Pozo Moreno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23959" l="0" r="0" t="21760"/>
          <a:stretch/>
        </p:blipFill>
        <p:spPr>
          <a:xfrm>
            <a:off x="278175" y="290775"/>
            <a:ext cx="3886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00" y="728425"/>
            <a:ext cx="3078950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5" y="491950"/>
            <a:ext cx="4967699" cy="37257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625" y="1197225"/>
            <a:ext cx="4967701" cy="369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2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QUICKSORT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75" y="441625"/>
            <a:ext cx="5179226" cy="3884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775" y="1134725"/>
            <a:ext cx="4808450" cy="360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3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HEAPSORT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50" y="441650"/>
            <a:ext cx="4625899" cy="3469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050" y="1296800"/>
            <a:ext cx="4508525" cy="338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4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HEAPSORT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0" y="510826"/>
            <a:ext cx="4835501" cy="362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000" y="1233925"/>
            <a:ext cx="4835501" cy="362663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5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FLOYD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441650"/>
            <a:ext cx="5162475" cy="3871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700" y="1165853"/>
            <a:ext cx="4897675" cy="3673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26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HANOI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27"/>
          <p:cNvSpPr txBox="1"/>
          <p:nvPr/>
        </p:nvSpPr>
        <p:spPr>
          <a:xfrm>
            <a:off x="6753200" y="314400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BURBUJA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100" y="890175"/>
            <a:ext cx="4576090" cy="34320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225" y="1448775"/>
            <a:ext cx="4576099" cy="34320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3546400" y="427575"/>
            <a:ext cx="271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BURBUJA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75" y="1278150"/>
            <a:ext cx="4014550" cy="1391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975" y="3460675"/>
            <a:ext cx="5286375" cy="56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75" y="1283500"/>
            <a:ext cx="3799550" cy="1381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8"/>
          <p:cNvSpPr txBox="1"/>
          <p:nvPr/>
        </p:nvSpPr>
        <p:spPr>
          <a:xfrm>
            <a:off x="1905650" y="892875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6203075" y="892875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29"/>
          <p:cNvSpPr txBox="1"/>
          <p:nvPr/>
        </p:nvSpPr>
        <p:spPr>
          <a:xfrm>
            <a:off x="6765775" y="247350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SELECCIÓN 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3408050" y="427575"/>
            <a:ext cx="3055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SELECCIÓN 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1009" t="-2891"/>
          <a:stretch/>
        </p:blipFill>
        <p:spPr>
          <a:xfrm>
            <a:off x="4766150" y="1262350"/>
            <a:ext cx="3626238" cy="1708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3200" l="0" r="0" t="3210"/>
          <a:stretch/>
        </p:blipFill>
        <p:spPr>
          <a:xfrm>
            <a:off x="1644225" y="3460675"/>
            <a:ext cx="5691575" cy="51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5">
            <a:alphaModFix/>
          </a:blip>
          <a:srcRect b="1802" l="0" r="0" t="1793"/>
          <a:stretch/>
        </p:blipFill>
        <p:spPr>
          <a:xfrm>
            <a:off x="589975" y="1262350"/>
            <a:ext cx="3893025" cy="1708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0"/>
          <p:cNvSpPr txBox="1"/>
          <p:nvPr/>
        </p:nvSpPr>
        <p:spPr>
          <a:xfrm>
            <a:off x="1905650" y="892875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6203075" y="892875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31"/>
          <p:cNvSpPr txBox="1"/>
          <p:nvPr/>
        </p:nvSpPr>
        <p:spPr>
          <a:xfrm>
            <a:off x="5633950" y="415000"/>
            <a:ext cx="2817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INSERCIÓN 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2905000" y="603650"/>
            <a:ext cx="34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Descripción del problema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Hardware y software utilizado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Comparativa de gráficas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 u="sng">
                <a:latin typeface="Times New Roman"/>
                <a:ea typeface="Times New Roman"/>
                <a:cs typeface="Times New Roman"/>
                <a:sym typeface="Times New Roman"/>
              </a:rPr>
              <a:t>Cuadráticas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Burbuja 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Selección 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Inserción 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General Cuadráticas      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 u="sng">
                <a:latin typeface="Times New Roman"/>
                <a:ea typeface="Times New Roman"/>
                <a:cs typeface="Times New Roman"/>
                <a:sym typeface="Times New Roman"/>
              </a:rPr>
              <a:t>Logarítmicas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Quicksort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Heapsort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General Logarítmicas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 u="sng">
                <a:latin typeface="Times New Roman"/>
                <a:ea typeface="Times New Roman"/>
                <a:cs typeface="Times New Roman"/>
                <a:sym typeface="Times New Roman"/>
              </a:rPr>
              <a:t>Cúbica (Floyd)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 u="sng">
                <a:latin typeface="Times New Roman"/>
                <a:ea typeface="Times New Roman"/>
                <a:cs typeface="Times New Roman"/>
                <a:sym typeface="Times New Roman"/>
              </a:rPr>
              <a:t>Potencia de 2 (Hanoi)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Conclusión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488477" y="433397"/>
            <a:ext cx="25422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3235150" y="417900"/>
            <a:ext cx="2829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INSERCIÓN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4900" y="1336175"/>
            <a:ext cx="4014549" cy="1678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 b="6703" l="0" r="0" t="6694"/>
          <a:stretch/>
        </p:blipFill>
        <p:spPr>
          <a:xfrm>
            <a:off x="1843975" y="3460675"/>
            <a:ext cx="5286374" cy="47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875" y="1283500"/>
            <a:ext cx="3799550" cy="1678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32"/>
          <p:cNvSpPr txBox="1"/>
          <p:nvPr/>
        </p:nvSpPr>
        <p:spPr>
          <a:xfrm>
            <a:off x="1905650" y="892875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203075" y="892875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3"/>
          <p:cNvSpPr txBox="1"/>
          <p:nvPr/>
        </p:nvSpPr>
        <p:spPr>
          <a:xfrm>
            <a:off x="6952275" y="4275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/>
        </p:nvSpPr>
        <p:spPr>
          <a:xfrm>
            <a:off x="3062550" y="427575"/>
            <a:ext cx="30189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MERGESORT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475" y="1169725"/>
            <a:ext cx="4014550" cy="160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4">
            <a:alphaModFix/>
          </a:blip>
          <a:srcRect b="5349" l="0" r="0" t="5340"/>
          <a:stretch/>
        </p:blipFill>
        <p:spPr>
          <a:xfrm>
            <a:off x="1843975" y="3460675"/>
            <a:ext cx="5286375" cy="46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5">
            <a:alphaModFix/>
          </a:blip>
          <a:srcRect b="1171" l="0" r="0" t="1181"/>
          <a:stretch/>
        </p:blipFill>
        <p:spPr>
          <a:xfrm>
            <a:off x="463750" y="1175075"/>
            <a:ext cx="3897674" cy="160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34"/>
          <p:cNvSpPr txBox="1"/>
          <p:nvPr/>
        </p:nvSpPr>
        <p:spPr>
          <a:xfrm>
            <a:off x="1904538" y="838900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6203075" y="838900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35"/>
          <p:cNvSpPr txBox="1"/>
          <p:nvPr/>
        </p:nvSpPr>
        <p:spPr>
          <a:xfrm>
            <a:off x="6952275" y="4275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3307425" y="390250"/>
            <a:ext cx="3345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QUICKSORT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-1317" t="0"/>
          <a:stretch/>
        </p:blipFill>
        <p:spPr>
          <a:xfrm>
            <a:off x="4647475" y="1169050"/>
            <a:ext cx="4067550" cy="1609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675" y="3460675"/>
            <a:ext cx="5445625" cy="56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9" name="Google Shape;309;p36"/>
          <p:cNvPicPr preferRelativeResize="0"/>
          <p:nvPr/>
        </p:nvPicPr>
        <p:blipFill rotWithShape="1">
          <a:blip r:embed="rId5">
            <a:alphaModFix/>
          </a:blip>
          <a:srcRect b="129" l="0" r="0" t="129"/>
          <a:stretch/>
        </p:blipFill>
        <p:spPr>
          <a:xfrm>
            <a:off x="351325" y="1169050"/>
            <a:ext cx="4148074" cy="1609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0" name="Google Shape;310;p36"/>
          <p:cNvSpPr txBox="1"/>
          <p:nvPr/>
        </p:nvSpPr>
        <p:spPr>
          <a:xfrm>
            <a:off x="1931600" y="855550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203075" y="855550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37"/>
          <p:cNvSpPr txBox="1"/>
          <p:nvPr/>
        </p:nvSpPr>
        <p:spPr>
          <a:xfrm>
            <a:off x="7028475" y="3513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HEAPSORT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3345200" y="503025"/>
            <a:ext cx="3043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HEAPSORT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1816" t="0"/>
          <a:stretch/>
        </p:blipFill>
        <p:spPr>
          <a:xfrm>
            <a:off x="4842450" y="1173225"/>
            <a:ext cx="3941800" cy="1601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38"/>
          <p:cNvPicPr preferRelativeResize="0"/>
          <p:nvPr/>
        </p:nvPicPr>
        <p:blipFill rotWithShape="1">
          <a:blip r:embed="rId4">
            <a:alphaModFix/>
          </a:blip>
          <a:srcRect b="1219" l="0" r="0" t="1219"/>
          <a:stretch/>
        </p:blipFill>
        <p:spPr>
          <a:xfrm>
            <a:off x="1667900" y="3460675"/>
            <a:ext cx="5618725" cy="56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38"/>
          <p:cNvPicPr preferRelativeResize="0"/>
          <p:nvPr/>
        </p:nvPicPr>
        <p:blipFill rotWithShape="1">
          <a:blip r:embed="rId5">
            <a:alphaModFix/>
          </a:blip>
          <a:srcRect b="0" l="495" r="495" t="0"/>
          <a:stretch/>
        </p:blipFill>
        <p:spPr>
          <a:xfrm>
            <a:off x="436100" y="1173225"/>
            <a:ext cx="4135899" cy="1601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38"/>
          <p:cNvSpPr txBox="1"/>
          <p:nvPr/>
        </p:nvSpPr>
        <p:spPr>
          <a:xfrm>
            <a:off x="1894425" y="849475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6203075" y="849475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50" y="5422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375" y="10924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150" y="15703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39"/>
          <p:cNvSpPr txBox="1"/>
          <p:nvPr/>
        </p:nvSpPr>
        <p:spPr>
          <a:xfrm>
            <a:off x="7028475" y="4275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FLOYD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/>
        </p:nvSpPr>
        <p:spPr>
          <a:xfrm>
            <a:off x="3480525" y="416500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FLOYD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3">
            <a:alphaModFix/>
          </a:blip>
          <a:srcRect b="0" l="0" r="1816" t="0"/>
          <a:stretch/>
        </p:blipFill>
        <p:spPr>
          <a:xfrm>
            <a:off x="4647475" y="1132850"/>
            <a:ext cx="3941800" cy="1682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050" y="3460675"/>
            <a:ext cx="5575375" cy="523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25" y="1132850"/>
            <a:ext cx="3941801" cy="1682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40"/>
          <p:cNvSpPr txBox="1"/>
          <p:nvPr/>
        </p:nvSpPr>
        <p:spPr>
          <a:xfrm>
            <a:off x="1936275" y="846300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3975150" y="31237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6204900" y="846300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50" y="466050"/>
            <a:ext cx="4576101" cy="343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375" y="863852"/>
            <a:ext cx="4361826" cy="3271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6150" y="1265553"/>
            <a:ext cx="4161200" cy="3120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41"/>
          <p:cNvSpPr txBox="1"/>
          <p:nvPr/>
        </p:nvSpPr>
        <p:spPr>
          <a:xfrm>
            <a:off x="6401075" y="3018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HANOI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1550" y="1646553"/>
            <a:ext cx="4125600" cy="308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423850"/>
            <a:ext cx="5936800" cy="4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/>
        </p:nvSpPr>
        <p:spPr>
          <a:xfrm>
            <a:off x="3480525" y="568900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HANOY </a:t>
            </a: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HÍBRIDA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750" y="1210400"/>
            <a:ext cx="3799550" cy="1381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175" y="3129750"/>
            <a:ext cx="6133675" cy="561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42"/>
          <p:cNvPicPr preferRelativeResize="0"/>
          <p:nvPr/>
        </p:nvPicPr>
        <p:blipFill rotWithShape="1">
          <a:blip r:embed="rId5">
            <a:alphaModFix/>
          </a:blip>
          <a:srcRect b="0" l="495" r="495" t="0"/>
          <a:stretch/>
        </p:blipFill>
        <p:spPr>
          <a:xfrm>
            <a:off x="609600" y="1210400"/>
            <a:ext cx="3799550" cy="1381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" name="Google Shape;368;p42"/>
          <p:cNvSpPr txBox="1"/>
          <p:nvPr/>
        </p:nvSpPr>
        <p:spPr>
          <a:xfrm>
            <a:off x="1981850" y="892875"/>
            <a:ext cx="101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Cuadrática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3975150" y="27484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Logarítmica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279275" y="892875"/>
            <a:ext cx="752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Cúbica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175" y="4072975"/>
            <a:ext cx="6133675" cy="56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42"/>
          <p:cNvSpPr txBox="1"/>
          <p:nvPr/>
        </p:nvSpPr>
        <p:spPr>
          <a:xfrm>
            <a:off x="3975150" y="3736075"/>
            <a:ext cx="1193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Exponencial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/>
        </p:nvSpPr>
        <p:spPr>
          <a:xfrm>
            <a:off x="3629100" y="594050"/>
            <a:ext cx="1885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314400" y="1164050"/>
            <a:ext cx="85515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Dependiendo del hardware los tiempos de ejecución varían,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generalmente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a mejor procesador mejor resultado.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Las constantes ocultas varían dependiendo del ordenador en el que se ejecuten.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Ajuste con mucho error en algoritmos cuya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teórica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no coincide.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88475" y="433400"/>
            <a:ext cx="80505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 Y SOFTWARE</a:t>
            </a:r>
            <a:endParaRPr b="1"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894225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{CA1C2157-A085-4658-8883-33E791C230BD}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CPU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Jose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Linux Mint x64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i7-7700HQ 2.8GHz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Antonio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MacOS Catalina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i7-4770     2.5GHz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Raul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Arch Linux x64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i7-4510U   2.0GHz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Pedro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Ubuntu 18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i5-5200U   2.2GHz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542250"/>
            <a:ext cx="4542075" cy="340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550" y="1259075"/>
            <a:ext cx="4340875" cy="3255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7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BURBUJA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50" y="617700"/>
            <a:ext cx="4542075" cy="34065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250" y="1171025"/>
            <a:ext cx="4542075" cy="340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8"/>
          <p:cNvSpPr txBox="1"/>
          <p:nvPr/>
        </p:nvSpPr>
        <p:spPr>
          <a:xfrm>
            <a:off x="5784875" y="35212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INSERCIÓN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25" y="542250"/>
            <a:ext cx="5061875" cy="379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475" y="1120750"/>
            <a:ext cx="4656226" cy="349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9"/>
          <p:cNvSpPr txBox="1"/>
          <p:nvPr/>
        </p:nvSpPr>
        <p:spPr>
          <a:xfrm>
            <a:off x="5835200" y="275650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SELECCIÓN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75" y="454200"/>
            <a:ext cx="4719200" cy="353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875" y="1032375"/>
            <a:ext cx="4937600" cy="3703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0"/>
          <p:cNvSpPr txBox="1"/>
          <p:nvPr/>
        </p:nvSpPr>
        <p:spPr>
          <a:xfrm>
            <a:off x="5847775" y="1872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CUADRÁTICAS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0" y="478513"/>
            <a:ext cx="4978525" cy="373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625" y="1036075"/>
            <a:ext cx="4978525" cy="373387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1"/>
          <p:cNvSpPr txBox="1"/>
          <p:nvPr/>
        </p:nvSpPr>
        <p:spPr>
          <a:xfrm>
            <a:off x="5759725" y="190975"/>
            <a:ext cx="232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COMPARATIVA MERGESORT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