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Nuni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367381-00AA-4C62-B7CA-32CF92D788C1}">
  <a:tblStyle styleId="{C0367381-00AA-4C62-B7CA-32CF92D788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4.xml"/><Relationship Id="rId41" Type="http://schemas.openxmlformats.org/officeDocument/2006/relationships/font" Target="fonts/Nuni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bold.fntdata"/><Relationship Id="rId16" Type="http://schemas.openxmlformats.org/officeDocument/2006/relationships/slide" Target="slides/slide10.xml"/><Relationship Id="rId38" Type="http://schemas.openxmlformats.org/officeDocument/2006/relationships/font" Target="fonts/Nuni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47e04577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47e04577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47e04577f_3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47e04577f_3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47e04577f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47e04577f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47e04577f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47e04577f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47e04577f_3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47e04577f_3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47e04577f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47e04577f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47e04577f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47e04577f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47e04577f_3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47e04577f_3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47e04577f_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47e04577f_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47e04577f_3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47e04577f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19e8bf7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19e8bf7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47e04577f_3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47e04577f_3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47e04577f_3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47e04577f_3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47e04577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47e04577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47e04577f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47e04577f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47e04577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47e04577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47e04577f_3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47e04577f_3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47e04577f_3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47e04577f_3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47e04577f_3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47e04577f_3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47e04577f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47e04577f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47e04577f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47e04577f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9e8bf740_2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9e8bf740_2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47e04577f_3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47e04577f_3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30d9fb924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30d9fb924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9e8bf740_2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9e8bf740_2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47e0457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47e0457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47e04577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47e04577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47e04577f_3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47e04577f_3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47e04577f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47e04577f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47e04577f_3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47e04577f_3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6" name="Google Shape;16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0" name="Google Shape;20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4" name="Google Shape;24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8" name="Google Shape;28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2" name="Google Shape;32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3" name="Google Shape;113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7" name="Google Shape;117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1" name="Google Shape;41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5" name="Google Shape;4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2" name="Google Shape;82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7" name="Google Shape;8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1" name="Google Shape;9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9" name="Google Shape;109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256700" y="1120750"/>
            <a:ext cx="5473500" cy="2371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Relationship Id="rId6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37.png"/><Relationship Id="rId5" Type="http://schemas.openxmlformats.org/officeDocument/2006/relationships/image" Target="../media/image27.png"/><Relationship Id="rId6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Relationship Id="rId5" Type="http://schemas.openxmlformats.org/officeDocument/2006/relationships/image" Target="../media/image38.png"/><Relationship Id="rId6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6.png"/><Relationship Id="rId4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png"/><Relationship Id="rId4" Type="http://schemas.openxmlformats.org/officeDocument/2006/relationships/image" Target="../media/image47.png"/><Relationship Id="rId5" Type="http://schemas.openxmlformats.org/officeDocument/2006/relationships/image" Target="../media/image50.png"/><Relationship Id="rId6" Type="http://schemas.openxmlformats.org/officeDocument/2006/relationships/image" Target="../media/image4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/>
        </p:nvSpPr>
        <p:spPr>
          <a:xfrm>
            <a:off x="604350" y="2502575"/>
            <a:ext cx="7935300" cy="23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Práctica 3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Algoritmos Greedy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UGR - ETSIIT - </a:t>
            </a: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ALGORÍTMICA</a:t>
            </a: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 - B1 - Grupo “Oliva”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Jose Luis Pedraza Román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Pedro Checa Salmerón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Antonio Carlos Perea Parras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Raúl</a:t>
            </a: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 Del Pozo Moreno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23959" l="0" r="0" t="21760"/>
          <a:stretch/>
        </p:blipFill>
        <p:spPr>
          <a:xfrm>
            <a:off x="278175" y="290775"/>
            <a:ext cx="38862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700" y="728425"/>
            <a:ext cx="3078950" cy="12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1686150" y="874800"/>
            <a:ext cx="5771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Comparativa entre </a:t>
            </a: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heurísticas por ruta - Ulysses16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700" y="1364375"/>
            <a:ext cx="4354500" cy="3270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01" name="Google Shape;201;p22"/>
          <p:cNvSpPr txBox="1"/>
          <p:nvPr/>
        </p:nvSpPr>
        <p:spPr>
          <a:xfrm>
            <a:off x="6031425" y="1602625"/>
            <a:ext cx="11694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Calibri"/>
                <a:ea typeface="Calibri"/>
                <a:cs typeface="Calibri"/>
                <a:sym typeface="Calibri"/>
              </a:rPr>
              <a:t>Ruta </a:t>
            </a:r>
            <a:r>
              <a:rPr lang="es" u="sng">
                <a:latin typeface="Calibri"/>
                <a:ea typeface="Calibri"/>
                <a:cs typeface="Calibri"/>
                <a:sym typeface="Calibri"/>
              </a:rPr>
              <a:t>Óptima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1686150" y="874800"/>
            <a:ext cx="5771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Comparativa entre heurísticas por ruta - Ulysses16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8" name="Google Shape;208;p23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{C0367381-00AA-4C62-B7CA-32CF92D788C1}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Algoritmo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Tiempo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Dist. Óptima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Cercanía (VMC)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0,000324741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110</a:t>
                      </a:r>
                      <a:endParaRPr/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Inserción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0,000180596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119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2-opt 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0,00423473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116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2-opt VMC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0,00270537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107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14" name="Google Shape;214;p24"/>
          <p:cNvSpPr txBox="1"/>
          <p:nvPr/>
        </p:nvSpPr>
        <p:spPr>
          <a:xfrm>
            <a:off x="1686150" y="874800"/>
            <a:ext cx="5771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Comparativa entre heurísticas por ruta - Ulysses16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25" y="1407000"/>
            <a:ext cx="3936105" cy="29892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450" y="1407000"/>
            <a:ext cx="3914269" cy="2949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025" y="1421250"/>
            <a:ext cx="3929725" cy="2960754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4203" y="1407000"/>
            <a:ext cx="3929722" cy="294919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24" name="Google Shape;224;p25"/>
          <p:cNvSpPr txBox="1"/>
          <p:nvPr/>
        </p:nvSpPr>
        <p:spPr>
          <a:xfrm>
            <a:off x="1686150" y="874800"/>
            <a:ext cx="5771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Comparativa entre heurísticas por ruta - Ulysses22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536" y="1429625"/>
            <a:ext cx="4246826" cy="31886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26" name="Google Shape;226;p25"/>
          <p:cNvSpPr txBox="1"/>
          <p:nvPr/>
        </p:nvSpPr>
        <p:spPr>
          <a:xfrm>
            <a:off x="6031425" y="1602625"/>
            <a:ext cx="11694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Calibri"/>
                <a:ea typeface="Calibri"/>
                <a:cs typeface="Calibri"/>
                <a:sym typeface="Calibri"/>
              </a:rPr>
              <a:t>Ruta Óptima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1686150" y="874800"/>
            <a:ext cx="5771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Comparativa entre heurísticas por ruta - Ulysses22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{C0367381-00AA-4C62-B7CA-32CF92D788C1}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Algoritmo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Tiempo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Dist. Óptima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Cercanía (VMC)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0,000712269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124</a:t>
                      </a:r>
                      <a:endParaRPr/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Inserción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0,000489116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84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2-opt 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0,00815656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118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2-opt VMC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0,0036973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112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39" name="Google Shape;239;p27"/>
          <p:cNvSpPr txBox="1"/>
          <p:nvPr/>
        </p:nvSpPr>
        <p:spPr>
          <a:xfrm>
            <a:off x="1686150" y="874800"/>
            <a:ext cx="5771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Comparativa entre heurísticas por ruta - Ulysses22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00" y="1407000"/>
            <a:ext cx="3918848" cy="2974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41" name="Google Shape;2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07000"/>
            <a:ext cx="3918850" cy="2955567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42" name="Google Shape;24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963" y="1405825"/>
            <a:ext cx="3946334" cy="29579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407000"/>
            <a:ext cx="3946325" cy="2989189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49" name="Google Shape;249;p28"/>
          <p:cNvSpPr txBox="1"/>
          <p:nvPr/>
        </p:nvSpPr>
        <p:spPr>
          <a:xfrm>
            <a:off x="1686150" y="874800"/>
            <a:ext cx="5771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Comparativa entre heurísticas por ruta - att48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324" y="1345650"/>
            <a:ext cx="4544900" cy="34124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51" name="Google Shape;251;p28"/>
          <p:cNvSpPr txBox="1"/>
          <p:nvPr/>
        </p:nvSpPr>
        <p:spPr>
          <a:xfrm>
            <a:off x="6031425" y="1602625"/>
            <a:ext cx="11694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Calibri"/>
                <a:ea typeface="Calibri"/>
                <a:cs typeface="Calibri"/>
                <a:sym typeface="Calibri"/>
              </a:rPr>
              <a:t>Ruta Óptima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1686150" y="874800"/>
            <a:ext cx="5771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Comparativa entre heurísticas por ruta - att48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8" name="Google Shape;258;p29"/>
          <p:cNvGraphicFramePr/>
          <p:nvPr/>
        </p:nvGraphicFramePr>
        <p:xfrm>
          <a:off x="1022400" y="172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{C0367381-00AA-4C62-B7CA-32CF92D788C1}</a:tableStyleId>
              </a:tblPr>
              <a:tblGrid>
                <a:gridCol w="1792275"/>
                <a:gridCol w="1792275"/>
                <a:gridCol w="1792275"/>
                <a:gridCol w="1792275"/>
              </a:tblGrid>
              <a:tr h="37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Algoritmo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Tiempo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Dist. Óptima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Cercanía (VMC)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0,0067376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40113</a:t>
                      </a:r>
                      <a:endParaRPr/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33522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Inserción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0,00467251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37474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40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2-opt 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0,206673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45378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40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2-opt VMC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0,0696617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37535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1686150" y="874800"/>
            <a:ext cx="5771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Comparativa entre heurísticas por ruta - att48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75" y="1399995"/>
            <a:ext cx="3763275" cy="2832943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66" name="Google Shape;2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403488"/>
            <a:ext cx="3763274" cy="2825927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67" name="Google Shape;26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150" y="1405163"/>
            <a:ext cx="3919600" cy="2946853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68" name="Google Shape;26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1" y="1408850"/>
            <a:ext cx="3919599" cy="2943186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74" name="Google Shape;274;p31"/>
          <p:cNvSpPr txBox="1"/>
          <p:nvPr/>
        </p:nvSpPr>
        <p:spPr>
          <a:xfrm>
            <a:off x="1686150" y="874800"/>
            <a:ext cx="5771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Comparativa entre heurísticas por ruta - a280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200" y="1345200"/>
            <a:ext cx="4487700" cy="33657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76" name="Google Shape;276;p31"/>
          <p:cNvSpPr txBox="1"/>
          <p:nvPr/>
        </p:nvSpPr>
        <p:spPr>
          <a:xfrm>
            <a:off x="6031425" y="1602625"/>
            <a:ext cx="11694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Calibri"/>
                <a:ea typeface="Calibri"/>
                <a:cs typeface="Calibri"/>
                <a:sym typeface="Calibri"/>
              </a:rPr>
              <a:t>Ruta Óptima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488477" y="433397"/>
            <a:ext cx="2542200" cy="9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ÍNDICE</a:t>
            </a:r>
            <a:endParaRPr b="1"/>
          </a:p>
        </p:txBody>
      </p:sp>
      <p:sp>
        <p:nvSpPr>
          <p:cNvPr id="137" name="Google Shape;137;p14"/>
          <p:cNvSpPr txBox="1"/>
          <p:nvPr/>
        </p:nvSpPr>
        <p:spPr>
          <a:xfrm>
            <a:off x="1536125" y="1146725"/>
            <a:ext cx="47343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Viajante de comercio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lphaLcPeriod"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Heurística del Vecino más Cercano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lphaLcPeriod"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Heurística de Inserción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lphaLcPeriod"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Heurística Propia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lphaLcPeriod"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Comparativa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Recubrimiento de grafos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lphaLcPeriod"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Algoritmo greedy para grafos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lphaLcPeriod"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Algoritmo greedy para árboles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lphaLcPeriod"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Comparativa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Conclusión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82" name="Google Shape;282;p32"/>
          <p:cNvSpPr txBox="1"/>
          <p:nvPr/>
        </p:nvSpPr>
        <p:spPr>
          <a:xfrm>
            <a:off x="1686150" y="874800"/>
            <a:ext cx="5771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Comparativa entre heurísticas por ruta - a280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3" name="Google Shape;283;p3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{C0367381-00AA-4C62-B7CA-32CF92D788C1}</a:tableStyleId>
              </a:tblPr>
              <a:tblGrid>
                <a:gridCol w="1848825"/>
                <a:gridCol w="1848825"/>
                <a:gridCol w="1848825"/>
                <a:gridCol w="1848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Algoritmo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Tiempo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Dist. Óptima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Cercanía (VMC)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1,05573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3105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2579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Inserción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0,870394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3115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2-opt 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17,0613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3077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2-opt VMC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46,9765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2772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89" name="Google Shape;289;p33"/>
          <p:cNvSpPr txBox="1"/>
          <p:nvPr/>
        </p:nvSpPr>
        <p:spPr>
          <a:xfrm>
            <a:off x="1686150" y="874800"/>
            <a:ext cx="5771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Comparativa entre heurísticas por ruta - a280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25" y="1404288"/>
            <a:ext cx="3919600" cy="2946853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91" name="Google Shape;2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301" y="1404300"/>
            <a:ext cx="3919599" cy="2941433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92" name="Google Shape;29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950" y="1405588"/>
            <a:ext cx="3913750" cy="2938849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93" name="Google Shape;29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6231" y="1405638"/>
            <a:ext cx="3913744" cy="2938741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/>
        </p:nvSpPr>
        <p:spPr>
          <a:xfrm>
            <a:off x="672550" y="1413550"/>
            <a:ext cx="48909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Trata de buscar los nodos que recubran todas las aristas de un grafo/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árbol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de forma que el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de nodos sea el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mínimo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100" y="2929500"/>
            <a:ext cx="2390625" cy="1884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925" y="2930000"/>
            <a:ext cx="329272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4"/>
          <p:cNvSpPr txBox="1"/>
          <p:nvPr/>
        </p:nvSpPr>
        <p:spPr>
          <a:xfrm>
            <a:off x="672550" y="2013525"/>
            <a:ext cx="77097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Heurísticas usadas para cada tipo de problema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rafos   → Busca el nodo con mayor grado.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Árboles → Busca el padre de un nodo con grado 1 (nodo hoja).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4"/>
          <p:cNvSpPr txBox="1"/>
          <p:nvPr>
            <p:ph type="title"/>
          </p:nvPr>
        </p:nvSpPr>
        <p:spPr>
          <a:xfrm>
            <a:off x="441950" y="321900"/>
            <a:ext cx="83973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RECUBRIMIENTO DE GRAFOS NO DIRIGIDOS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/>
        </p:nvSpPr>
        <p:spPr>
          <a:xfrm>
            <a:off x="556800" y="1579475"/>
            <a:ext cx="80304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Esta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heurística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busca el recubrimiento buscando los nodos con mayor grado como parte de la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solución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, reduciendo el grado de los nodos adyacentes.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Puede o no encontrar una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solución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óptima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5"/>
          <p:cNvSpPr txBox="1"/>
          <p:nvPr/>
        </p:nvSpPr>
        <p:spPr>
          <a:xfrm>
            <a:off x="2831250" y="938275"/>
            <a:ext cx="3481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Algoritmo Greedy para grafos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225" y="2717025"/>
            <a:ext cx="58007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 txBox="1"/>
          <p:nvPr>
            <p:ph type="title"/>
          </p:nvPr>
        </p:nvSpPr>
        <p:spPr>
          <a:xfrm>
            <a:off x="441950" y="321900"/>
            <a:ext cx="83973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RECUBRIMIENTO DE GRAFOS NO DIRIGIDOS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/>
        </p:nvSpPr>
        <p:spPr>
          <a:xfrm>
            <a:off x="2442010" y="933638"/>
            <a:ext cx="4260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Algoritmo greedy para grafos - Ejemplo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200" y="2492825"/>
            <a:ext cx="2809875" cy="1476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317" name="Google Shape;317;p36"/>
          <p:cNvGraphicFramePr/>
          <p:nvPr/>
        </p:nvGraphicFramePr>
        <p:xfrm>
          <a:off x="4054675" y="194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{C0367381-00AA-4C62-B7CA-32CF92D788C1}</a:tableStyleId>
              </a:tblPr>
              <a:tblGrid>
                <a:gridCol w="703350"/>
                <a:gridCol w="608575"/>
                <a:gridCol w="608575"/>
                <a:gridCol w="608575"/>
                <a:gridCol w="576075"/>
                <a:gridCol w="554450"/>
                <a:gridCol w="695200"/>
              </a:tblGrid>
              <a:tr h="4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Grado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4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4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4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4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4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sp>
        <p:nvSpPr>
          <p:cNvPr id="318" name="Google Shape;318;p36"/>
          <p:cNvSpPr txBox="1"/>
          <p:nvPr/>
        </p:nvSpPr>
        <p:spPr>
          <a:xfrm>
            <a:off x="4688700" y="1570125"/>
            <a:ext cx="62373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Calibri"/>
                <a:ea typeface="Calibri"/>
                <a:cs typeface="Calibri"/>
                <a:sym typeface="Calibri"/>
              </a:rPr>
              <a:t>Matriz adyacencia y grados de cada nodo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6"/>
          <p:cNvSpPr txBox="1"/>
          <p:nvPr>
            <p:ph type="title"/>
          </p:nvPr>
        </p:nvSpPr>
        <p:spPr>
          <a:xfrm>
            <a:off x="441950" y="321900"/>
            <a:ext cx="83973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RECUBRIMIENTO DE GRAFOS NO DIRIGIDOS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/>
        </p:nvSpPr>
        <p:spPr>
          <a:xfrm>
            <a:off x="2442010" y="933638"/>
            <a:ext cx="4260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Algoritmo greedy para grafos - Ejemplo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925" y="1753875"/>
            <a:ext cx="2809875" cy="1476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6" name="Google Shape;32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4213" y="3309300"/>
            <a:ext cx="2781300" cy="1476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7" name="Google Shape;327;p37"/>
          <p:cNvSpPr txBox="1"/>
          <p:nvPr/>
        </p:nvSpPr>
        <p:spPr>
          <a:xfrm>
            <a:off x="557275" y="1614500"/>
            <a:ext cx="43515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Nodo mayor grado → Nodo 2 Grado 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 añade a solución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Nodo mayor grado → Nodo 0 Grado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 añade a solución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Nodo mayor grado → Nodo 1 Grado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 añade a solución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 hay más nodos candidatos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Solución = {2, 0, 1}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Solución Óptima = {0, 1, 2}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7"/>
          <p:cNvSpPr txBox="1"/>
          <p:nvPr>
            <p:ph type="title"/>
          </p:nvPr>
        </p:nvSpPr>
        <p:spPr>
          <a:xfrm>
            <a:off x="441950" y="321900"/>
            <a:ext cx="83973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RECUBRIMIENTO DE GRAFOS NO DIRIGIDOS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/>
        </p:nvSpPr>
        <p:spPr>
          <a:xfrm>
            <a:off x="1944000" y="874800"/>
            <a:ext cx="5256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Algoritmo greedy para grafos - Contraejemplo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300" y="1810250"/>
            <a:ext cx="2691325" cy="1794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5" name="Google Shape;335;p38"/>
          <p:cNvSpPr txBox="1"/>
          <p:nvPr/>
        </p:nvSpPr>
        <p:spPr>
          <a:xfrm>
            <a:off x="4688700" y="1570125"/>
            <a:ext cx="62373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Calibri"/>
                <a:ea typeface="Calibri"/>
                <a:cs typeface="Calibri"/>
                <a:sym typeface="Calibri"/>
              </a:rPr>
              <a:t>Matriz adyacencia y grados de cada nodo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6" name="Google Shape;336;p38"/>
          <p:cNvGraphicFramePr/>
          <p:nvPr/>
        </p:nvGraphicFramePr>
        <p:xfrm>
          <a:off x="4046050" y="194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{C0367381-00AA-4C62-B7CA-32CF92D788C1}</a:tableStyleId>
              </a:tblPr>
              <a:tblGrid>
                <a:gridCol w="711975"/>
                <a:gridCol w="608575"/>
                <a:gridCol w="608575"/>
                <a:gridCol w="608575"/>
                <a:gridCol w="576075"/>
                <a:gridCol w="554450"/>
                <a:gridCol w="695200"/>
              </a:tblGrid>
              <a:tr h="4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Grado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4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4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4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4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4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sp>
        <p:nvSpPr>
          <p:cNvPr id="337" name="Google Shape;337;p38"/>
          <p:cNvSpPr txBox="1"/>
          <p:nvPr>
            <p:ph type="title"/>
          </p:nvPr>
        </p:nvSpPr>
        <p:spPr>
          <a:xfrm>
            <a:off x="441950" y="321900"/>
            <a:ext cx="83973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RECUBRIMIENTO DE GRAFOS NO DIRIGIDOS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/>
        </p:nvSpPr>
        <p:spPr>
          <a:xfrm>
            <a:off x="1944000" y="874800"/>
            <a:ext cx="5256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Algoritmo greedy para grafos - Contraejemplo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475" y="1940200"/>
            <a:ext cx="2691325" cy="1794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4" name="Google Shape;3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013" y="1870050"/>
            <a:ext cx="2762250" cy="193451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5" name="Google Shape;34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9025" y="1851475"/>
            <a:ext cx="2762250" cy="1971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6" name="Google Shape;34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9025" y="1859013"/>
            <a:ext cx="2762250" cy="195661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7" name="Google Shape;347;p39"/>
          <p:cNvSpPr txBox="1"/>
          <p:nvPr/>
        </p:nvSpPr>
        <p:spPr>
          <a:xfrm>
            <a:off x="729150" y="1614475"/>
            <a:ext cx="43515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Nodo mayor grado → Nodo 0 Grado 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 añade a solución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Nodo mayor grado → Nodo 1 Grado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 añade a solución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Nodo mayor grado → Nodo 2 Grado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 añade a solución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 hay más nodos candidatos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Solución = {0, 1, 2}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Solución Óptima = {1, 2}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9"/>
          <p:cNvSpPr txBox="1"/>
          <p:nvPr>
            <p:ph type="title"/>
          </p:nvPr>
        </p:nvSpPr>
        <p:spPr>
          <a:xfrm>
            <a:off x="441950" y="321900"/>
            <a:ext cx="83973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RECUBRIMIENTO DE GRAFOS NO DIRIGIDOS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/>
          <p:nvPr/>
        </p:nvSpPr>
        <p:spPr>
          <a:xfrm>
            <a:off x="556800" y="1262775"/>
            <a:ext cx="80304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Esta heurística busca el recubrimiento buscando los nodos de grado 1 y tomando como padre el nodo adyacente 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él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. (El adyacente a un nodo de grado 1 obligatoriamente tiene el nodo de grado 1 y posiblemente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algún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nodo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).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Denotamos como nodo “padre” al nodo adyacente a un nodo hoja.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Este algoritmo nos asegura encontrar siempre la solución óptima.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0"/>
          <p:cNvSpPr txBox="1"/>
          <p:nvPr/>
        </p:nvSpPr>
        <p:spPr>
          <a:xfrm>
            <a:off x="2773950" y="874800"/>
            <a:ext cx="3596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Algoritmo Greedy para árboles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663" y="2778025"/>
            <a:ext cx="58007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0"/>
          <p:cNvSpPr txBox="1"/>
          <p:nvPr>
            <p:ph type="title"/>
          </p:nvPr>
        </p:nvSpPr>
        <p:spPr>
          <a:xfrm>
            <a:off x="441950" y="321900"/>
            <a:ext cx="83973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RECUBRIMIENTO DE GRAFOS NO DIRIGIDOS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/>
          <p:nvPr/>
        </p:nvSpPr>
        <p:spPr>
          <a:xfrm>
            <a:off x="486900" y="776975"/>
            <a:ext cx="3349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Algoritmo greedy para árboles 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Ejemplo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25" y="2459175"/>
            <a:ext cx="3019425" cy="175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363" name="Google Shape;363;p41"/>
          <p:cNvGraphicFramePr/>
          <p:nvPr/>
        </p:nvGraphicFramePr>
        <p:xfrm>
          <a:off x="4003050" y="83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{C0367381-00AA-4C62-B7CA-32CF92D788C1}</a:tableStyleId>
              </a:tblPr>
              <a:tblGrid>
                <a:gridCol w="466500"/>
                <a:gridCol w="425150"/>
                <a:gridCol w="507850"/>
                <a:gridCol w="466500"/>
                <a:gridCol w="441600"/>
                <a:gridCol w="425000"/>
                <a:gridCol w="425000"/>
                <a:gridCol w="425000"/>
                <a:gridCol w="425000"/>
                <a:gridCol w="425000"/>
                <a:gridCol w="405525"/>
              </a:tblGrid>
              <a:tr h="40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4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4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4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4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4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4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4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4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4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sp>
        <p:nvSpPr>
          <p:cNvPr id="364" name="Google Shape;364;p41"/>
          <p:cNvSpPr txBox="1"/>
          <p:nvPr/>
        </p:nvSpPr>
        <p:spPr>
          <a:xfrm>
            <a:off x="486888" y="1546175"/>
            <a:ext cx="33495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Calibri"/>
                <a:ea typeface="Calibri"/>
                <a:cs typeface="Calibri"/>
                <a:sym typeface="Calibri"/>
              </a:rPr>
              <a:t>Matriz adyacencia y grados de cada nodo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1"/>
          <p:cNvSpPr txBox="1"/>
          <p:nvPr>
            <p:ph type="title"/>
          </p:nvPr>
        </p:nvSpPr>
        <p:spPr>
          <a:xfrm>
            <a:off x="441950" y="321900"/>
            <a:ext cx="83973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RECUBRIMIENTO DE GRAFOS NO DIRIGIDOS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488475" y="433400"/>
            <a:ext cx="80505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HARDWARE Y SOFTWARE</a:t>
            </a:r>
            <a:endParaRPr b="1"/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62732" l="0" r="10466" t="0"/>
          <a:stretch/>
        </p:blipFill>
        <p:spPr>
          <a:xfrm>
            <a:off x="1795225" y="1429275"/>
            <a:ext cx="5553525" cy="22932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163" y="4038000"/>
            <a:ext cx="2551675" cy="38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/>
          <p:nvPr/>
        </p:nvSpPr>
        <p:spPr>
          <a:xfrm>
            <a:off x="2349750" y="946325"/>
            <a:ext cx="4444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Algoritmo greedy para árboles - Ejemplo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2"/>
          <p:cNvSpPr txBox="1"/>
          <p:nvPr/>
        </p:nvSpPr>
        <p:spPr>
          <a:xfrm>
            <a:off x="412500" y="1492450"/>
            <a:ext cx="43515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Nodo hoja → Nodo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Padre nodo 1 → Nodo 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 añade a solución Nodo 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Nodo hoja → Nodo 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Padre nodo 5 → Nodo 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 añade a solución Nodo 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Nodo hoja → Nodo 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Padre nodo 2 → Nodo ya solución, se omite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Padre nodo 2 → Nodo 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 añade a solución Nodo 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 hay más nodos candidatos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Solución = {2, 4, 6}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175" y="1841050"/>
            <a:ext cx="3019425" cy="175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3" name="Google Shape;37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175" y="1841050"/>
            <a:ext cx="3634746" cy="175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4" name="Google Shape;37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8175" y="1839288"/>
            <a:ext cx="3634750" cy="175611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5" name="Google Shape;375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4238" y="1841050"/>
            <a:ext cx="3622620" cy="175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6" name="Google Shape;376;p42"/>
          <p:cNvSpPr txBox="1"/>
          <p:nvPr>
            <p:ph type="title"/>
          </p:nvPr>
        </p:nvSpPr>
        <p:spPr>
          <a:xfrm>
            <a:off x="441950" y="321900"/>
            <a:ext cx="83973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RECUBRIMIENTO DE GRAFOS NO DIRIGIDOS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/>
        </p:nvSpPr>
        <p:spPr>
          <a:xfrm>
            <a:off x="3288725" y="385975"/>
            <a:ext cx="2740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CONCLUSIÓN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25" y="561975"/>
            <a:ext cx="1983200" cy="19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3"/>
          <p:cNvSpPr txBox="1"/>
          <p:nvPr/>
        </p:nvSpPr>
        <p:spPr>
          <a:xfrm>
            <a:off x="2663800" y="1007050"/>
            <a:ext cx="5868900" cy="3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Los algoritmos greedy no siempre dan el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óptimo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, ya que toman la mejor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solución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en cada momento sin pensar en el resultado final.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Pueden o no dar la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solución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óptima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, depende del tipo de problema y la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heurística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elegida (Grafo no, Árbol si).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Aunque generalmente no aseguren un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óptimo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, los resultados obtenidos pueden llegar a ser aproximaciones muy cercanas.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660525" y="1136975"/>
            <a:ext cx="7709700" cy="20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El problema del viajante de comercio consiste en buscar una ruta pasando por todas las ciudades sin repetirlas volviendo al 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inicio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 de forma que la ruta tenga la distancia 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mínima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Heurísticas implementadas: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Cercanía → Busca la ciudad más cercana en cada momento.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Inserción → Busca la mejor ciudad a insertar en la posición que menos incremento provoque.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2-opt → Busca la sub-ruta más corta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163" y="3199300"/>
            <a:ext cx="2406425" cy="15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579450" y="1604425"/>
            <a:ext cx="66681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Esta heurística trata de buscar la ciudad más cercana en cada momento respecto a la ciudad en la que se encuentra el viajante.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Desde la ciudad A, se elige la ciudad C por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ser la más cercana.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2579700" y="874800"/>
            <a:ext cx="3984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Heurística del Vecino más Cercano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775" y="2259075"/>
            <a:ext cx="2940650" cy="2443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450" y="2711075"/>
            <a:ext cx="5104075" cy="20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554650" y="1200475"/>
            <a:ext cx="78990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Esta heurística busca insertar la ciudad entre el par de ciudades donde menos incremento se produzca en la distancia de la ruta.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Primero se inserta la ciudad E entre la B y la C.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Después la ciudad D entre la ciudad E y la ciudad B.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3078750" y="874800"/>
            <a:ext cx="29865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Heurística de </a:t>
            </a: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Inserción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552" y="2656099"/>
            <a:ext cx="2608673" cy="19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2850" y="2656100"/>
            <a:ext cx="2854103" cy="19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225" y="2656100"/>
            <a:ext cx="2806024" cy="19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3078750" y="874800"/>
            <a:ext cx="29865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Heurística de Inserción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1502425"/>
            <a:ext cx="63246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607175" y="1254600"/>
            <a:ext cx="44226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La heurística 2-opt busca intercambiar el recorrido entre dos ciudades de forma inversa buscando que la distancia se reduzca (un cruce implica pasar dos veces por el mismo punto del camino).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Generalmente mejora la eficiencia si parte de una solución Greedy.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Ruta inicial: A → B → E  → D → C → F → G → 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Realiza el intercambio: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Añade una parte desde el inicio de la ruta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lphaLcPeriod"/>
            </a:pPr>
            <a:r>
              <a:rPr b="1" lang="es" sz="1300">
                <a:latin typeface="Calibri"/>
                <a:ea typeface="Calibri"/>
                <a:cs typeface="Calibri"/>
                <a:sym typeface="Calibri"/>
              </a:rPr>
              <a:t>(A → B)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Añade una parte intermedia en orden inverso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A → B → </a:t>
            </a:r>
            <a:r>
              <a:rPr b="1" lang="es" sz="1300">
                <a:latin typeface="Calibri"/>
                <a:ea typeface="Calibri"/>
                <a:cs typeface="Calibri"/>
                <a:sym typeface="Calibri"/>
              </a:rPr>
              <a:t>(C → D → E) 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Añade el resto de la ruta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A → B → (C → D → E) → </a:t>
            </a:r>
            <a:r>
              <a:rPr b="1" lang="es" sz="1300">
                <a:latin typeface="Calibri"/>
                <a:ea typeface="Calibri"/>
                <a:cs typeface="Calibri"/>
                <a:sym typeface="Calibri"/>
              </a:rPr>
              <a:t>(F → G → A)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2826900" y="874800"/>
            <a:ext cx="34902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Heurística Propia (2-opt)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500" y="1591275"/>
            <a:ext cx="3222851" cy="1462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500" y="3208925"/>
            <a:ext cx="3222851" cy="140591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2826900" y="874800"/>
            <a:ext cx="34902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Heurística Propia (2-opt)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1645575"/>
            <a:ext cx="63246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