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Nuni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84385514f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84385514f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84385514f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84385514f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84385514f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784385514f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84385514f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84385514f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84385514f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784385514f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muestran las imágenes de ulysses16 con 16 ciudades y ulysses22 con 22 ciudades, ya que son los ficheros bases, el resto son variaciones para obtener el tiempo de aumento al añadir una ciudad en el </a:t>
            </a:r>
            <a:r>
              <a:rPr lang="es"/>
              <a:t>algoritmo</a:t>
            </a:r>
            <a:r>
              <a:rPr lang="es"/>
              <a:t>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30d9fb924_2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830d9fb924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784385514f_5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784385514f_5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784385514f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784385514f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19e8bf74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19e8bf74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19e8bf740_2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19e8bf740_2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19e8bf740_2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19e8bf740_2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84385514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84385514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84385514f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84385514f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47e0457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47e0457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84385514f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84385514f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84385514f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84385514f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6" name="Google Shape;16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20" name="Google Shape;20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" name="Google Shape;23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4" name="Google Shape;24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8" name="Google Shape;28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" name="Google Shape;31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2" name="Google Shape;32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6" name="Google Shape;36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3" name="Google Shape;113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" name="Google Shape;116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7" name="Google Shape;117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" name="Google Shape;120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2" name="Google Shape;122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" name="Google Shape;40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1" name="Google Shape;41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" name="Google Shape;44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5" name="Google Shape;45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" name="Google Shape;48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5" name="Google Shape;55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" name="Google Shape;56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2" name="Google Shape;62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4" name="Google Shape;64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0" name="Google Shape;70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6" name="Google Shape;76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7" name="Google Shape;77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" name="Google Shape;81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2" name="Google Shape;82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" name="Google Shape;85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" name="Google Shape;86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7" name="Google Shape;87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" name="Google Shape;90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1" name="Google Shape;91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" name="Google Shape;94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5" name="Google Shape;95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1" name="Google Shape;101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2" name="Google Shape;102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3" name="Google Shape;103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9" name="Google Shape;109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256700" y="1120750"/>
            <a:ext cx="5473500" cy="23717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Relationship Id="rId5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14.png"/><Relationship Id="rId5" Type="http://schemas.openxmlformats.org/officeDocument/2006/relationships/image" Target="../media/image20.png"/><Relationship Id="rId6" Type="http://schemas.openxmlformats.org/officeDocument/2006/relationships/image" Target="../media/image18.png"/><Relationship Id="rId7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3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/>
          <p:nvPr/>
        </p:nvSpPr>
        <p:spPr>
          <a:xfrm>
            <a:off x="604350" y="2502575"/>
            <a:ext cx="7935300" cy="23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Times New Roman"/>
                <a:ea typeface="Times New Roman"/>
                <a:cs typeface="Times New Roman"/>
                <a:sym typeface="Times New Roman"/>
              </a:rPr>
              <a:t>Práctica 4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Times New Roman"/>
                <a:ea typeface="Times New Roman"/>
                <a:cs typeface="Times New Roman"/>
                <a:sym typeface="Times New Roman"/>
              </a:rPr>
              <a:t>Programación Dinámica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Times New Roman"/>
                <a:ea typeface="Times New Roman"/>
                <a:cs typeface="Times New Roman"/>
                <a:sym typeface="Times New Roman"/>
              </a:rPr>
              <a:t>UGR - ETSIIT - </a:t>
            </a:r>
            <a:r>
              <a:rPr lang="es" sz="1500">
                <a:latin typeface="Times New Roman"/>
                <a:ea typeface="Times New Roman"/>
                <a:cs typeface="Times New Roman"/>
                <a:sym typeface="Times New Roman"/>
              </a:rPr>
              <a:t>ALGORÍTMICA</a:t>
            </a:r>
            <a:r>
              <a:rPr lang="es" sz="1500">
                <a:latin typeface="Times New Roman"/>
                <a:ea typeface="Times New Roman"/>
                <a:cs typeface="Times New Roman"/>
                <a:sym typeface="Times New Roman"/>
              </a:rPr>
              <a:t> - B1 - Grupo “Oliva”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Times New Roman"/>
                <a:ea typeface="Times New Roman"/>
                <a:cs typeface="Times New Roman"/>
                <a:sym typeface="Times New Roman"/>
              </a:rPr>
              <a:t>Jose Luis Pedraza Román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Times New Roman"/>
                <a:ea typeface="Times New Roman"/>
                <a:cs typeface="Times New Roman"/>
                <a:sym typeface="Times New Roman"/>
              </a:rPr>
              <a:t>Pedro Checa Salmerón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Times New Roman"/>
                <a:ea typeface="Times New Roman"/>
                <a:cs typeface="Times New Roman"/>
                <a:sym typeface="Times New Roman"/>
              </a:rPr>
              <a:t>Antonio Carlos Perea Parras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Times New Roman"/>
                <a:ea typeface="Times New Roman"/>
                <a:cs typeface="Times New Roman"/>
                <a:sym typeface="Times New Roman"/>
              </a:rPr>
              <a:t>Raúl</a:t>
            </a:r>
            <a:r>
              <a:rPr lang="es" sz="1500">
                <a:latin typeface="Times New Roman"/>
                <a:ea typeface="Times New Roman"/>
                <a:cs typeface="Times New Roman"/>
                <a:sym typeface="Times New Roman"/>
              </a:rPr>
              <a:t> Del Pozo Moreno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0" name="Google Shape;130;p13"/>
          <p:cNvPicPr preferRelativeResize="0"/>
          <p:nvPr/>
        </p:nvPicPr>
        <p:blipFill rotWithShape="1">
          <a:blip r:embed="rId3">
            <a:alphaModFix/>
          </a:blip>
          <a:srcRect b="23959" l="0" r="0" t="21760"/>
          <a:stretch/>
        </p:blipFill>
        <p:spPr>
          <a:xfrm>
            <a:off x="278175" y="290775"/>
            <a:ext cx="3886200" cy="211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0700" y="728425"/>
            <a:ext cx="3078950" cy="123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/>
          <p:nvPr>
            <p:ph type="title"/>
          </p:nvPr>
        </p:nvSpPr>
        <p:spPr>
          <a:xfrm>
            <a:off x="1796400" y="321900"/>
            <a:ext cx="5551200" cy="5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VIAJANTE DE COMERCIO</a:t>
            </a:r>
            <a:endParaRPr/>
          </a:p>
        </p:txBody>
      </p:sp>
      <p:sp>
        <p:nvSpPr>
          <p:cNvPr id="198" name="Google Shape;198;p22"/>
          <p:cNvSpPr txBox="1"/>
          <p:nvPr/>
        </p:nvSpPr>
        <p:spPr>
          <a:xfrm>
            <a:off x="568200" y="1399275"/>
            <a:ext cx="8007600" cy="10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s" u="sng">
                <a:latin typeface="Calibri"/>
                <a:ea typeface="Calibri"/>
                <a:cs typeface="Calibri"/>
                <a:sym typeface="Calibri"/>
              </a:rPr>
              <a:t>Cálculo de la solución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→ Para evitar tener que calcular las distancias de una ciudad a otra cada vez, utilizamos una matriz donde almacenaremos las distancias entre cada par de ciudades (garantizamos un único acceso a memoria).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2"/>
          <p:cNvSpPr txBox="1"/>
          <p:nvPr/>
        </p:nvSpPr>
        <p:spPr>
          <a:xfrm>
            <a:off x="2593800" y="874800"/>
            <a:ext cx="39564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latin typeface="Times New Roman"/>
                <a:ea typeface="Times New Roman"/>
                <a:cs typeface="Times New Roman"/>
                <a:sym typeface="Times New Roman"/>
              </a:rPr>
              <a:t>Características Programación Dinámica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5200" y="2376175"/>
            <a:ext cx="1933575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/>
          <p:nvPr>
            <p:ph type="title"/>
          </p:nvPr>
        </p:nvSpPr>
        <p:spPr>
          <a:xfrm>
            <a:off x="1796400" y="321900"/>
            <a:ext cx="5551200" cy="5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VIAJANTE DE COMERCIO</a:t>
            </a:r>
            <a:endParaRPr/>
          </a:p>
        </p:txBody>
      </p:sp>
      <p:sp>
        <p:nvSpPr>
          <p:cNvPr id="206" name="Google Shape;206;p23"/>
          <p:cNvSpPr txBox="1"/>
          <p:nvPr/>
        </p:nvSpPr>
        <p:spPr>
          <a:xfrm>
            <a:off x="568200" y="1267375"/>
            <a:ext cx="8007600" cy="10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s" u="sng">
                <a:latin typeface="Calibri"/>
                <a:ea typeface="Calibri"/>
                <a:cs typeface="Calibri"/>
                <a:sym typeface="Calibri"/>
              </a:rPr>
              <a:t>Cálculo de la solución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 → Para evitar calcular recursivamente secuencias de ciudades ya calculadas, haremos uso de un unordered_map, para poder recuperar las distancias previamente calculadas.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3"/>
          <p:cNvSpPr txBox="1"/>
          <p:nvPr/>
        </p:nvSpPr>
        <p:spPr>
          <a:xfrm>
            <a:off x="2593800" y="874800"/>
            <a:ext cx="39564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latin typeface="Times New Roman"/>
                <a:ea typeface="Times New Roman"/>
                <a:cs typeface="Times New Roman"/>
                <a:sym typeface="Times New Roman"/>
              </a:rPr>
              <a:t>Características Programación Dinámica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Google Shape;20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200" y="1946250"/>
            <a:ext cx="8007599" cy="2713551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/>
          <p:nvPr>
            <p:ph type="title"/>
          </p:nvPr>
        </p:nvSpPr>
        <p:spPr>
          <a:xfrm>
            <a:off x="1796400" y="321900"/>
            <a:ext cx="5551200" cy="5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VIAJANTE DE COMERCIO</a:t>
            </a:r>
            <a:endParaRPr/>
          </a:p>
        </p:txBody>
      </p:sp>
      <p:sp>
        <p:nvSpPr>
          <p:cNvPr id="214" name="Google Shape;214;p24"/>
          <p:cNvSpPr txBox="1"/>
          <p:nvPr/>
        </p:nvSpPr>
        <p:spPr>
          <a:xfrm>
            <a:off x="252250" y="1263525"/>
            <a:ext cx="4993500" cy="3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s" u="sng">
                <a:latin typeface="Calibri"/>
                <a:ea typeface="Calibri"/>
                <a:cs typeface="Calibri"/>
                <a:sym typeface="Calibri"/>
              </a:rPr>
              <a:t>Cálculo de la solución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 → Si se tuvieran 4 ciudades, se tendría una clave máxima 2^N - 1 = 1111, donde se representan todas las ciudades, pero al empezar siempre por la ciudad 1, esta ciudad se sustrae de la clave quedando (2^N - 1) - 1.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2^16 = pow (2, 4) = 16 = 1 0000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(16) 1 0000 - 1 = (15) 1111 [se obtiene el Max]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(15) 1111 - 1 = (14) 1110 [se sustrae la ciudad inicial]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4"/>
          <p:cNvSpPr txBox="1"/>
          <p:nvPr/>
        </p:nvSpPr>
        <p:spPr>
          <a:xfrm>
            <a:off x="2593800" y="874800"/>
            <a:ext cx="39564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latin typeface="Times New Roman"/>
                <a:ea typeface="Times New Roman"/>
                <a:cs typeface="Times New Roman"/>
                <a:sym typeface="Times New Roman"/>
              </a:rPr>
              <a:t>Características Programación Dinámica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Google Shape;21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6050" y="1263525"/>
            <a:ext cx="3412157" cy="35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/>
          <p:nvPr>
            <p:ph type="title"/>
          </p:nvPr>
        </p:nvSpPr>
        <p:spPr>
          <a:xfrm>
            <a:off x="1796400" y="321900"/>
            <a:ext cx="5551200" cy="5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VIAJANTE DE COMERCIO</a:t>
            </a:r>
            <a:endParaRPr/>
          </a:p>
        </p:txBody>
      </p:sp>
      <p:sp>
        <p:nvSpPr>
          <p:cNvPr id="222" name="Google Shape;222;p25"/>
          <p:cNvSpPr txBox="1"/>
          <p:nvPr/>
        </p:nvSpPr>
        <p:spPr>
          <a:xfrm>
            <a:off x="5038700" y="4294275"/>
            <a:ext cx="12906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Error: 0.3574%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5"/>
          <p:cNvSpPr txBox="1"/>
          <p:nvPr/>
        </p:nvSpPr>
        <p:spPr>
          <a:xfrm>
            <a:off x="3837525" y="874800"/>
            <a:ext cx="11376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latin typeface="Times New Roman"/>
                <a:ea typeface="Times New Roman"/>
                <a:cs typeface="Times New Roman"/>
                <a:sym typeface="Times New Roman"/>
              </a:rPr>
              <a:t>Eficiencia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4" name="Google Shape;22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650" y="1249125"/>
            <a:ext cx="4250325" cy="31876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5" name="Google Shape;22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4925" y="1338603"/>
            <a:ext cx="3937850" cy="27844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6" name="Google Shape;22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33275" y="4294281"/>
            <a:ext cx="744067" cy="35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"/>
          <p:cNvSpPr txBox="1"/>
          <p:nvPr>
            <p:ph type="title"/>
          </p:nvPr>
        </p:nvSpPr>
        <p:spPr>
          <a:xfrm>
            <a:off x="1796400" y="321900"/>
            <a:ext cx="5551200" cy="5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VIAJANTE DE COMERCIO</a:t>
            </a:r>
            <a:endParaRPr/>
          </a:p>
        </p:txBody>
      </p:sp>
      <p:sp>
        <p:nvSpPr>
          <p:cNvPr id="232" name="Google Shape;232;p26"/>
          <p:cNvSpPr txBox="1"/>
          <p:nvPr/>
        </p:nvSpPr>
        <p:spPr>
          <a:xfrm>
            <a:off x="3837525" y="874800"/>
            <a:ext cx="12225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latin typeface="Times New Roman"/>
                <a:ea typeface="Times New Roman"/>
                <a:cs typeface="Times New Roman"/>
                <a:sym typeface="Times New Roman"/>
              </a:rPr>
              <a:t>Resultados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3" name="Google Shape;23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300" y="1263525"/>
            <a:ext cx="4338904" cy="35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2275" y="1338600"/>
            <a:ext cx="3856525" cy="2892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5" name="Google Shape;23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05475" y="1604813"/>
            <a:ext cx="3756701" cy="281753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 txBox="1"/>
          <p:nvPr/>
        </p:nvSpPr>
        <p:spPr>
          <a:xfrm>
            <a:off x="2068988" y="298350"/>
            <a:ext cx="48552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Comparativa PD - GREEDY</a:t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1" name="Google Shape;24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7638" y="3388550"/>
            <a:ext cx="5857875" cy="153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850" y="870750"/>
            <a:ext cx="3137750" cy="235330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3" name="Google Shape;24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2375" y="870750"/>
            <a:ext cx="3137750" cy="235331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4" name="Google Shape;244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04350" y="1035275"/>
            <a:ext cx="3137750" cy="235331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5" name="Google Shape;245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71675" y="979225"/>
            <a:ext cx="3212499" cy="240937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 txBox="1"/>
          <p:nvPr/>
        </p:nvSpPr>
        <p:spPr>
          <a:xfrm>
            <a:off x="2152650" y="480425"/>
            <a:ext cx="48387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Comparativa PD - GREEDY</a:t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1" name="Google Shape;2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663" y="1220500"/>
            <a:ext cx="7402676" cy="325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9"/>
          <p:cNvSpPr txBox="1"/>
          <p:nvPr/>
        </p:nvSpPr>
        <p:spPr>
          <a:xfrm>
            <a:off x="3147325" y="455725"/>
            <a:ext cx="26922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CONCLUSIÓN</a:t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9"/>
          <p:cNvSpPr txBox="1"/>
          <p:nvPr/>
        </p:nvSpPr>
        <p:spPr>
          <a:xfrm>
            <a:off x="532650" y="1426149"/>
            <a:ext cx="8078700" cy="20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Es importante la elección de las estructuras de datos elegidas ya que una correcta 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elección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 puede evitar repetir muchos 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cálculos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 innecesarios.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Es importante el tamaño y técnica de 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resolución del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 problema, ya que dependiendo del problema, el tiempo de resolución puede no ser factible.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Greedy nos proporciona una 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solución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 aproximada en un tiempo razonable para tamaños de problema grandes, mientras que 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programación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dinámica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 nos proporciona el óptimo a costa de un espacio de memoria y tiempo de 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ejecución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 grande.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>
            <p:ph type="title"/>
          </p:nvPr>
        </p:nvSpPr>
        <p:spPr>
          <a:xfrm>
            <a:off x="488477" y="433397"/>
            <a:ext cx="2542200" cy="97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ÍNDICE</a:t>
            </a:r>
            <a:endParaRPr b="1"/>
          </a:p>
        </p:txBody>
      </p:sp>
      <p:sp>
        <p:nvSpPr>
          <p:cNvPr id="137" name="Google Shape;137;p14"/>
          <p:cNvSpPr txBox="1"/>
          <p:nvPr/>
        </p:nvSpPr>
        <p:spPr>
          <a:xfrm>
            <a:off x="1277325" y="1237550"/>
            <a:ext cx="6105300" cy="21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AutoNum type="arabicPeriod"/>
            </a:pPr>
            <a:r>
              <a:rPr b="1" lang="es" sz="2100">
                <a:latin typeface="Times New Roman"/>
                <a:ea typeface="Times New Roman"/>
                <a:cs typeface="Times New Roman"/>
                <a:sym typeface="Times New Roman"/>
              </a:rPr>
              <a:t>Hardware y software utilizado</a:t>
            </a:r>
            <a:endParaRPr b="1"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AutoNum type="arabicPeriod"/>
            </a:pPr>
            <a:r>
              <a:rPr b="1" lang="es" sz="2100">
                <a:latin typeface="Times New Roman"/>
                <a:ea typeface="Times New Roman"/>
                <a:cs typeface="Times New Roman"/>
                <a:sym typeface="Times New Roman"/>
              </a:rPr>
              <a:t>Viajante de comercio</a:t>
            </a:r>
            <a:endParaRPr b="1"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AutoNum type="alphaLcPeriod"/>
            </a:pPr>
            <a:r>
              <a:rPr b="1" lang="es" sz="2100">
                <a:latin typeface="Times New Roman"/>
                <a:ea typeface="Times New Roman"/>
                <a:cs typeface="Times New Roman"/>
                <a:sym typeface="Times New Roman"/>
              </a:rPr>
              <a:t>Características Programación Dinámica</a:t>
            </a:r>
            <a:endParaRPr b="1"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AutoNum type="alphaLcPeriod"/>
            </a:pPr>
            <a:r>
              <a:rPr b="1" lang="es" sz="2100">
                <a:latin typeface="Times New Roman"/>
                <a:ea typeface="Times New Roman"/>
                <a:cs typeface="Times New Roman"/>
                <a:sym typeface="Times New Roman"/>
              </a:rPr>
              <a:t>Eficiencia</a:t>
            </a:r>
            <a:endParaRPr b="1"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AutoNum type="alphaLcPeriod"/>
            </a:pPr>
            <a:r>
              <a:rPr b="1" lang="es" sz="2100">
                <a:latin typeface="Times New Roman"/>
                <a:ea typeface="Times New Roman"/>
                <a:cs typeface="Times New Roman"/>
                <a:sym typeface="Times New Roman"/>
              </a:rPr>
              <a:t>Resultados</a:t>
            </a:r>
            <a:endParaRPr b="1"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AutoNum type="arabicPeriod"/>
            </a:pPr>
            <a:r>
              <a:rPr b="1" lang="es" sz="2100">
                <a:latin typeface="Times New Roman"/>
                <a:ea typeface="Times New Roman"/>
                <a:cs typeface="Times New Roman"/>
                <a:sym typeface="Times New Roman"/>
              </a:rPr>
              <a:t>Comparativa PD - Greedy</a:t>
            </a:r>
            <a:endParaRPr b="1"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AutoNum type="arabicPeriod"/>
            </a:pPr>
            <a:r>
              <a:rPr b="1" lang="es" sz="2100">
                <a:latin typeface="Times New Roman"/>
                <a:ea typeface="Times New Roman"/>
                <a:cs typeface="Times New Roman"/>
                <a:sym typeface="Times New Roman"/>
              </a:rPr>
              <a:t>Conclusiones</a:t>
            </a:r>
            <a:endParaRPr b="1"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488475" y="433400"/>
            <a:ext cx="8050500" cy="6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HARDWARE Y SOFTWARE</a:t>
            </a:r>
            <a:endParaRPr b="1"/>
          </a:p>
        </p:txBody>
      </p:sp>
      <p:pic>
        <p:nvPicPr>
          <p:cNvPr id="143" name="Google Shape;143;p15"/>
          <p:cNvPicPr preferRelativeResize="0"/>
          <p:nvPr/>
        </p:nvPicPr>
        <p:blipFill rotWithShape="1">
          <a:blip r:embed="rId3">
            <a:alphaModFix/>
          </a:blip>
          <a:srcRect b="62732" l="0" r="10466" t="0"/>
          <a:stretch/>
        </p:blipFill>
        <p:spPr>
          <a:xfrm>
            <a:off x="1795225" y="1429275"/>
            <a:ext cx="5553525" cy="229325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4" name="Google Shape;14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6163" y="4038000"/>
            <a:ext cx="2551675" cy="380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1796400" y="321900"/>
            <a:ext cx="5551200" cy="5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VIAJANTE DE COMERCIO</a:t>
            </a:r>
            <a:endParaRPr/>
          </a:p>
        </p:txBody>
      </p:sp>
      <p:sp>
        <p:nvSpPr>
          <p:cNvPr id="150" name="Google Shape;150;p16"/>
          <p:cNvSpPr txBox="1"/>
          <p:nvPr/>
        </p:nvSpPr>
        <p:spPr>
          <a:xfrm>
            <a:off x="660525" y="1136975"/>
            <a:ext cx="7709700" cy="20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Calibri"/>
                <a:ea typeface="Calibri"/>
                <a:cs typeface="Calibri"/>
                <a:sym typeface="Calibri"/>
              </a:rPr>
              <a:t>El problema del viajante de comercio consiste en buscar una ruta pasando por todas las ciudades sin repetirlas volviendo al </a:t>
            </a:r>
            <a:r>
              <a:rPr lang="es" sz="1500">
                <a:latin typeface="Calibri"/>
                <a:ea typeface="Calibri"/>
                <a:cs typeface="Calibri"/>
                <a:sym typeface="Calibri"/>
              </a:rPr>
              <a:t>inicio</a:t>
            </a:r>
            <a:r>
              <a:rPr lang="es" sz="1500">
                <a:latin typeface="Calibri"/>
                <a:ea typeface="Calibri"/>
                <a:cs typeface="Calibri"/>
                <a:sym typeface="Calibri"/>
              </a:rPr>
              <a:t> de forma que la ruta tenga la distancia </a:t>
            </a:r>
            <a:r>
              <a:rPr lang="es" sz="1500">
                <a:latin typeface="Calibri"/>
                <a:ea typeface="Calibri"/>
                <a:cs typeface="Calibri"/>
                <a:sym typeface="Calibri"/>
              </a:rPr>
              <a:t>mínima</a:t>
            </a:r>
            <a:r>
              <a:rPr lang="es" sz="15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Calibri"/>
                <a:ea typeface="Calibri"/>
                <a:cs typeface="Calibri"/>
                <a:sym typeface="Calibri"/>
              </a:rPr>
              <a:t>Dado un grafo ponderado de valores no negativos asociados a sus arcos, queremos encontrar el circuito Hamiltoniano más corto posible; es decir queremos encontrar un camino cerrado que recorra todos los nodos una y solo una vez, que comience y termine en un mismo nodo, y que tenga longitud mínima.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2163" y="3199300"/>
            <a:ext cx="2406425" cy="158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1796400" y="321900"/>
            <a:ext cx="5551200" cy="5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VIAJANTE DE COMERCIO</a:t>
            </a:r>
            <a:endParaRPr/>
          </a:p>
        </p:txBody>
      </p:sp>
      <p:sp>
        <p:nvSpPr>
          <p:cNvPr id="157" name="Google Shape;157;p17"/>
          <p:cNvSpPr txBox="1"/>
          <p:nvPr/>
        </p:nvSpPr>
        <p:spPr>
          <a:xfrm>
            <a:off x="660525" y="1286800"/>
            <a:ext cx="7709700" cy="7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Para tener en cuenta todas los distintos circuitos que se pueden dar, representamos los nodos estructurados en forma de árbol.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750" y="2035175"/>
            <a:ext cx="8374500" cy="260137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159" name="Google Shape;159;p17"/>
          <p:cNvSpPr txBox="1"/>
          <p:nvPr/>
        </p:nvSpPr>
        <p:spPr>
          <a:xfrm>
            <a:off x="3233175" y="874800"/>
            <a:ext cx="25644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latin typeface="Times New Roman"/>
                <a:ea typeface="Times New Roman"/>
                <a:cs typeface="Times New Roman"/>
                <a:sym typeface="Times New Roman"/>
              </a:rPr>
              <a:t>Programación Dinámica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796400" y="321900"/>
            <a:ext cx="5551200" cy="5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VIAJANTE DE COMERCIO</a:t>
            </a:r>
            <a:endParaRPr/>
          </a:p>
        </p:txBody>
      </p:sp>
      <p:sp>
        <p:nvSpPr>
          <p:cNvPr id="165" name="Google Shape;165;p18"/>
          <p:cNvSpPr txBox="1"/>
          <p:nvPr/>
        </p:nvSpPr>
        <p:spPr>
          <a:xfrm>
            <a:off x="631200" y="1474025"/>
            <a:ext cx="7709700" cy="26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Función recursiva: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Si nos encontramos con un nodo hoja, devolvemos la distancia desde ese nodo al nodo raíz.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Si nos encontramos con un nodo que NO sea hoja: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Llamamos a tantas funciones recursivas como hijos tenga el nodo.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Recogemos las distancias devueltas por estas funciones y le sumamos a cada una la distancia correspondiente.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Devolvemos la distancia mínima calculada.</a:t>
            </a:r>
            <a:endParaRPr b="1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8"/>
          <p:cNvSpPr txBox="1"/>
          <p:nvPr/>
        </p:nvSpPr>
        <p:spPr>
          <a:xfrm>
            <a:off x="3203850" y="874800"/>
            <a:ext cx="25644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latin typeface="Times New Roman"/>
                <a:ea typeface="Times New Roman"/>
                <a:cs typeface="Times New Roman"/>
                <a:sym typeface="Times New Roman"/>
              </a:rPr>
              <a:t>Programación Dinámica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796400" y="321900"/>
            <a:ext cx="5551200" cy="5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VIAJANTE DE COMERCIO</a:t>
            </a:r>
            <a:endParaRPr/>
          </a:p>
        </p:txBody>
      </p:sp>
      <p:sp>
        <p:nvSpPr>
          <p:cNvPr id="172" name="Google Shape;172;p19"/>
          <p:cNvSpPr txBox="1"/>
          <p:nvPr/>
        </p:nvSpPr>
        <p:spPr>
          <a:xfrm>
            <a:off x="568200" y="1399275"/>
            <a:ext cx="80076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s" u="sng">
                <a:latin typeface="Calibri"/>
                <a:ea typeface="Calibri"/>
                <a:cs typeface="Calibri"/>
                <a:sym typeface="Calibri"/>
              </a:rPr>
              <a:t>Naturaleza n-etápica del problema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 → El TSP cumple esta característica debido a que el problema va dividiéndose en subproblemas que se diferencian en una unidad de tamaño.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9"/>
          <p:cNvSpPr txBox="1"/>
          <p:nvPr/>
        </p:nvSpPr>
        <p:spPr>
          <a:xfrm>
            <a:off x="2593800" y="874800"/>
            <a:ext cx="39564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latin typeface="Times New Roman"/>
                <a:ea typeface="Times New Roman"/>
                <a:cs typeface="Times New Roman"/>
                <a:sym typeface="Times New Roman"/>
              </a:rPr>
              <a:t>Características Programación Dinámica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1500" y="2170950"/>
            <a:ext cx="4360981" cy="25232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796400" y="321900"/>
            <a:ext cx="5551200" cy="5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VIAJANTE DE COMERCIO</a:t>
            </a:r>
            <a:endParaRPr/>
          </a:p>
        </p:txBody>
      </p:sp>
      <p:sp>
        <p:nvSpPr>
          <p:cNvPr id="180" name="Google Shape;180;p20"/>
          <p:cNvSpPr txBox="1"/>
          <p:nvPr/>
        </p:nvSpPr>
        <p:spPr>
          <a:xfrm>
            <a:off x="568200" y="1399275"/>
            <a:ext cx="80076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s" u="sng">
                <a:latin typeface="Calibri"/>
                <a:ea typeface="Calibri"/>
                <a:cs typeface="Calibri"/>
                <a:sym typeface="Calibri"/>
              </a:rPr>
              <a:t>Principio del Óptimo de Bellman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 → El TSP verifica este principio ya que en cada etapa, las decisiones a tomar en las siguientes etapas son independientes de la etapa actual.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0"/>
          <p:cNvSpPr txBox="1"/>
          <p:nvPr/>
        </p:nvSpPr>
        <p:spPr>
          <a:xfrm>
            <a:off x="2593800" y="874800"/>
            <a:ext cx="39564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latin typeface="Times New Roman"/>
                <a:ea typeface="Times New Roman"/>
                <a:cs typeface="Times New Roman"/>
                <a:sym typeface="Times New Roman"/>
              </a:rPr>
              <a:t>Características Programación Dinámica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4075" y="2571750"/>
            <a:ext cx="4895850" cy="14382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1796400" y="321900"/>
            <a:ext cx="5551200" cy="5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VIAJANTE DE COMERCIO</a:t>
            </a:r>
            <a:endParaRPr/>
          </a:p>
        </p:txBody>
      </p:sp>
      <p:sp>
        <p:nvSpPr>
          <p:cNvPr id="188" name="Google Shape;188;p21"/>
          <p:cNvSpPr txBox="1"/>
          <p:nvPr/>
        </p:nvSpPr>
        <p:spPr>
          <a:xfrm>
            <a:off x="568200" y="1399275"/>
            <a:ext cx="8007600" cy="10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s" u="sng">
                <a:latin typeface="Calibri"/>
                <a:ea typeface="Calibri"/>
                <a:cs typeface="Calibri"/>
                <a:sym typeface="Calibri"/>
              </a:rPr>
              <a:t>Planteamiento de una recurrencia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 → 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Cada vez que se visita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 una ciudad, quedan N-i ciudades por visitar, donde i es el número de ciudades ya visitadas. Comprobamos todas estas posibilidades al realizar una recurrencia para cada ciudad restante, devolviendo la distancia acumulada desde esa ciudad a la ciudad origen.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1"/>
          <p:cNvSpPr txBox="1"/>
          <p:nvPr/>
        </p:nvSpPr>
        <p:spPr>
          <a:xfrm>
            <a:off x="2593800" y="874800"/>
            <a:ext cx="39564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latin typeface="Times New Roman"/>
                <a:ea typeface="Times New Roman"/>
                <a:cs typeface="Times New Roman"/>
                <a:sym typeface="Times New Roman"/>
              </a:rPr>
              <a:t>Características Programación Dinámica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300" y="2668375"/>
            <a:ext cx="8423400" cy="11486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91" name="Google Shape;191;p21"/>
          <p:cNvCxnSpPr/>
          <p:nvPr/>
        </p:nvCxnSpPr>
        <p:spPr>
          <a:xfrm flipH="1" rot="10800000">
            <a:off x="2541200" y="3023650"/>
            <a:ext cx="202200" cy="34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21"/>
          <p:cNvCxnSpPr/>
          <p:nvPr/>
        </p:nvCxnSpPr>
        <p:spPr>
          <a:xfrm>
            <a:off x="2553775" y="3363050"/>
            <a:ext cx="164400" cy="21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