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65" r:id="rId5"/>
    <p:sldId id="266" r:id="rId6"/>
    <p:sldId id="259" r:id="rId7"/>
    <p:sldId id="261" r:id="rId8"/>
    <p:sldId id="264" r:id="rId9"/>
    <p:sldId id="263" r:id="rId10"/>
    <p:sldId id="262" r:id="rId11"/>
    <p:sldId id="260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49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3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ce.smith.edu/~jcardell/Courses/EGR328/Readings/uProc%20Ovw.pdf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mshardware.com/reviews/cpu-buying-guide,5643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youtube.com/watch?v=1vi1dIuSsa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M6lANfzFsM" TargetMode="External"/><Relationship Id="rId2" Type="http://schemas.openxmlformats.org/officeDocument/2006/relationships/hyperlink" Target="https://www.livescience.com/20718-computer-history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yte-notes.com/five-basic-components-computer-syste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fferencebetween.net/technology/difference-between-von-neumann-and-harvard-architecture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DrUkjOVtAU" TargetMode="External"/><Relationship Id="rId2" Type="http://schemas.openxmlformats.org/officeDocument/2006/relationships/hyperlink" Target="https://www.edgefxkits.com/blog/what-is-risc-and-cisc-architect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s://www.youtube.com/watch?v=07cpxBfy7J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3q5zWCw8J4" TargetMode="External"/><Relationship Id="rId2" Type="http://schemas.openxmlformats.org/officeDocument/2006/relationships/hyperlink" Target="https://oliva.uhk.cz/bbcswebdav/pid-127494-dt-content-rid-240595_1/courses/KIT-AARCH/Yadin%20-%20Computer%20Systems%20Architecture%20%282016%29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F0Ri2TpRBB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uQ26EgJYSA" TargetMode="External"/><Relationship Id="rId2" Type="http://schemas.openxmlformats.org/officeDocument/2006/relationships/hyperlink" Target="https://www.youtube.com/watch?v=PVad0c2clj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i0FhRqDJfo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allel_computing" TargetMode="External"/><Relationship Id="rId2" Type="http://schemas.openxmlformats.org/officeDocument/2006/relationships/hyperlink" Target="https://www.youtube.com/watch?v=q7sgzDH1cR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Introductory Project </a:t>
            </a:r>
            <a:br>
              <a:rPr lang="en-US" dirty="0" smtClean="0"/>
            </a:br>
            <a:r>
              <a:rPr lang="en-US" dirty="0" smtClean="0"/>
              <a:t>Computer Architecture 	        FIM-UHK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4556915"/>
            <a:ext cx="3512215" cy="4581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José Luis Pedraza </a:t>
            </a:r>
            <a:r>
              <a:rPr lang="en-US" dirty="0" err="1" smtClean="0"/>
              <a:t>Román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6" y="128470"/>
            <a:ext cx="6566314" cy="878054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microprocessor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409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t</a:t>
            </a:r>
            <a:r>
              <a:rPr lang="en-US" dirty="0" smtClean="0"/>
              <a:t>his on-line book basically summarizes the Internal Registers of a microprocessor and its structure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http://www.science.smith.edu/~</a:t>
            </a:r>
            <a:r>
              <a:rPr lang="en-US" dirty="0" smtClean="0">
                <a:hlinkClick r:id="rId2"/>
              </a:rPr>
              <a:t>jcardell/Courses/EGR328/Readings/uProc%20Ovw.pdf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Accumulator or Result Register (</a:t>
            </a:r>
            <a:r>
              <a:rPr lang="en-US" dirty="0" err="1" smtClean="0"/>
              <a:t>Acc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General Purpose Registers</a:t>
            </a:r>
          </a:p>
          <a:p>
            <a:pPr lvl="1"/>
            <a:r>
              <a:rPr lang="en-US" dirty="0" smtClean="0"/>
              <a:t>Instruction Register (IR)</a:t>
            </a:r>
          </a:p>
          <a:p>
            <a:pPr lvl="1"/>
            <a:r>
              <a:rPr lang="en-US" dirty="0" smtClean="0"/>
              <a:t>Program Counter (PC)</a:t>
            </a:r>
          </a:p>
          <a:p>
            <a:pPr lvl="1"/>
            <a:r>
              <a:rPr lang="en-US" dirty="0" smtClean="0"/>
              <a:t>Stack Pinter (SP)</a:t>
            </a:r>
          </a:p>
          <a:p>
            <a:pPr lvl="1"/>
            <a:r>
              <a:rPr lang="en-US" dirty="0" smtClean="0"/>
              <a:t>Status Register or Condition Flags</a:t>
            </a:r>
          </a:p>
          <a:p>
            <a:pPr lvl="1"/>
            <a:r>
              <a:rPr lang="en-US" dirty="0" smtClean="0"/>
              <a:t>Dedicated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48966" y="1350110"/>
            <a:ext cx="8246070" cy="35122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Guide for 2019:</a:t>
            </a:r>
          </a:p>
          <a:p>
            <a:pPr marL="0" indent="0">
              <a:buNone/>
            </a:pPr>
            <a:r>
              <a:rPr lang="es-ES" u="sng" dirty="0">
                <a:hlinkClick r:id="rId3"/>
              </a:rPr>
              <a:t>https://</a:t>
            </a:r>
            <a:r>
              <a:rPr lang="es-ES" u="sng" dirty="0" smtClean="0">
                <a:hlinkClick r:id="rId3"/>
              </a:rPr>
              <a:t>www.tomshardware.com/reviews/cpu-buying-guide,5643.html</a:t>
            </a:r>
            <a:r>
              <a:rPr lang="es-ES" u="sng" dirty="0" smtClean="0"/>
              <a:t> </a:t>
            </a:r>
            <a:endParaRPr lang="en-US" dirty="0" smtClean="0"/>
          </a:p>
          <a:p>
            <a:r>
              <a:rPr lang="en-US" dirty="0" smtClean="0"/>
              <a:t>What CPU to buy (review video) :</a:t>
            </a:r>
          </a:p>
          <a:p>
            <a:pPr marL="0" indent="0">
              <a:buNone/>
            </a:pPr>
            <a:r>
              <a:rPr lang="es-ES" u="sng" dirty="0">
                <a:hlinkClick r:id="rId4"/>
              </a:rPr>
              <a:t>https://www.youtube.com/watch?v=1vi1dIuSsa4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8965" y="433880"/>
            <a:ext cx="5191970" cy="61082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How to buy a right CPU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50110"/>
            <a:ext cx="9143999" cy="379339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3555" y="433880"/>
            <a:ext cx="8551479" cy="61082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u="sng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END</a:t>
            </a:r>
            <a:endParaRPr lang="en-US" b="1" i="1" u="sng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7764" y="-62411"/>
            <a:ext cx="6566314" cy="572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History of Computers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634" y="586585"/>
            <a:ext cx="6566315" cy="137434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brief timeline: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www.livescience.com/20718-computer-history.html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A interesting timeline video:</a:t>
            </a:r>
          </a:p>
          <a:p>
            <a:pPr marL="0" indent="0">
              <a:buNone/>
            </a:pPr>
            <a:r>
              <a:rPr lang="es-ES" u="sng" dirty="0">
                <a:hlinkClick r:id="rId3"/>
              </a:rPr>
              <a:t>https://www.youtube.com/watch?v=-M6lANfzFsM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" y="1832213"/>
            <a:ext cx="6862575" cy="32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 computer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197405"/>
            <a:ext cx="8246070" cy="3512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https://byte-notes.com/five-basic-components-computer-system</a:t>
            </a:r>
            <a:r>
              <a:rPr lang="en-US" sz="2600" dirty="0" smtClean="0">
                <a:hlinkClick r:id="rId2"/>
              </a:rPr>
              <a:t>/</a:t>
            </a:r>
            <a:r>
              <a:rPr lang="en-US" sz="2600" dirty="0" smtClean="0"/>
              <a:t> 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The major hardware components of a computer system are:</a:t>
            </a:r>
            <a:endParaRPr lang="en-US" sz="2600" dirty="0"/>
          </a:p>
          <a:p>
            <a:r>
              <a:rPr lang="en-US" sz="2600" dirty="0" smtClean="0"/>
              <a:t>Processor</a:t>
            </a:r>
            <a:endParaRPr lang="en-US" sz="2600" dirty="0"/>
          </a:p>
          <a:p>
            <a:r>
              <a:rPr lang="en-US" sz="2600" dirty="0" smtClean="0"/>
              <a:t>Main Memory</a:t>
            </a:r>
          </a:p>
          <a:p>
            <a:r>
              <a:rPr lang="en-US" sz="2600" dirty="0" smtClean="0"/>
              <a:t>Secondary Memory</a:t>
            </a:r>
          </a:p>
          <a:p>
            <a:r>
              <a:rPr lang="en-US" sz="2600" dirty="0" smtClean="0"/>
              <a:t>Output devices</a:t>
            </a:r>
          </a:p>
          <a:p>
            <a:r>
              <a:rPr lang="en-US" sz="2600" dirty="0" smtClean="0"/>
              <a:t>Input devices</a:t>
            </a:r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5" y="2276475"/>
            <a:ext cx="580279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027" y="13561"/>
            <a:ext cx="7100782" cy="329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Von Neumann and Harvard architectures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0" y="891995"/>
            <a:ext cx="6413611" cy="39703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://www.differencebetween.net/technology/difference-between-von-neumann-and-harvard-architecture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Von Neumann bottleneck has increased over time because processors have improved in speed while memory has not progressed as fast.</a:t>
            </a:r>
          </a:p>
          <a:p>
            <a:pPr algn="just"/>
            <a:r>
              <a:rPr lang="en-US" dirty="0" smtClean="0"/>
              <a:t>To reduce “bottleneck”: </a:t>
            </a:r>
          </a:p>
          <a:p>
            <a:pPr lvl="1" algn="just"/>
            <a:r>
              <a:rPr lang="en-US" dirty="0" smtClean="0"/>
              <a:t>to keep memory in cache to minimize data movement</a:t>
            </a:r>
          </a:p>
          <a:p>
            <a:pPr lvl="1" algn="just"/>
            <a:r>
              <a:rPr lang="en-US" dirty="0" smtClean="0"/>
              <a:t>hardware acceleration</a:t>
            </a:r>
          </a:p>
          <a:p>
            <a:pPr lvl="1" algn="just"/>
            <a:r>
              <a:rPr lang="en-US" dirty="0" smtClean="0"/>
              <a:t>speculative execution</a:t>
            </a:r>
          </a:p>
          <a:p>
            <a:pPr algn="just"/>
            <a:r>
              <a:rPr lang="en-US" dirty="0" smtClean="0"/>
              <a:t>It’s interesting to note that speculative execution is the conduit for one of the latest security flaws discovered by Google Project Zero, named </a:t>
            </a:r>
            <a:r>
              <a:rPr lang="en-US" dirty="0" err="1" smtClean="0"/>
              <a:t>Spectre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RISC and CISC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502815"/>
            <a:ext cx="4581149" cy="3359508"/>
          </a:xfrm>
        </p:spPr>
        <p:txBody>
          <a:bodyPr>
            <a:normAutofit/>
          </a:bodyPr>
          <a:lstStyle/>
          <a:p>
            <a:r>
              <a:rPr lang="es-ES" u="sng" dirty="0" smtClean="0">
                <a:hlinkClick r:id="rId2"/>
              </a:rPr>
              <a:t>https</a:t>
            </a:r>
            <a:r>
              <a:rPr lang="es-ES" u="sng" dirty="0">
                <a:hlinkClick r:id="rId2"/>
              </a:rPr>
              <a:t>://www.edgefxkits.com/blog/what-is-risc-and-cisc-architecture/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u="sng" dirty="0">
                <a:hlinkClick r:id="rId3"/>
              </a:rPr>
              <a:t>https://</a:t>
            </a:r>
            <a:r>
              <a:rPr lang="es-ES" u="sng" dirty="0" smtClean="0">
                <a:hlinkClick r:id="rId3"/>
              </a:rPr>
              <a:t>www.youtube.com/watch?v=mDrUkjOVtAU</a:t>
            </a:r>
            <a:endParaRPr lang="es-ES" u="sng" dirty="0" smtClean="0"/>
          </a:p>
          <a:p>
            <a:r>
              <a:rPr lang="es-ES" u="sng" dirty="0" smtClean="0">
                <a:hlinkClick r:id="rId4"/>
              </a:rPr>
              <a:t>https</a:t>
            </a:r>
            <a:r>
              <a:rPr lang="es-ES" u="sng" dirty="0">
                <a:hlinkClick r:id="rId4"/>
              </a:rPr>
              <a:t>://www.youtube.com/watch?v=07cpxBfy7JI</a:t>
            </a:r>
            <a:r>
              <a:rPr lang="es-ES" dirty="0"/>
              <a:t> </a:t>
            </a:r>
          </a:p>
          <a:p>
            <a:endParaRPr lang="es-ES" u="sng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350110"/>
            <a:ext cx="4275739" cy="37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6" y="281175"/>
            <a:ext cx="6566314" cy="725349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omputer memor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44700"/>
            <a:ext cx="7015279" cy="3817625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Link: chapter 5 </a:t>
            </a:r>
          </a:p>
          <a:p>
            <a:pPr marL="0" indent="0" algn="just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://oliva.uhk.cz/bbcswebdav/pid-127494-dt-content-rid-240595_1/courses/KIT-AARCH/Yadin%20-%</a:t>
            </a:r>
            <a:r>
              <a:rPr lang="en-US" dirty="0" smtClean="0">
                <a:hlinkClick r:id="rId2"/>
              </a:rPr>
              <a:t>20Computer%20Systems%20Architecture%20%282016%29.pdf</a:t>
            </a:r>
            <a:r>
              <a:rPr lang="en-US" dirty="0" smtClean="0"/>
              <a:t> </a:t>
            </a:r>
            <a:endParaRPr lang="en-US" dirty="0"/>
          </a:p>
          <a:p>
            <a:pPr algn="just"/>
            <a:r>
              <a:rPr lang="en-US" dirty="0" smtClean="0"/>
              <a:t>Video resources:</a:t>
            </a:r>
          </a:p>
          <a:p>
            <a:pPr lvl="1" algn="just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www.youtube.com/watch?v=p3q5zWCw8J4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www.youtube.com/watch?v=F0Ri2TpRBBg</a:t>
            </a:r>
            <a:r>
              <a:rPr lang="en-US" dirty="0" smtClean="0"/>
              <a:t> </a:t>
            </a:r>
            <a:endParaRPr lang="en-US" dirty="0"/>
          </a:p>
          <a:p>
            <a:pPr algn="just"/>
            <a:r>
              <a:rPr lang="en-US" dirty="0" smtClean="0"/>
              <a:t>Semiconductor memories are required in a microcomputer for storing information which may comprise of the data to be used for computation, instructions and computational results.</a:t>
            </a:r>
          </a:p>
          <a:p>
            <a:pPr algn="just"/>
            <a:r>
              <a:rPr lang="en-US" dirty="0" smtClean="0"/>
              <a:t>Two classes: </a:t>
            </a:r>
          </a:p>
          <a:p>
            <a:pPr lvl="1" algn="just"/>
            <a:r>
              <a:rPr lang="en-US" dirty="0" smtClean="0"/>
              <a:t>RAM (Random Access Memory) or RWM (Read-Write Memory)</a:t>
            </a:r>
          </a:p>
          <a:p>
            <a:pPr lvl="1" algn="just"/>
            <a:r>
              <a:rPr lang="en-US" dirty="0" smtClean="0"/>
              <a:t>ROM (Read-Only Memory)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RAM and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description of RAM and ROM:</a:t>
            </a:r>
          </a:p>
          <a:p>
            <a:pPr lvl="1"/>
            <a:r>
              <a:rPr lang="en-US" dirty="0" smtClean="0"/>
              <a:t>RAM: </a:t>
            </a:r>
            <a:r>
              <a:rPr lang="es-ES" u="sng" dirty="0">
                <a:hlinkClick r:id="rId2"/>
              </a:rPr>
              <a:t>https://www.youtube.com/watch?v=PVad0c2cljo</a:t>
            </a:r>
            <a:endParaRPr lang="es-ES" dirty="0"/>
          </a:p>
          <a:p>
            <a:pPr lvl="1"/>
            <a:r>
              <a:rPr lang="en-US" dirty="0" smtClean="0"/>
              <a:t>ROM: </a:t>
            </a:r>
            <a:r>
              <a:rPr lang="es-ES" u="sng" dirty="0">
                <a:hlinkClick r:id="rId3"/>
              </a:rPr>
              <a:t>https://www.youtube.com/watch?v=nuQ26EgJYSA</a:t>
            </a:r>
            <a:r>
              <a:rPr lang="es-ES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6" y="0"/>
            <a:ext cx="6566314" cy="1006524"/>
          </a:xfrm>
        </p:spPr>
        <p:txBody>
          <a:bodyPr>
            <a:normAutofit/>
          </a:bodyPr>
          <a:lstStyle/>
          <a:p>
            <a:r>
              <a:rPr lang="en-US" dirty="0" smtClean="0"/>
              <a:t>What is Cache Memory?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8176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Static RAM (SRAM):</a:t>
            </a:r>
            <a:endParaRPr lang="en-US" dirty="0" smtClean="0"/>
          </a:p>
          <a:p>
            <a:pPr lvl="1"/>
            <a:r>
              <a:rPr lang="en-US" dirty="0" smtClean="0"/>
              <a:t>Doesn’t have to be refreshed.</a:t>
            </a:r>
          </a:p>
          <a:p>
            <a:pPr lvl="1"/>
            <a:r>
              <a:rPr lang="en-US" dirty="0" smtClean="0"/>
              <a:t>Faster than DRAM (Dynamic RAM)</a:t>
            </a:r>
            <a:endParaRPr lang="en-US" dirty="0"/>
          </a:p>
          <a:p>
            <a:pPr lvl="1"/>
            <a:r>
              <a:rPr lang="en-US" dirty="0" smtClean="0"/>
              <a:t>Expensive</a:t>
            </a:r>
            <a:endParaRPr lang="en-US" dirty="0"/>
          </a:p>
          <a:p>
            <a:r>
              <a:rPr lang="en-US" dirty="0" smtClean="0"/>
              <a:t>Stores copies of data and instructions from RAM, that’s waiting to be used by the CPU.</a:t>
            </a:r>
          </a:p>
          <a:p>
            <a:r>
              <a:rPr lang="en-US" dirty="0" smtClean="0"/>
              <a:t>Video resource: Level 1-2-3 Cache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www.youtube.com/watch?v=yi0FhRqDJfo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Parallel computing is a type of computing architecture in which several processors execute or process an application or computation simultaneously.</a:t>
            </a:r>
            <a:endParaRPr lang="en-US" dirty="0"/>
          </a:p>
          <a:p>
            <a:r>
              <a:rPr lang="en-US" dirty="0"/>
              <a:t>Concept: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www.youtube.com/watch?v=q7sgzDH1cR8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Link: </a:t>
            </a:r>
            <a:r>
              <a:rPr lang="es-ES" u="sng" dirty="0">
                <a:hlinkClick r:id="rId3"/>
              </a:rPr>
              <a:t>https://en.wikipedia.org/wiki/Parallel_computing</a:t>
            </a:r>
            <a:endParaRPr lang="es-E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Presentación en pantalla (16:9)</PresentationFormat>
  <Paragraphs>77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Agency FB</vt:lpstr>
      <vt:lpstr>Arial</vt:lpstr>
      <vt:lpstr>Calibri</vt:lpstr>
      <vt:lpstr>Office Theme</vt:lpstr>
      <vt:lpstr>Introductory Project  Computer Architecture          FIM-UHK</vt:lpstr>
      <vt:lpstr>History of Computers</vt:lpstr>
      <vt:lpstr>How a computer works</vt:lpstr>
      <vt:lpstr> Von Neumann and Harvard architectures</vt:lpstr>
      <vt:lpstr>RISC and CISC architectures</vt:lpstr>
      <vt:lpstr>Computer memory</vt:lpstr>
      <vt:lpstr>RAM and ROM</vt:lpstr>
      <vt:lpstr>What is Cache Memory?</vt:lpstr>
      <vt:lpstr>Parallel Computing</vt:lpstr>
      <vt:lpstr>Overview of microprocessor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2019-03-17T15:23:53Z</dcterms:modified>
</cp:coreProperties>
</file>