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72" r:id="rId2"/>
    <p:sldId id="273" r:id="rId3"/>
    <p:sldId id="265" r:id="rId4"/>
    <p:sldId id="260" r:id="rId5"/>
    <p:sldId id="259" r:id="rId6"/>
    <p:sldId id="262" r:id="rId7"/>
    <p:sldId id="263" r:id="rId8"/>
    <p:sldId id="264" r:id="rId9"/>
    <p:sldId id="266" r:id="rId10"/>
    <p:sldId id="267" r:id="rId11"/>
    <p:sldId id="268" r:id="rId12"/>
    <p:sldId id="269" r:id="rId13"/>
    <p:sldId id="270" r:id="rId14"/>
    <p:sldId id="271" r:id="rId15"/>
    <p:sldId id="274"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84" y="3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B05D8-559E-4334-B8C9-22E9BFC8160C}" type="doc">
      <dgm:prSet loTypeId="urn:microsoft.com/office/officeart/2005/8/layout/process4" loCatId="process" qsTypeId="urn:microsoft.com/office/officeart/2005/8/quickstyle/simple5" qsCatId="simple" csTypeId="urn:microsoft.com/office/officeart/2005/8/colors/colorful2" csCatId="colorful"/>
      <dgm:spPr/>
      <dgm:t>
        <a:bodyPr/>
        <a:lstStyle/>
        <a:p>
          <a:endParaRPr lang="en-US"/>
        </a:p>
      </dgm:t>
    </dgm:pt>
    <dgm:pt modelId="{F10FC961-447E-470C-AB0B-9197A348DEFC}">
      <dgm:prSet/>
      <dgm:spPr/>
      <dgm:t>
        <a:bodyPr/>
        <a:lstStyle/>
        <a:p>
          <a:r>
            <a:rPr lang="en-US"/>
            <a:t>In conclusion, although there is apparently a deficit in the value of the business strategy graph, this is compensated with good results in the field of changes in our chart.</a:t>
          </a:r>
          <a:r>
            <a:rPr lang="es-ES"/>
            <a:t> </a:t>
          </a:r>
          <a:endParaRPr lang="en-US"/>
        </a:p>
      </dgm:t>
    </dgm:pt>
    <dgm:pt modelId="{64A75811-8C73-43DC-9B0C-F18FCD6949E4}" type="parTrans" cxnId="{ECB2194D-D96E-4047-A900-1ACF6C676E61}">
      <dgm:prSet/>
      <dgm:spPr/>
      <dgm:t>
        <a:bodyPr/>
        <a:lstStyle/>
        <a:p>
          <a:endParaRPr lang="en-US"/>
        </a:p>
      </dgm:t>
    </dgm:pt>
    <dgm:pt modelId="{9463528F-34AC-4FB4-88A2-459C760AA8C7}" type="sibTrans" cxnId="{ECB2194D-D96E-4047-A900-1ACF6C676E61}">
      <dgm:prSet/>
      <dgm:spPr/>
      <dgm:t>
        <a:bodyPr/>
        <a:lstStyle/>
        <a:p>
          <a:endParaRPr lang="en-US"/>
        </a:p>
      </dgm:t>
    </dgm:pt>
    <dgm:pt modelId="{FFF4733E-351D-478F-9734-8DB43B7FD0DB}">
      <dgm:prSet/>
      <dgm:spPr/>
      <dgm:t>
        <a:bodyPr/>
        <a:lstStyle/>
        <a:p>
          <a:r>
            <a:rPr lang="es-ES"/>
            <a:t>The hight value of risk is due to </a:t>
          </a:r>
          <a:r>
            <a:rPr lang="en-US"/>
            <a:t>our directors know perfectly the impacts of IT Governance on the work and personnel of the company, we obtain a correct management of </a:t>
          </a:r>
        </a:p>
      </dgm:t>
    </dgm:pt>
    <dgm:pt modelId="{7CBF380D-3F4F-4411-9036-753F42D6B5C3}" type="parTrans" cxnId="{35EE9470-3C9C-4C3E-8DC9-7A99ADD17E11}">
      <dgm:prSet/>
      <dgm:spPr/>
      <dgm:t>
        <a:bodyPr/>
        <a:lstStyle/>
        <a:p>
          <a:endParaRPr lang="en-US"/>
        </a:p>
      </dgm:t>
    </dgm:pt>
    <dgm:pt modelId="{15238DB9-0580-49A0-844A-3F970A0714E5}" type="sibTrans" cxnId="{35EE9470-3C9C-4C3E-8DC9-7A99ADD17E11}">
      <dgm:prSet/>
      <dgm:spPr/>
      <dgm:t>
        <a:bodyPr/>
        <a:lstStyle/>
        <a:p>
          <a:endParaRPr lang="en-US"/>
        </a:p>
      </dgm:t>
    </dgm:pt>
    <dgm:pt modelId="{4FD38903-2F61-48A6-801F-073502574C99}">
      <dgm:prSet/>
      <dgm:spPr/>
      <dgm:t>
        <a:bodyPr/>
        <a:lstStyle/>
        <a:p>
          <a:r>
            <a:rPr lang="en-US"/>
            <a:t>strategies and our intellectual capital.</a:t>
          </a:r>
        </a:p>
      </dgm:t>
    </dgm:pt>
    <dgm:pt modelId="{A3B2ACCB-2CFE-49D7-B36D-70DA5B41498C}" type="parTrans" cxnId="{F30F9628-36BC-46EE-9B7D-D50A65F15331}">
      <dgm:prSet/>
      <dgm:spPr/>
      <dgm:t>
        <a:bodyPr/>
        <a:lstStyle/>
        <a:p>
          <a:endParaRPr lang="en-US"/>
        </a:p>
      </dgm:t>
    </dgm:pt>
    <dgm:pt modelId="{EB479F86-A391-4728-A90C-05F983AE33D8}" type="sibTrans" cxnId="{F30F9628-36BC-46EE-9B7D-D50A65F15331}">
      <dgm:prSet/>
      <dgm:spPr/>
      <dgm:t>
        <a:bodyPr/>
        <a:lstStyle/>
        <a:p>
          <a:endParaRPr lang="en-US"/>
        </a:p>
      </dgm:t>
    </dgm:pt>
    <dgm:pt modelId="{C541172A-6336-4B28-B25C-BC5648DF9186}" type="pres">
      <dgm:prSet presAssocID="{3B5B05D8-559E-4334-B8C9-22E9BFC8160C}" presName="Name0" presStyleCnt="0">
        <dgm:presLayoutVars>
          <dgm:dir/>
          <dgm:animLvl val="lvl"/>
          <dgm:resizeHandles val="exact"/>
        </dgm:presLayoutVars>
      </dgm:prSet>
      <dgm:spPr/>
    </dgm:pt>
    <dgm:pt modelId="{BAE621C8-0F1F-41FB-940F-CB52567D0D96}" type="pres">
      <dgm:prSet presAssocID="{4FD38903-2F61-48A6-801F-073502574C99}" presName="boxAndChildren" presStyleCnt="0"/>
      <dgm:spPr/>
    </dgm:pt>
    <dgm:pt modelId="{5E9455C3-C866-4C81-A361-CF136A1B4018}" type="pres">
      <dgm:prSet presAssocID="{4FD38903-2F61-48A6-801F-073502574C99}" presName="parentTextBox" presStyleLbl="node1" presStyleIdx="0" presStyleCnt="3"/>
      <dgm:spPr/>
    </dgm:pt>
    <dgm:pt modelId="{F62EB646-B01E-46FF-8A36-D2963419351F}" type="pres">
      <dgm:prSet presAssocID="{15238DB9-0580-49A0-844A-3F970A0714E5}" presName="sp" presStyleCnt="0"/>
      <dgm:spPr/>
    </dgm:pt>
    <dgm:pt modelId="{D3764EBB-9073-4E5F-909F-118A208D92E6}" type="pres">
      <dgm:prSet presAssocID="{FFF4733E-351D-478F-9734-8DB43B7FD0DB}" presName="arrowAndChildren" presStyleCnt="0"/>
      <dgm:spPr/>
    </dgm:pt>
    <dgm:pt modelId="{3C42E65F-42B1-4FE8-9C6D-57744F1E8CC4}" type="pres">
      <dgm:prSet presAssocID="{FFF4733E-351D-478F-9734-8DB43B7FD0DB}" presName="parentTextArrow" presStyleLbl="node1" presStyleIdx="1" presStyleCnt="3"/>
      <dgm:spPr/>
    </dgm:pt>
    <dgm:pt modelId="{53D1ECFA-B52B-41ED-8C0F-7D14F0489548}" type="pres">
      <dgm:prSet presAssocID="{9463528F-34AC-4FB4-88A2-459C760AA8C7}" presName="sp" presStyleCnt="0"/>
      <dgm:spPr/>
    </dgm:pt>
    <dgm:pt modelId="{D822872D-E50E-4640-81B3-98804638AE0A}" type="pres">
      <dgm:prSet presAssocID="{F10FC961-447E-470C-AB0B-9197A348DEFC}" presName="arrowAndChildren" presStyleCnt="0"/>
      <dgm:spPr/>
    </dgm:pt>
    <dgm:pt modelId="{A24E445C-38D8-4902-8F0D-56AE9EBFB134}" type="pres">
      <dgm:prSet presAssocID="{F10FC961-447E-470C-AB0B-9197A348DEFC}" presName="parentTextArrow" presStyleLbl="node1" presStyleIdx="2" presStyleCnt="3"/>
      <dgm:spPr/>
    </dgm:pt>
  </dgm:ptLst>
  <dgm:cxnLst>
    <dgm:cxn modelId="{F30F9628-36BC-46EE-9B7D-D50A65F15331}" srcId="{3B5B05D8-559E-4334-B8C9-22E9BFC8160C}" destId="{4FD38903-2F61-48A6-801F-073502574C99}" srcOrd="2" destOrd="0" parTransId="{A3B2ACCB-2CFE-49D7-B36D-70DA5B41498C}" sibTransId="{EB479F86-A391-4728-A90C-05F983AE33D8}"/>
    <dgm:cxn modelId="{ECB2194D-D96E-4047-A900-1ACF6C676E61}" srcId="{3B5B05D8-559E-4334-B8C9-22E9BFC8160C}" destId="{F10FC961-447E-470C-AB0B-9197A348DEFC}" srcOrd="0" destOrd="0" parTransId="{64A75811-8C73-43DC-9B0C-F18FCD6949E4}" sibTransId="{9463528F-34AC-4FB4-88A2-459C760AA8C7}"/>
    <dgm:cxn modelId="{35EE9470-3C9C-4C3E-8DC9-7A99ADD17E11}" srcId="{3B5B05D8-559E-4334-B8C9-22E9BFC8160C}" destId="{FFF4733E-351D-478F-9734-8DB43B7FD0DB}" srcOrd="1" destOrd="0" parTransId="{7CBF380D-3F4F-4411-9036-753F42D6B5C3}" sibTransId="{15238DB9-0580-49A0-844A-3F970A0714E5}"/>
    <dgm:cxn modelId="{7389F352-579F-43DF-A24B-30282338FEE1}" type="presOf" srcId="{F10FC961-447E-470C-AB0B-9197A348DEFC}" destId="{A24E445C-38D8-4902-8F0D-56AE9EBFB134}" srcOrd="0" destOrd="0" presId="urn:microsoft.com/office/officeart/2005/8/layout/process4"/>
    <dgm:cxn modelId="{2E172677-3540-49FA-B2E3-EA2990DB2651}" type="presOf" srcId="{FFF4733E-351D-478F-9734-8DB43B7FD0DB}" destId="{3C42E65F-42B1-4FE8-9C6D-57744F1E8CC4}" srcOrd="0" destOrd="0" presId="urn:microsoft.com/office/officeart/2005/8/layout/process4"/>
    <dgm:cxn modelId="{B6D7BB9E-EE08-4702-BDE5-56D2F44ECE40}" type="presOf" srcId="{3B5B05D8-559E-4334-B8C9-22E9BFC8160C}" destId="{C541172A-6336-4B28-B25C-BC5648DF9186}" srcOrd="0" destOrd="0" presId="urn:microsoft.com/office/officeart/2005/8/layout/process4"/>
    <dgm:cxn modelId="{603382C6-652D-466C-BF12-0DB85B7B08AD}" type="presOf" srcId="{4FD38903-2F61-48A6-801F-073502574C99}" destId="{5E9455C3-C866-4C81-A361-CF136A1B4018}" srcOrd="0" destOrd="0" presId="urn:microsoft.com/office/officeart/2005/8/layout/process4"/>
    <dgm:cxn modelId="{A90236EF-0CB6-4B7A-BC41-678E6E8FBCB2}" type="presParOf" srcId="{C541172A-6336-4B28-B25C-BC5648DF9186}" destId="{BAE621C8-0F1F-41FB-940F-CB52567D0D96}" srcOrd="0" destOrd="0" presId="urn:microsoft.com/office/officeart/2005/8/layout/process4"/>
    <dgm:cxn modelId="{9CD1D8C0-F275-4CEA-9413-A4D5EF9BD80A}" type="presParOf" srcId="{BAE621C8-0F1F-41FB-940F-CB52567D0D96}" destId="{5E9455C3-C866-4C81-A361-CF136A1B4018}" srcOrd="0" destOrd="0" presId="urn:microsoft.com/office/officeart/2005/8/layout/process4"/>
    <dgm:cxn modelId="{D86AAC2C-F177-4D01-AC3D-7BE4BF5AEDA8}" type="presParOf" srcId="{C541172A-6336-4B28-B25C-BC5648DF9186}" destId="{F62EB646-B01E-46FF-8A36-D2963419351F}" srcOrd="1" destOrd="0" presId="urn:microsoft.com/office/officeart/2005/8/layout/process4"/>
    <dgm:cxn modelId="{E7059526-4503-46BD-B323-3E0705A2B415}" type="presParOf" srcId="{C541172A-6336-4B28-B25C-BC5648DF9186}" destId="{D3764EBB-9073-4E5F-909F-118A208D92E6}" srcOrd="2" destOrd="0" presId="urn:microsoft.com/office/officeart/2005/8/layout/process4"/>
    <dgm:cxn modelId="{D80B1DFE-5983-46F2-B491-143E6949766E}" type="presParOf" srcId="{D3764EBB-9073-4E5F-909F-118A208D92E6}" destId="{3C42E65F-42B1-4FE8-9C6D-57744F1E8CC4}" srcOrd="0" destOrd="0" presId="urn:microsoft.com/office/officeart/2005/8/layout/process4"/>
    <dgm:cxn modelId="{85CFC368-B76B-4D73-91CE-59755F489F17}" type="presParOf" srcId="{C541172A-6336-4B28-B25C-BC5648DF9186}" destId="{53D1ECFA-B52B-41ED-8C0F-7D14F0489548}" srcOrd="3" destOrd="0" presId="urn:microsoft.com/office/officeart/2005/8/layout/process4"/>
    <dgm:cxn modelId="{D31ECD36-A049-4449-A115-FC66F895DD0F}" type="presParOf" srcId="{C541172A-6336-4B28-B25C-BC5648DF9186}" destId="{D822872D-E50E-4640-81B3-98804638AE0A}" srcOrd="4" destOrd="0" presId="urn:microsoft.com/office/officeart/2005/8/layout/process4"/>
    <dgm:cxn modelId="{FD78BB81-701F-426B-A9B8-207F5E38FADA}" type="presParOf" srcId="{D822872D-E50E-4640-81B3-98804638AE0A}" destId="{A24E445C-38D8-4902-8F0D-56AE9EBFB13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80CFCE-04A7-41AF-910C-2A40D9310FF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844C196-3254-4818-B96C-CA517FC786AE}">
      <dgm:prSet/>
      <dgm:spPr/>
      <dgm:t>
        <a:bodyPr/>
        <a:lstStyle/>
        <a:p>
          <a:r>
            <a:rPr lang="es-ES"/>
            <a:t>Level 0 – Initial: Focus on keep privacy of people safety. Hard work to ensure continous  availabity of the system.</a:t>
          </a:r>
          <a:endParaRPr lang="en-US"/>
        </a:p>
      </dgm:t>
    </dgm:pt>
    <dgm:pt modelId="{E5A093CC-C7B0-41D0-A8E2-1DFE01784AEE}" type="parTrans" cxnId="{06050C78-1492-4916-8B2C-4DE7400C061B}">
      <dgm:prSet/>
      <dgm:spPr/>
      <dgm:t>
        <a:bodyPr/>
        <a:lstStyle/>
        <a:p>
          <a:endParaRPr lang="en-US"/>
        </a:p>
      </dgm:t>
    </dgm:pt>
    <dgm:pt modelId="{FB916CD8-F0BB-4E48-B110-8F74799BF9C0}" type="sibTrans" cxnId="{06050C78-1492-4916-8B2C-4DE7400C061B}">
      <dgm:prSet/>
      <dgm:spPr/>
      <dgm:t>
        <a:bodyPr/>
        <a:lstStyle/>
        <a:p>
          <a:endParaRPr lang="en-US"/>
        </a:p>
      </dgm:t>
    </dgm:pt>
    <dgm:pt modelId="{7BA449FD-C370-48A8-83C6-E29EE7CB75CE}">
      <dgm:prSet/>
      <dgm:spPr/>
      <dgm:t>
        <a:bodyPr/>
        <a:lstStyle/>
        <a:p>
          <a:r>
            <a:rPr lang="es-ES"/>
            <a:t>Level A – Repeatable: Provide the service continuosly also for the customers. Repeat the information because we are not able to find new customers.</a:t>
          </a:r>
          <a:endParaRPr lang="en-US"/>
        </a:p>
      </dgm:t>
    </dgm:pt>
    <dgm:pt modelId="{CA713C36-2F6C-4270-9A7C-0E3AFE1441E7}" type="parTrans" cxnId="{213CC8D8-88DB-414C-802A-B9D581B95616}">
      <dgm:prSet/>
      <dgm:spPr/>
      <dgm:t>
        <a:bodyPr/>
        <a:lstStyle/>
        <a:p>
          <a:endParaRPr lang="en-US"/>
        </a:p>
      </dgm:t>
    </dgm:pt>
    <dgm:pt modelId="{28D855B0-6111-40F1-99D6-B7576D6A7438}" type="sibTrans" cxnId="{213CC8D8-88DB-414C-802A-B9D581B95616}">
      <dgm:prSet/>
      <dgm:spPr/>
      <dgm:t>
        <a:bodyPr/>
        <a:lstStyle/>
        <a:p>
          <a:endParaRPr lang="en-US"/>
        </a:p>
      </dgm:t>
    </dgm:pt>
    <dgm:pt modelId="{A270F834-E735-4601-A21D-9F082B5D5B3F}">
      <dgm:prSet/>
      <dgm:spPr/>
      <dgm:t>
        <a:bodyPr/>
        <a:lstStyle/>
        <a:p>
          <a:r>
            <a:rPr lang="es-ES"/>
            <a:t>Level B – Defined: Involving the implementation of the system somehow. </a:t>
          </a:r>
          <a:endParaRPr lang="en-US"/>
        </a:p>
      </dgm:t>
    </dgm:pt>
    <dgm:pt modelId="{7330A01C-367A-4331-83B7-3E5F842C7762}" type="parTrans" cxnId="{BD785A84-702D-4BF0-B07D-8E538A1FF324}">
      <dgm:prSet/>
      <dgm:spPr/>
      <dgm:t>
        <a:bodyPr/>
        <a:lstStyle/>
        <a:p>
          <a:endParaRPr lang="en-US"/>
        </a:p>
      </dgm:t>
    </dgm:pt>
    <dgm:pt modelId="{431F370E-7C08-42F5-87CF-21FF7F9FC836}" type="sibTrans" cxnId="{BD785A84-702D-4BF0-B07D-8E538A1FF324}">
      <dgm:prSet/>
      <dgm:spPr/>
      <dgm:t>
        <a:bodyPr/>
        <a:lstStyle/>
        <a:p>
          <a:endParaRPr lang="en-US"/>
        </a:p>
      </dgm:t>
    </dgm:pt>
    <dgm:pt modelId="{E5338B0D-F2BA-445C-8BCF-3DF884972F1C}">
      <dgm:prSet/>
      <dgm:spPr/>
      <dgm:t>
        <a:bodyPr/>
        <a:lstStyle/>
        <a:p>
          <a:r>
            <a:rPr lang="es-ES"/>
            <a:t>Level C – Managed: Infrastructure made by partners and investors sharing all the information.</a:t>
          </a:r>
          <a:endParaRPr lang="en-US"/>
        </a:p>
      </dgm:t>
    </dgm:pt>
    <dgm:pt modelId="{203E3A85-7E0C-4B71-AB18-83847106D0CE}" type="parTrans" cxnId="{DFC70682-79FA-42D4-A924-676B8C611830}">
      <dgm:prSet/>
      <dgm:spPr/>
      <dgm:t>
        <a:bodyPr/>
        <a:lstStyle/>
        <a:p>
          <a:endParaRPr lang="en-US"/>
        </a:p>
      </dgm:t>
    </dgm:pt>
    <dgm:pt modelId="{C4879A25-2C91-485A-856C-14BBB28C2821}" type="sibTrans" cxnId="{DFC70682-79FA-42D4-A924-676B8C611830}">
      <dgm:prSet/>
      <dgm:spPr/>
      <dgm:t>
        <a:bodyPr/>
        <a:lstStyle/>
        <a:p>
          <a:endParaRPr lang="en-US"/>
        </a:p>
      </dgm:t>
    </dgm:pt>
    <dgm:pt modelId="{A275491B-B59B-4BAE-B9B2-5EB5FB5BDB6E}">
      <dgm:prSet/>
      <dgm:spPr/>
      <dgm:t>
        <a:bodyPr/>
        <a:lstStyle/>
        <a:p>
          <a:r>
            <a:rPr lang="es-ES"/>
            <a:t>Level D – Optimizing: Follow the trends of technology for being pioneers in the sector.</a:t>
          </a:r>
          <a:endParaRPr lang="en-US"/>
        </a:p>
      </dgm:t>
    </dgm:pt>
    <dgm:pt modelId="{333F16E2-8D1F-4FBB-9866-D5ACEDE8A6D7}" type="parTrans" cxnId="{3A45702C-4BAA-42A1-98A1-F280944BEE8B}">
      <dgm:prSet/>
      <dgm:spPr/>
      <dgm:t>
        <a:bodyPr/>
        <a:lstStyle/>
        <a:p>
          <a:endParaRPr lang="en-US"/>
        </a:p>
      </dgm:t>
    </dgm:pt>
    <dgm:pt modelId="{DF0397D8-8FA0-47FD-BE62-2D995CB13887}" type="sibTrans" cxnId="{3A45702C-4BAA-42A1-98A1-F280944BEE8B}">
      <dgm:prSet/>
      <dgm:spPr/>
      <dgm:t>
        <a:bodyPr/>
        <a:lstStyle/>
        <a:p>
          <a:endParaRPr lang="en-US"/>
        </a:p>
      </dgm:t>
    </dgm:pt>
    <dgm:pt modelId="{C1BC71C2-481B-49B7-9AC7-81E8B8D84819}" type="pres">
      <dgm:prSet presAssocID="{7680CFCE-04A7-41AF-910C-2A40D9310FF7}" presName="diagram" presStyleCnt="0">
        <dgm:presLayoutVars>
          <dgm:dir/>
          <dgm:resizeHandles val="exact"/>
        </dgm:presLayoutVars>
      </dgm:prSet>
      <dgm:spPr/>
    </dgm:pt>
    <dgm:pt modelId="{EA5B1148-FFE8-415F-865E-DEB543991E72}" type="pres">
      <dgm:prSet presAssocID="{E844C196-3254-4818-B96C-CA517FC786AE}" presName="node" presStyleLbl="node1" presStyleIdx="0" presStyleCnt="5">
        <dgm:presLayoutVars>
          <dgm:bulletEnabled val="1"/>
        </dgm:presLayoutVars>
      </dgm:prSet>
      <dgm:spPr/>
    </dgm:pt>
    <dgm:pt modelId="{56373719-6B71-4F8B-8584-60889D0213E0}" type="pres">
      <dgm:prSet presAssocID="{FB916CD8-F0BB-4E48-B110-8F74799BF9C0}" presName="sibTrans" presStyleCnt="0"/>
      <dgm:spPr/>
    </dgm:pt>
    <dgm:pt modelId="{6B1D7D6E-C985-47DE-B3E0-9CDFBA93D198}" type="pres">
      <dgm:prSet presAssocID="{7BA449FD-C370-48A8-83C6-E29EE7CB75CE}" presName="node" presStyleLbl="node1" presStyleIdx="1" presStyleCnt="5">
        <dgm:presLayoutVars>
          <dgm:bulletEnabled val="1"/>
        </dgm:presLayoutVars>
      </dgm:prSet>
      <dgm:spPr/>
    </dgm:pt>
    <dgm:pt modelId="{2B4B82AD-7A5A-4632-AF08-593C0BEDF89F}" type="pres">
      <dgm:prSet presAssocID="{28D855B0-6111-40F1-99D6-B7576D6A7438}" presName="sibTrans" presStyleCnt="0"/>
      <dgm:spPr/>
    </dgm:pt>
    <dgm:pt modelId="{7CC32F09-7457-4C99-B9A6-0A2072D63266}" type="pres">
      <dgm:prSet presAssocID="{A270F834-E735-4601-A21D-9F082B5D5B3F}" presName="node" presStyleLbl="node1" presStyleIdx="2" presStyleCnt="5">
        <dgm:presLayoutVars>
          <dgm:bulletEnabled val="1"/>
        </dgm:presLayoutVars>
      </dgm:prSet>
      <dgm:spPr/>
    </dgm:pt>
    <dgm:pt modelId="{4F9C71A8-9BE1-4797-A20B-89BB4E2AF85D}" type="pres">
      <dgm:prSet presAssocID="{431F370E-7C08-42F5-87CF-21FF7F9FC836}" presName="sibTrans" presStyleCnt="0"/>
      <dgm:spPr/>
    </dgm:pt>
    <dgm:pt modelId="{611895B4-365C-47F4-9C36-473EB7B4BB25}" type="pres">
      <dgm:prSet presAssocID="{E5338B0D-F2BA-445C-8BCF-3DF884972F1C}" presName="node" presStyleLbl="node1" presStyleIdx="3" presStyleCnt="5">
        <dgm:presLayoutVars>
          <dgm:bulletEnabled val="1"/>
        </dgm:presLayoutVars>
      </dgm:prSet>
      <dgm:spPr/>
    </dgm:pt>
    <dgm:pt modelId="{7D259CC7-F2C8-4DD7-B2FC-F23ECEEB4445}" type="pres">
      <dgm:prSet presAssocID="{C4879A25-2C91-485A-856C-14BBB28C2821}" presName="sibTrans" presStyleCnt="0"/>
      <dgm:spPr/>
    </dgm:pt>
    <dgm:pt modelId="{FFD3A26B-EE90-4A8A-B73D-6470B07A354B}" type="pres">
      <dgm:prSet presAssocID="{A275491B-B59B-4BAE-B9B2-5EB5FB5BDB6E}" presName="node" presStyleLbl="node1" presStyleIdx="4" presStyleCnt="5">
        <dgm:presLayoutVars>
          <dgm:bulletEnabled val="1"/>
        </dgm:presLayoutVars>
      </dgm:prSet>
      <dgm:spPr/>
    </dgm:pt>
  </dgm:ptLst>
  <dgm:cxnLst>
    <dgm:cxn modelId="{3A45702C-4BAA-42A1-98A1-F280944BEE8B}" srcId="{7680CFCE-04A7-41AF-910C-2A40D9310FF7}" destId="{A275491B-B59B-4BAE-B9B2-5EB5FB5BDB6E}" srcOrd="4" destOrd="0" parTransId="{333F16E2-8D1F-4FBB-9866-D5ACEDE8A6D7}" sibTransId="{DF0397D8-8FA0-47FD-BE62-2D995CB13887}"/>
    <dgm:cxn modelId="{06050C78-1492-4916-8B2C-4DE7400C061B}" srcId="{7680CFCE-04A7-41AF-910C-2A40D9310FF7}" destId="{E844C196-3254-4818-B96C-CA517FC786AE}" srcOrd="0" destOrd="0" parTransId="{E5A093CC-C7B0-41D0-A8E2-1DFE01784AEE}" sibTransId="{FB916CD8-F0BB-4E48-B110-8F74799BF9C0}"/>
    <dgm:cxn modelId="{1A432B7F-FB03-43E5-BCCD-93CECDBCD77A}" type="presOf" srcId="{E844C196-3254-4818-B96C-CA517FC786AE}" destId="{EA5B1148-FFE8-415F-865E-DEB543991E72}" srcOrd="0" destOrd="0" presId="urn:microsoft.com/office/officeart/2005/8/layout/default"/>
    <dgm:cxn modelId="{DFC70682-79FA-42D4-A924-676B8C611830}" srcId="{7680CFCE-04A7-41AF-910C-2A40D9310FF7}" destId="{E5338B0D-F2BA-445C-8BCF-3DF884972F1C}" srcOrd="3" destOrd="0" parTransId="{203E3A85-7E0C-4B71-AB18-83847106D0CE}" sibTransId="{C4879A25-2C91-485A-856C-14BBB28C2821}"/>
    <dgm:cxn modelId="{BD785A84-702D-4BF0-B07D-8E538A1FF324}" srcId="{7680CFCE-04A7-41AF-910C-2A40D9310FF7}" destId="{A270F834-E735-4601-A21D-9F082B5D5B3F}" srcOrd="2" destOrd="0" parTransId="{7330A01C-367A-4331-83B7-3E5F842C7762}" sibTransId="{431F370E-7C08-42F5-87CF-21FF7F9FC836}"/>
    <dgm:cxn modelId="{56BA0AA0-78FF-43C3-9531-7606EB98BF15}" type="presOf" srcId="{7BA449FD-C370-48A8-83C6-E29EE7CB75CE}" destId="{6B1D7D6E-C985-47DE-B3E0-9CDFBA93D198}" srcOrd="0" destOrd="0" presId="urn:microsoft.com/office/officeart/2005/8/layout/default"/>
    <dgm:cxn modelId="{41178EBF-E05C-49B1-9FF2-3526F4EBB27D}" type="presOf" srcId="{7680CFCE-04A7-41AF-910C-2A40D9310FF7}" destId="{C1BC71C2-481B-49B7-9AC7-81E8B8D84819}" srcOrd="0" destOrd="0" presId="urn:microsoft.com/office/officeart/2005/8/layout/default"/>
    <dgm:cxn modelId="{6C55EBBF-9545-42B9-BB0D-3DCC21220A8F}" type="presOf" srcId="{A275491B-B59B-4BAE-B9B2-5EB5FB5BDB6E}" destId="{FFD3A26B-EE90-4A8A-B73D-6470B07A354B}" srcOrd="0" destOrd="0" presId="urn:microsoft.com/office/officeart/2005/8/layout/default"/>
    <dgm:cxn modelId="{D0C292D8-A30B-4E03-8E1A-2D1B623BF146}" type="presOf" srcId="{E5338B0D-F2BA-445C-8BCF-3DF884972F1C}" destId="{611895B4-365C-47F4-9C36-473EB7B4BB25}" srcOrd="0" destOrd="0" presId="urn:microsoft.com/office/officeart/2005/8/layout/default"/>
    <dgm:cxn modelId="{213CC8D8-88DB-414C-802A-B9D581B95616}" srcId="{7680CFCE-04A7-41AF-910C-2A40D9310FF7}" destId="{7BA449FD-C370-48A8-83C6-E29EE7CB75CE}" srcOrd="1" destOrd="0" parTransId="{CA713C36-2F6C-4270-9A7C-0E3AFE1441E7}" sibTransId="{28D855B0-6111-40F1-99D6-B7576D6A7438}"/>
    <dgm:cxn modelId="{8D7017E9-827E-4638-8772-D280934A8F20}" type="presOf" srcId="{A270F834-E735-4601-A21D-9F082B5D5B3F}" destId="{7CC32F09-7457-4C99-B9A6-0A2072D63266}" srcOrd="0" destOrd="0" presId="urn:microsoft.com/office/officeart/2005/8/layout/default"/>
    <dgm:cxn modelId="{E809FCA0-E59D-4CD2-9585-92B42DA3BE81}" type="presParOf" srcId="{C1BC71C2-481B-49B7-9AC7-81E8B8D84819}" destId="{EA5B1148-FFE8-415F-865E-DEB543991E72}" srcOrd="0" destOrd="0" presId="urn:microsoft.com/office/officeart/2005/8/layout/default"/>
    <dgm:cxn modelId="{F424E168-D673-4277-B8CD-AD38552368F3}" type="presParOf" srcId="{C1BC71C2-481B-49B7-9AC7-81E8B8D84819}" destId="{56373719-6B71-4F8B-8584-60889D0213E0}" srcOrd="1" destOrd="0" presId="urn:microsoft.com/office/officeart/2005/8/layout/default"/>
    <dgm:cxn modelId="{61F8215E-067A-4B90-98BA-ABFDE29529EF}" type="presParOf" srcId="{C1BC71C2-481B-49B7-9AC7-81E8B8D84819}" destId="{6B1D7D6E-C985-47DE-B3E0-9CDFBA93D198}" srcOrd="2" destOrd="0" presId="urn:microsoft.com/office/officeart/2005/8/layout/default"/>
    <dgm:cxn modelId="{F6C6980E-8BEF-4E99-BA16-B9552D67AF0E}" type="presParOf" srcId="{C1BC71C2-481B-49B7-9AC7-81E8B8D84819}" destId="{2B4B82AD-7A5A-4632-AF08-593C0BEDF89F}" srcOrd="3" destOrd="0" presId="urn:microsoft.com/office/officeart/2005/8/layout/default"/>
    <dgm:cxn modelId="{2DB25CCC-5B48-4BE1-A08E-CF221AF2C9B5}" type="presParOf" srcId="{C1BC71C2-481B-49B7-9AC7-81E8B8D84819}" destId="{7CC32F09-7457-4C99-B9A6-0A2072D63266}" srcOrd="4" destOrd="0" presId="urn:microsoft.com/office/officeart/2005/8/layout/default"/>
    <dgm:cxn modelId="{D6917822-F5FB-47C7-9E62-F6E4CD6751D3}" type="presParOf" srcId="{C1BC71C2-481B-49B7-9AC7-81E8B8D84819}" destId="{4F9C71A8-9BE1-4797-A20B-89BB4E2AF85D}" srcOrd="5" destOrd="0" presId="urn:microsoft.com/office/officeart/2005/8/layout/default"/>
    <dgm:cxn modelId="{32F2553A-23EC-4556-BD66-44759890926D}" type="presParOf" srcId="{C1BC71C2-481B-49B7-9AC7-81E8B8D84819}" destId="{611895B4-365C-47F4-9C36-473EB7B4BB25}" srcOrd="6" destOrd="0" presId="urn:microsoft.com/office/officeart/2005/8/layout/default"/>
    <dgm:cxn modelId="{DD5EBD72-726C-4935-9F5E-CE8CB55DE21A}" type="presParOf" srcId="{C1BC71C2-481B-49B7-9AC7-81E8B8D84819}" destId="{7D259CC7-F2C8-4DD7-B2FC-F23ECEEB4445}" srcOrd="7" destOrd="0" presId="urn:microsoft.com/office/officeart/2005/8/layout/default"/>
    <dgm:cxn modelId="{A480BEBB-B51C-4462-AD0B-5440607E0D8D}" type="presParOf" srcId="{C1BC71C2-481B-49B7-9AC7-81E8B8D84819}" destId="{FFD3A26B-EE90-4A8A-B73D-6470B07A354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455C3-C866-4C81-A361-CF136A1B4018}">
      <dsp:nvSpPr>
        <dsp:cNvPr id="0" name=""/>
        <dsp:cNvSpPr/>
      </dsp:nvSpPr>
      <dsp:spPr>
        <a:xfrm>
          <a:off x="0" y="1767857"/>
          <a:ext cx="7589520" cy="58025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strategies and our intellectual capital.</a:t>
          </a:r>
        </a:p>
      </dsp:txBody>
      <dsp:txXfrm>
        <a:off x="0" y="1767857"/>
        <a:ext cx="7589520" cy="580250"/>
      </dsp:txXfrm>
    </dsp:sp>
    <dsp:sp modelId="{3C42E65F-42B1-4FE8-9C6D-57744F1E8CC4}">
      <dsp:nvSpPr>
        <dsp:cNvPr id="0" name=""/>
        <dsp:cNvSpPr/>
      </dsp:nvSpPr>
      <dsp:spPr>
        <a:xfrm rot="10800000">
          <a:off x="0" y="884136"/>
          <a:ext cx="7589520" cy="892424"/>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ES" sz="1300" kern="1200"/>
            <a:t>The hight value of risk is due to </a:t>
          </a:r>
          <a:r>
            <a:rPr lang="en-US" sz="1300" kern="1200"/>
            <a:t>our directors know perfectly the impacts of IT Governance on the work and personnel of the company, we obtain a correct management of </a:t>
          </a:r>
        </a:p>
      </dsp:txBody>
      <dsp:txXfrm rot="10800000">
        <a:off x="0" y="884136"/>
        <a:ext cx="7589520" cy="579870"/>
      </dsp:txXfrm>
    </dsp:sp>
    <dsp:sp modelId="{A24E445C-38D8-4902-8F0D-56AE9EBFB134}">
      <dsp:nvSpPr>
        <dsp:cNvPr id="0" name=""/>
        <dsp:cNvSpPr/>
      </dsp:nvSpPr>
      <dsp:spPr>
        <a:xfrm rot="10800000">
          <a:off x="0" y="415"/>
          <a:ext cx="7589520" cy="892424"/>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 conclusion, although there is apparently a deficit in the value of the business strategy graph, this is compensated with good results in the field of changes in our chart.</a:t>
          </a:r>
          <a:r>
            <a:rPr lang="es-ES" sz="1300" kern="1200"/>
            <a:t> </a:t>
          </a:r>
          <a:endParaRPr lang="en-US" sz="1300" kern="1200"/>
        </a:p>
      </dsp:txBody>
      <dsp:txXfrm rot="10800000">
        <a:off x="0" y="415"/>
        <a:ext cx="7589520" cy="579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B1148-FFE8-415F-865E-DEB543991E72}">
      <dsp:nvSpPr>
        <dsp:cNvPr id="0" name=""/>
        <dsp:cNvSpPr/>
      </dsp:nvSpPr>
      <dsp:spPr>
        <a:xfrm>
          <a:off x="468" y="28917"/>
          <a:ext cx="1826514" cy="109590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t>Level 0 – Initial: Focus on keep privacy of people safety. Hard work to ensure continous  availabity of the system.</a:t>
          </a:r>
          <a:endParaRPr lang="en-US" sz="1100" kern="1200"/>
        </a:p>
      </dsp:txBody>
      <dsp:txXfrm>
        <a:off x="468" y="28917"/>
        <a:ext cx="1826514" cy="1095908"/>
      </dsp:txXfrm>
    </dsp:sp>
    <dsp:sp modelId="{6B1D7D6E-C985-47DE-B3E0-9CDFBA93D198}">
      <dsp:nvSpPr>
        <dsp:cNvPr id="0" name=""/>
        <dsp:cNvSpPr/>
      </dsp:nvSpPr>
      <dsp:spPr>
        <a:xfrm>
          <a:off x="2009634" y="28917"/>
          <a:ext cx="1826514" cy="1095908"/>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t>Level A – Repeatable: Provide the service continuosly also for the customers. Repeat the information because we are not able to find new customers.</a:t>
          </a:r>
          <a:endParaRPr lang="en-US" sz="1100" kern="1200"/>
        </a:p>
      </dsp:txBody>
      <dsp:txXfrm>
        <a:off x="2009634" y="28917"/>
        <a:ext cx="1826514" cy="1095908"/>
      </dsp:txXfrm>
    </dsp:sp>
    <dsp:sp modelId="{7CC32F09-7457-4C99-B9A6-0A2072D63266}">
      <dsp:nvSpPr>
        <dsp:cNvPr id="0" name=""/>
        <dsp:cNvSpPr/>
      </dsp:nvSpPr>
      <dsp:spPr>
        <a:xfrm>
          <a:off x="468" y="1307477"/>
          <a:ext cx="1826514" cy="1095908"/>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t>Level B – Defined: Involving the implementation of the system somehow. </a:t>
          </a:r>
          <a:endParaRPr lang="en-US" sz="1100" kern="1200"/>
        </a:p>
      </dsp:txBody>
      <dsp:txXfrm>
        <a:off x="468" y="1307477"/>
        <a:ext cx="1826514" cy="1095908"/>
      </dsp:txXfrm>
    </dsp:sp>
    <dsp:sp modelId="{611895B4-365C-47F4-9C36-473EB7B4BB25}">
      <dsp:nvSpPr>
        <dsp:cNvPr id="0" name=""/>
        <dsp:cNvSpPr/>
      </dsp:nvSpPr>
      <dsp:spPr>
        <a:xfrm>
          <a:off x="2009634" y="1307477"/>
          <a:ext cx="1826514" cy="1095908"/>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t>Level C – Managed: Infrastructure made by partners and investors sharing all the information.</a:t>
          </a:r>
          <a:endParaRPr lang="en-US" sz="1100" kern="1200"/>
        </a:p>
      </dsp:txBody>
      <dsp:txXfrm>
        <a:off x="2009634" y="1307477"/>
        <a:ext cx="1826514" cy="1095908"/>
      </dsp:txXfrm>
    </dsp:sp>
    <dsp:sp modelId="{FFD3A26B-EE90-4A8A-B73D-6470B07A354B}">
      <dsp:nvSpPr>
        <dsp:cNvPr id="0" name=""/>
        <dsp:cNvSpPr/>
      </dsp:nvSpPr>
      <dsp:spPr>
        <a:xfrm>
          <a:off x="1005051" y="2586037"/>
          <a:ext cx="1826514" cy="1095908"/>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a:t>Level D – Optimizing: Follow the trends of technology for being pioneers in the sector.</a:t>
          </a:r>
          <a:endParaRPr lang="en-US" sz="1100" kern="1200"/>
        </a:p>
      </dsp:txBody>
      <dsp:txXfrm>
        <a:off x="1005051" y="2586037"/>
        <a:ext cx="1826514" cy="10959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84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166891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12/3/2018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75806"/>
            <a:ext cx="9144000" cy="1656184"/>
          </a:xfrm>
          <a:prstGeom prst="rect">
            <a:avLst/>
          </a:prstGeom>
          <a:solidFill>
            <a:srgbClr val="1C5BA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hlinkClick r:id="rId2"/>
          </p:cNvPr>
          <p:cNvSpPr txBox="1"/>
          <p:nvPr/>
        </p:nvSpPr>
        <p:spPr>
          <a:xfrm>
            <a:off x="0" y="4876586"/>
            <a:ext cx="9144000" cy="276999"/>
          </a:xfrm>
          <a:prstGeom prst="rect">
            <a:avLst/>
          </a:prstGeom>
          <a:noFill/>
        </p:spPr>
        <p:txBody>
          <a:bodyPr wrap="square" rtlCol="0">
            <a:spAutoFit/>
          </a:bodyPr>
          <a:lstStyle/>
          <a:p>
            <a:pPr algn="ctr"/>
            <a:r>
              <a:rPr lang="es-ES" altLang="ko-KR" sz="1200" dirty="0" err="1">
                <a:solidFill>
                  <a:schemeClr val="bg1"/>
                </a:solidFill>
                <a:latin typeface="Arial" pitchFamily="34" charset="0"/>
                <a:cs typeface="Arial" pitchFamily="34" charset="0"/>
              </a:rPr>
              <a:t>Jesus</a:t>
            </a:r>
            <a:r>
              <a:rPr lang="es-ES" altLang="ko-KR" sz="1200" dirty="0">
                <a:solidFill>
                  <a:schemeClr val="bg1"/>
                </a:solidFill>
                <a:latin typeface="Arial" pitchFamily="34" charset="0"/>
                <a:cs typeface="Arial" pitchFamily="34" charset="0"/>
              </a:rPr>
              <a:t> Calleja Rodríguez, </a:t>
            </a:r>
            <a:r>
              <a:rPr lang="es-ES" altLang="ko-KR" sz="1200" dirty="0" err="1">
                <a:solidFill>
                  <a:schemeClr val="bg1"/>
                </a:solidFill>
                <a:latin typeface="Arial" pitchFamily="34" charset="0"/>
                <a:cs typeface="Arial" pitchFamily="34" charset="0"/>
              </a:rPr>
              <a:t>Taner</a:t>
            </a:r>
            <a:r>
              <a:rPr lang="es-ES" altLang="ko-KR" sz="1200" dirty="0">
                <a:solidFill>
                  <a:schemeClr val="bg1"/>
                </a:solidFill>
                <a:latin typeface="Arial" pitchFamily="34" charset="0"/>
                <a:cs typeface="Arial" pitchFamily="34" charset="0"/>
              </a:rPr>
              <a:t> </a:t>
            </a:r>
            <a:r>
              <a:rPr lang="es-ES" altLang="ko-KR" sz="1200" dirty="0" err="1">
                <a:solidFill>
                  <a:schemeClr val="bg1"/>
                </a:solidFill>
                <a:latin typeface="Arial" pitchFamily="34" charset="0"/>
                <a:cs typeface="Arial" pitchFamily="34" charset="0"/>
              </a:rPr>
              <a:t>Beyhan</a:t>
            </a:r>
            <a:r>
              <a:rPr lang="es-ES" altLang="ko-KR" sz="1200" dirty="0">
                <a:solidFill>
                  <a:schemeClr val="bg1"/>
                </a:solidFill>
                <a:latin typeface="Arial" pitchFamily="34" charset="0"/>
                <a:cs typeface="Arial" pitchFamily="34" charset="0"/>
              </a:rPr>
              <a:t>, Manuel Muñoz Marín, </a:t>
            </a:r>
            <a:r>
              <a:rPr lang="es-ES" altLang="ko-KR" sz="1200" dirty="0" err="1">
                <a:solidFill>
                  <a:schemeClr val="bg1"/>
                </a:solidFill>
                <a:latin typeface="Arial" pitchFamily="34" charset="0"/>
                <a:cs typeface="Arial" pitchFamily="34" charset="0"/>
              </a:rPr>
              <a:t>Jose</a:t>
            </a:r>
            <a:r>
              <a:rPr lang="es-ES" altLang="ko-KR" sz="1200" dirty="0">
                <a:solidFill>
                  <a:schemeClr val="bg1"/>
                </a:solidFill>
                <a:latin typeface="Arial" pitchFamily="34" charset="0"/>
                <a:cs typeface="Arial" pitchFamily="34" charset="0"/>
              </a:rPr>
              <a:t> Luis Pedraza Román</a:t>
            </a:r>
            <a:endParaRPr lang="ko-KR" altLang="en-US" sz="1200" dirty="0">
              <a:solidFill>
                <a:schemeClr val="bg1"/>
              </a:solidFill>
              <a:latin typeface="Arial" pitchFamily="34" charset="0"/>
              <a:cs typeface="Arial" pitchFamily="34" charset="0"/>
            </a:endParaRPr>
          </a:p>
        </p:txBody>
      </p:sp>
      <p:sp>
        <p:nvSpPr>
          <p:cNvPr id="11" name="TextBox 10"/>
          <p:cNvSpPr txBox="1"/>
          <p:nvPr/>
        </p:nvSpPr>
        <p:spPr>
          <a:xfrm>
            <a:off x="0" y="3753614"/>
            <a:ext cx="9144000" cy="261610"/>
          </a:xfrm>
          <a:prstGeom prst="rect">
            <a:avLst/>
          </a:prstGeom>
          <a:noFill/>
        </p:spPr>
        <p:txBody>
          <a:bodyPr wrap="square">
            <a:spAutoFit/>
          </a:bodyPr>
          <a:lstStyle/>
          <a:p>
            <a:pPr algn="ctr" fontAlgn="auto">
              <a:spcBef>
                <a:spcPts val="0"/>
              </a:spcBef>
              <a:spcAft>
                <a:spcPts val="0"/>
              </a:spcAft>
              <a:defRPr/>
            </a:pPr>
            <a:r>
              <a:rPr lang="en-US" altLang="ko-KR" sz="1100" b="1" dirty="0" err="1">
                <a:solidFill>
                  <a:schemeClr val="bg1"/>
                </a:solidFill>
                <a:latin typeface="Arial" pitchFamily="34" charset="0"/>
                <a:cs typeface="Arial" pitchFamily="34" charset="0"/>
              </a:rPr>
              <a:t>Semestral</a:t>
            </a:r>
            <a:r>
              <a:rPr lang="en-US" altLang="ko-KR" sz="1100" b="1" dirty="0">
                <a:solidFill>
                  <a:schemeClr val="bg1"/>
                </a:solidFill>
                <a:latin typeface="Arial" pitchFamily="34" charset="0"/>
                <a:cs typeface="Arial" pitchFamily="34" charset="0"/>
              </a:rPr>
              <a:t> Project – Enterprise Informatics 2</a:t>
            </a:r>
            <a:endParaRPr kumimoji="0" lang="en-US" altLang="ko-KR" sz="1100" b="1" dirty="0">
              <a:solidFill>
                <a:schemeClr val="bg1"/>
              </a:solidFill>
              <a:latin typeface="Arial" pitchFamily="34" charset="0"/>
              <a:cs typeface="Arial" pitchFamily="34" charset="0"/>
            </a:endParaRPr>
          </a:p>
        </p:txBody>
      </p:sp>
      <p:sp>
        <p:nvSpPr>
          <p:cNvPr id="12" name="TextBox 1"/>
          <p:cNvSpPr txBox="1">
            <a:spLocks noChangeArrowheads="1"/>
          </p:cNvSpPr>
          <p:nvPr/>
        </p:nvSpPr>
        <p:spPr bwMode="auto">
          <a:xfrm>
            <a:off x="0" y="3233968"/>
            <a:ext cx="9144000" cy="584775"/>
          </a:xfrm>
          <a:prstGeom prst="rect">
            <a:avLst/>
          </a:prstGeom>
          <a:noFill/>
          <a:ln w="9525">
            <a:noFill/>
            <a:miter lim="800000"/>
            <a:headEnd/>
            <a:tailEnd/>
          </a:ln>
        </p:spPr>
        <p:txBody>
          <a:bodyPr wrap="square">
            <a:spAutoFit/>
          </a:bodyPr>
          <a:lstStyle/>
          <a:p>
            <a:pPr algn="ctr"/>
            <a:r>
              <a:rPr lang="en-US" altLang="ko-KR" sz="3200" b="1" dirty="0">
                <a:solidFill>
                  <a:schemeClr val="bg1"/>
                </a:solidFill>
                <a:latin typeface="Arial" pitchFamily="34" charset="0"/>
                <a:ea typeface="맑은 고딕" pitchFamily="50" charset="-127"/>
                <a:cs typeface="Arial" pitchFamily="34" charset="0"/>
              </a:rPr>
              <a:t>PALACHOVY-TECHCLOUD</a:t>
            </a:r>
          </a:p>
        </p:txBody>
      </p:sp>
      <p:pic>
        <p:nvPicPr>
          <p:cNvPr id="1026" name="Picture 2" descr="https://lh3.googleusercontent.com/jiaxoCDZ_alqurpA2NYSG0S7aEmXnF1KX8lGnL3-d_wgNsMimPP5Zel_SbAku7JNTCZ1C1koPsvUbKYf28UHgo7lPmfAKGsF6tJhM42S7uHfeAYiKauKYVtWT2_HI-Rd3kRkIzP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587" y="4099812"/>
            <a:ext cx="1066825" cy="54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7923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94"/>
            <a:ext cx="4211157" cy="51435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a:xfrm>
            <a:off x="4570578" y="602216"/>
            <a:ext cx="3733482" cy="1090538"/>
          </a:xfrm>
        </p:spPr>
        <p:txBody>
          <a:bodyPr>
            <a:normAutofit/>
          </a:bodyPr>
          <a:lstStyle/>
          <a:p>
            <a:pPr>
              <a:lnSpc>
                <a:spcPct val="90000"/>
              </a:lnSpc>
            </a:pPr>
            <a:r>
              <a:rPr lang="en-US" sz="3400">
                <a:solidFill>
                  <a:srgbClr val="000000"/>
                </a:solidFill>
              </a:rPr>
              <a:t>Service desk implementation</a:t>
            </a:r>
            <a:endParaRPr lang="ko-KR" altLang="en-US" sz="3400">
              <a:solidFill>
                <a:srgbClr val="000000"/>
              </a:solidFill>
            </a:endParaRPr>
          </a:p>
        </p:txBody>
      </p:sp>
      <p:sp>
        <p:nvSpPr>
          <p:cNvPr id="3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3964"/>
            <a:ext cx="3750328" cy="4050721"/>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Graphic 8" descr="Handshake">
            <a:extLst>
              <a:ext uri="{FF2B5EF4-FFF2-40B4-BE49-F238E27FC236}">
                <a16:creationId xmlns:a16="http://schemas.microsoft.com/office/drawing/2014/main" id="{8C6D6480-F449-403E-AE4B-59B8AC8E4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690" y="1221816"/>
            <a:ext cx="2715016" cy="2715016"/>
          </a:xfrm>
          <a:prstGeom prst="rect">
            <a:avLst/>
          </a:prstGeom>
        </p:spPr>
      </p:pic>
      <p:sp>
        <p:nvSpPr>
          <p:cNvPr id="5" name="Content Placeholder 4"/>
          <p:cNvSpPr>
            <a:spLocks noGrp="1"/>
          </p:cNvSpPr>
          <p:nvPr>
            <p:ph idx="1"/>
          </p:nvPr>
        </p:nvSpPr>
        <p:spPr>
          <a:xfrm>
            <a:off x="4567930" y="1816261"/>
            <a:ext cx="3733184" cy="2729467"/>
          </a:xfrm>
        </p:spPr>
        <p:txBody>
          <a:bodyPr anchor="ctr">
            <a:normAutofit/>
          </a:bodyPr>
          <a:lstStyle/>
          <a:p>
            <a:pPr marL="285750" indent="-285750">
              <a:buFont typeface="Arial" panose="020B0604020202020204" pitchFamily="34" charset="0"/>
              <a:buChar char="•"/>
            </a:pPr>
            <a:r>
              <a:rPr lang="en-US" sz="1500" dirty="0">
                <a:solidFill>
                  <a:srgbClr val="000000"/>
                </a:solidFill>
              </a:rPr>
              <a:t>Provide contact constantly with our customers.</a:t>
            </a:r>
            <a:endParaRPr lang="en-US" sz="1500">
              <a:solidFill>
                <a:srgbClr val="000000"/>
              </a:solidFill>
            </a:endParaRPr>
          </a:p>
          <a:p>
            <a:pPr marL="285750" indent="-285750">
              <a:buFont typeface="Arial" panose="020B0604020202020204" pitchFamily="34" charset="0"/>
              <a:buChar char="•"/>
            </a:pPr>
            <a:r>
              <a:rPr lang="es-ES" sz="1500">
                <a:solidFill>
                  <a:srgbClr val="000000"/>
                </a:solidFill>
                <a:latin typeface="Arial" panose="020B0604020202020204" pitchFamily="34" charset="0"/>
                <a:cs typeface="Arial" panose="020B0604020202020204" pitchFamily="34" charset="0"/>
              </a:rPr>
              <a:t>Having</a:t>
            </a:r>
            <a:r>
              <a:rPr lang="es-ES" sz="1500" dirty="0">
                <a:solidFill>
                  <a:srgbClr val="000000"/>
                </a:solidFill>
                <a:latin typeface="Arial" panose="020B0604020202020204" pitchFamily="34" charset="0"/>
                <a:cs typeface="Arial" panose="020B0604020202020204" pitchFamily="34" charset="0"/>
              </a:rPr>
              <a:t> a </a:t>
            </a:r>
            <a:r>
              <a:rPr lang="es-ES" sz="1500">
                <a:solidFill>
                  <a:srgbClr val="000000"/>
                </a:solidFill>
                <a:latin typeface="Arial" panose="020B0604020202020204" pitchFamily="34" charset="0"/>
                <a:cs typeface="Arial" panose="020B0604020202020204" pitchFamily="34" charset="0"/>
              </a:rPr>
              <a:t>channel</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for</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communication</a:t>
            </a:r>
            <a:r>
              <a:rPr lang="es-ES" sz="1500" dirty="0">
                <a:solidFill>
                  <a:srgbClr val="000000"/>
                </a:solidFill>
                <a:latin typeface="Arial" panose="020B0604020202020204" pitchFamily="34" charset="0"/>
                <a:cs typeface="Arial" panose="020B0604020202020204" pitchFamily="34" charset="0"/>
              </a:rPr>
              <a:t>.</a:t>
            </a:r>
            <a:endParaRPr lang="es-ES" sz="150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500">
                <a:solidFill>
                  <a:srgbClr val="000000"/>
                </a:solidFill>
                <a:latin typeface="Arial" panose="020B0604020202020204" pitchFamily="34" charset="0"/>
                <a:cs typeface="Arial" panose="020B0604020202020204" pitchFamily="34" charset="0"/>
              </a:rPr>
              <a:t>Allowing</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good</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integration</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of</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employeers</a:t>
            </a:r>
            <a:r>
              <a:rPr lang="es-ES" sz="1500" dirty="0">
                <a:solidFill>
                  <a:srgbClr val="000000"/>
                </a:solidFill>
                <a:latin typeface="Arial" panose="020B0604020202020204" pitchFamily="34" charset="0"/>
                <a:cs typeface="Arial" panose="020B0604020202020204" pitchFamily="34" charset="0"/>
              </a:rPr>
              <a:t>.</a:t>
            </a:r>
            <a:endParaRPr lang="es-ES" sz="150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500">
                <a:solidFill>
                  <a:srgbClr val="000000"/>
                </a:solidFill>
                <a:latin typeface="Arial" panose="020B0604020202020204" pitchFamily="34" charset="0"/>
                <a:cs typeface="Arial" panose="020B0604020202020204" pitchFamily="34" charset="0"/>
              </a:rPr>
              <a:t>Facilitating</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access</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to</a:t>
            </a:r>
            <a:r>
              <a:rPr lang="es-ES" sz="1500" dirty="0">
                <a:solidFill>
                  <a:srgbClr val="000000"/>
                </a:solidFill>
                <a:latin typeface="Arial" panose="020B0604020202020204" pitchFamily="34" charset="0"/>
                <a:cs typeface="Arial" panose="020B0604020202020204" pitchFamily="34" charset="0"/>
              </a:rPr>
              <a:t> data.</a:t>
            </a:r>
            <a:endParaRPr lang="es-ES" sz="150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500">
                <a:solidFill>
                  <a:srgbClr val="000000"/>
                </a:solidFill>
                <a:latin typeface="Arial" panose="020B0604020202020204" pitchFamily="34" charset="0"/>
                <a:cs typeface="Arial" panose="020B0604020202020204" pitchFamily="34" charset="0"/>
              </a:rPr>
              <a:t>Doing</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reports</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monthly</a:t>
            </a:r>
            <a:r>
              <a:rPr lang="es-ES" sz="1500" dirty="0">
                <a:solidFill>
                  <a:srgbClr val="000000"/>
                </a:solidFill>
                <a:latin typeface="Arial" panose="020B0604020202020204" pitchFamily="34" charset="0"/>
                <a:cs typeface="Arial" panose="020B0604020202020204" pitchFamily="34" charset="0"/>
              </a:rPr>
              <a:t>.</a:t>
            </a:r>
            <a:endParaRPr lang="es-ES" sz="150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500" dirty="0">
                <a:solidFill>
                  <a:srgbClr val="000000"/>
                </a:solidFill>
                <a:latin typeface="Arial" panose="020B0604020202020204" pitchFamily="34" charset="0"/>
                <a:cs typeface="Arial" panose="020B0604020202020204" pitchFamily="34" charset="0"/>
              </a:rPr>
              <a:t>Easy </a:t>
            </a:r>
            <a:r>
              <a:rPr lang="es-ES" sz="1500">
                <a:solidFill>
                  <a:srgbClr val="000000"/>
                </a:solidFill>
                <a:latin typeface="Arial" panose="020B0604020202020204" pitchFamily="34" charset="0"/>
                <a:cs typeface="Arial" panose="020B0604020202020204" pitchFamily="34" charset="0"/>
              </a:rPr>
              <a:t>way</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of</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incorporating</a:t>
            </a:r>
            <a:r>
              <a:rPr lang="es-ES" sz="1500" dirty="0">
                <a:solidFill>
                  <a:srgbClr val="000000"/>
                </a:solidFill>
                <a:latin typeface="Arial" panose="020B0604020202020204" pitchFamily="34" charset="0"/>
                <a:cs typeface="Arial" panose="020B0604020202020204" pitchFamily="34" charset="0"/>
              </a:rPr>
              <a:t> new </a:t>
            </a:r>
            <a:r>
              <a:rPr lang="es-ES" sz="1500">
                <a:solidFill>
                  <a:srgbClr val="000000"/>
                </a:solidFill>
                <a:latin typeface="Arial" panose="020B0604020202020204" pitchFamily="34" charset="0"/>
                <a:cs typeface="Arial" panose="020B0604020202020204" pitchFamily="34" charset="0"/>
              </a:rPr>
              <a:t>suppliers</a:t>
            </a:r>
            <a:r>
              <a:rPr lang="es-ES" sz="1500" dirty="0">
                <a:solidFill>
                  <a:srgbClr val="000000"/>
                </a:solidFill>
                <a:latin typeface="Arial" panose="020B0604020202020204" pitchFamily="34" charset="0"/>
                <a:cs typeface="Arial" panose="020B0604020202020204" pitchFamily="34" charset="0"/>
              </a:rPr>
              <a:t> and </a:t>
            </a:r>
            <a:r>
              <a:rPr lang="es-ES" sz="1500">
                <a:solidFill>
                  <a:srgbClr val="000000"/>
                </a:solidFill>
                <a:latin typeface="Arial" panose="020B0604020202020204" pitchFamily="34" charset="0"/>
                <a:cs typeface="Arial" panose="020B0604020202020204" pitchFamily="34" charset="0"/>
              </a:rPr>
              <a:t>partners</a:t>
            </a:r>
            <a:r>
              <a:rPr lang="es-ES" sz="1500" dirty="0">
                <a:solidFill>
                  <a:srgbClr val="000000"/>
                </a:solidFill>
                <a:latin typeface="Arial" panose="020B0604020202020204" pitchFamily="34" charset="0"/>
                <a:cs typeface="Arial" panose="020B0604020202020204" pitchFamily="34" charset="0"/>
              </a:rPr>
              <a:t> and </a:t>
            </a:r>
            <a:r>
              <a:rPr lang="es-ES" sz="1500">
                <a:solidFill>
                  <a:srgbClr val="000000"/>
                </a:solidFill>
                <a:latin typeface="Arial" panose="020B0604020202020204" pitchFamily="34" charset="0"/>
                <a:cs typeface="Arial" panose="020B0604020202020204" pitchFamily="34" charset="0"/>
              </a:rPr>
              <a:t>allowing</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them</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to</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abandon</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it</a:t>
            </a:r>
            <a:r>
              <a:rPr lang="es-ES" sz="1500" dirty="0">
                <a:solidFill>
                  <a:srgbClr val="000000"/>
                </a:solidFill>
                <a:latin typeface="Arial" panose="020B0604020202020204" pitchFamily="34" charset="0"/>
                <a:cs typeface="Arial" panose="020B0604020202020204" pitchFamily="34" charset="0"/>
              </a:rPr>
              <a:t> in </a:t>
            </a:r>
            <a:r>
              <a:rPr lang="es-ES" sz="1500" dirty="0" err="1">
                <a:solidFill>
                  <a:srgbClr val="000000"/>
                </a:solidFill>
                <a:latin typeface="Arial" panose="020B0604020202020204" pitchFamily="34" charset="0"/>
                <a:cs typeface="Arial" panose="020B0604020202020204" pitchFamily="34" charset="0"/>
              </a:rPr>
              <a:t>an</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easy</a:t>
            </a:r>
            <a:r>
              <a:rPr lang="es-ES" sz="1500" dirty="0">
                <a:solidFill>
                  <a:srgbClr val="000000"/>
                </a:solidFill>
                <a:latin typeface="Arial" panose="020B0604020202020204" pitchFamily="34" charset="0"/>
                <a:cs typeface="Arial" panose="020B0604020202020204" pitchFamily="34" charset="0"/>
              </a:rPr>
              <a:t> </a:t>
            </a:r>
            <a:r>
              <a:rPr lang="es-ES" sz="1500">
                <a:solidFill>
                  <a:srgbClr val="000000"/>
                </a:solidFill>
                <a:latin typeface="Arial" panose="020B0604020202020204" pitchFamily="34" charset="0"/>
                <a:cs typeface="Arial" panose="020B0604020202020204" pitchFamily="34" charset="0"/>
              </a:rPr>
              <a:t>way</a:t>
            </a:r>
            <a:r>
              <a:rPr lang="es-ES" sz="1500" dirty="0">
                <a:solidFill>
                  <a:srgbClr val="000000"/>
                </a:solidFill>
                <a:latin typeface="Arial" panose="020B0604020202020204" pitchFamily="34" charset="0"/>
                <a:cs typeface="Arial" panose="020B0604020202020204" pitchFamily="34" charset="0"/>
              </a:rPr>
              <a:t>.</a:t>
            </a:r>
            <a:endParaRPr lang="es-ES" sz="15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12887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274691"/>
            <a:ext cx="2755857" cy="2602816"/>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Title 2"/>
          <p:cNvSpPr>
            <a:spLocks noGrp="1"/>
          </p:cNvSpPr>
          <p:nvPr>
            <p:ph type="title"/>
          </p:nvPr>
        </p:nvSpPr>
        <p:spPr>
          <a:xfrm>
            <a:off x="678657" y="1811491"/>
            <a:ext cx="2588798" cy="1799902"/>
          </a:xfrm>
        </p:spPr>
        <p:txBody>
          <a:bodyPr>
            <a:normAutofit/>
          </a:bodyPr>
          <a:lstStyle/>
          <a:p>
            <a:r>
              <a:rPr lang="en-US" sz="3000">
                <a:solidFill>
                  <a:srgbClr val="FFFFFF"/>
                </a:solidFill>
              </a:rPr>
              <a:t>Establishing helpdesk</a:t>
            </a:r>
            <a:endParaRPr lang="ko-KR" altLang="en-US" sz="3000">
              <a:solidFill>
                <a:srgbClr val="FFFFFF"/>
              </a:solidFill>
            </a:endParaRPr>
          </a:p>
        </p:txBody>
      </p:sp>
      <p:sp>
        <p:nvSpPr>
          <p:cNvPr id="2" name="Content Placeholder 1">
            <a:extLst>
              <a:ext uri="{FF2B5EF4-FFF2-40B4-BE49-F238E27FC236}">
                <a16:creationId xmlns:a16="http://schemas.microsoft.com/office/drawing/2014/main" id="{BBBB82C9-CE64-473C-9E64-80CCCA292C4D}"/>
              </a:ext>
            </a:extLst>
          </p:cNvPr>
          <p:cNvSpPr>
            <a:spLocks noGrp="1"/>
          </p:cNvSpPr>
          <p:nvPr>
            <p:ph idx="1"/>
          </p:nvPr>
        </p:nvSpPr>
        <p:spPr>
          <a:xfrm>
            <a:off x="3840480" y="603504"/>
            <a:ext cx="4711446" cy="3936492"/>
          </a:xfrm>
        </p:spPr>
        <p:txBody>
          <a:bodyPr anchor="ctr">
            <a:normAutofit/>
          </a:bodyPr>
          <a:lstStyle/>
          <a:p>
            <a:r>
              <a:rPr lang="en-US" sz="1500" dirty="0"/>
              <a:t>In the most of days, We had been struggling with getting knowledge from helpdesk which can be helped our stuff such as copy center, working with IT department, relating to access login page on our website.</a:t>
            </a:r>
          </a:p>
          <a:p>
            <a:endParaRPr lang="en-US" sz="1500" dirty="0"/>
          </a:p>
        </p:txBody>
      </p:sp>
    </p:spTree>
    <p:extLst>
      <p:ext uri="{BB962C8B-B14F-4D97-AF65-F5344CB8AC3E}">
        <p14:creationId xmlns:p14="http://schemas.microsoft.com/office/powerpoint/2010/main" val="5110479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Top Corners Rounded 8">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7100" y="747542"/>
            <a:ext cx="4442616" cy="3648417"/>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Top Corners Rounded 10">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2900" y="787851"/>
            <a:ext cx="4207048" cy="3567794"/>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p:cNvSpPr>
            <a:spLocks noGrp="1"/>
          </p:cNvSpPr>
          <p:nvPr>
            <p:ph type="title"/>
          </p:nvPr>
        </p:nvSpPr>
        <p:spPr>
          <a:xfrm>
            <a:off x="241299" y="735818"/>
            <a:ext cx="3069714" cy="1218343"/>
          </a:xfrm>
        </p:spPr>
        <p:txBody>
          <a:bodyPr>
            <a:normAutofit/>
          </a:bodyPr>
          <a:lstStyle/>
          <a:p>
            <a:r>
              <a:rPr lang="en-US" sz="2700">
                <a:solidFill>
                  <a:schemeClr val="bg1"/>
                </a:solidFill>
              </a:rPr>
              <a:t>SLA preparation</a:t>
            </a:r>
          </a:p>
        </p:txBody>
      </p:sp>
      <p:cxnSp>
        <p:nvCxnSpPr>
          <p:cNvPr id="13" name="Straight Connector 12">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3053" y="2029350"/>
            <a:ext cx="1198092"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8619D783-5A61-4D6C-ACAD-03AE60A7729C}"/>
              </a:ext>
            </a:extLst>
          </p:cNvPr>
          <p:cNvSpPr>
            <a:spLocks noGrp="1"/>
          </p:cNvSpPr>
          <p:nvPr>
            <p:ph idx="1"/>
          </p:nvPr>
        </p:nvSpPr>
        <p:spPr>
          <a:xfrm>
            <a:off x="241299" y="2126106"/>
            <a:ext cx="3069714" cy="2281575"/>
          </a:xfrm>
        </p:spPr>
        <p:txBody>
          <a:bodyPr anchor="t">
            <a:normAutofit/>
          </a:bodyPr>
          <a:lstStyle/>
          <a:p>
            <a:r>
              <a:rPr lang="en-US" sz="1500">
                <a:solidFill>
                  <a:schemeClr val="bg1"/>
                </a:solidFill>
              </a:rPr>
              <a:t>SLA preparation is a way to provide a service between customers and the company</a:t>
            </a:r>
          </a:p>
          <a:p>
            <a:r>
              <a:rPr lang="en-US" sz="1500" b="1">
                <a:solidFill>
                  <a:schemeClr val="bg1"/>
                </a:solidFill>
              </a:rPr>
              <a:t>Service hours</a:t>
            </a:r>
            <a:endParaRPr lang="en-US" sz="1500">
              <a:solidFill>
                <a:schemeClr val="bg1"/>
              </a:solidFill>
            </a:endParaRPr>
          </a:p>
          <a:p>
            <a:r>
              <a:rPr lang="en-US" sz="1500">
                <a:solidFill>
                  <a:schemeClr val="bg1"/>
                </a:solidFill>
              </a:rPr>
              <a:t>Service must be available from 9:00 AM to 10:00 PM, Monday through Friday</a:t>
            </a:r>
          </a:p>
          <a:p>
            <a:r>
              <a:rPr lang="en-US" sz="1500" b="1">
                <a:solidFill>
                  <a:schemeClr val="bg1"/>
                </a:solidFill>
              </a:rPr>
              <a:t>Service avability</a:t>
            </a:r>
            <a:endParaRPr lang="en-US" sz="1500">
              <a:solidFill>
                <a:schemeClr val="bg1"/>
              </a:solidFill>
            </a:endParaRPr>
          </a:p>
          <a:p>
            <a:endParaRPr lang="en-US" sz="1500">
              <a:solidFill>
                <a:schemeClr val="bg1"/>
              </a:solidFill>
            </a:endParaRPr>
          </a:p>
        </p:txBody>
      </p:sp>
      <p:graphicFrame>
        <p:nvGraphicFramePr>
          <p:cNvPr id="4" name="Table 3">
            <a:extLst>
              <a:ext uri="{FF2B5EF4-FFF2-40B4-BE49-F238E27FC236}">
                <a16:creationId xmlns:a16="http://schemas.microsoft.com/office/drawing/2014/main" id="{FAC0184D-8404-4239-90B3-CC9CA988990B}"/>
              </a:ext>
            </a:extLst>
          </p:cNvPr>
          <p:cNvGraphicFramePr>
            <a:graphicFrameLocks noGrp="1"/>
          </p:cNvGraphicFramePr>
          <p:nvPr>
            <p:extLst>
              <p:ext uri="{D42A27DB-BD31-4B8C-83A1-F6EECF244321}">
                <p14:modId xmlns:p14="http://schemas.microsoft.com/office/powerpoint/2010/main" val="2473434453"/>
              </p:ext>
            </p:extLst>
          </p:nvPr>
        </p:nvGraphicFramePr>
        <p:xfrm>
          <a:off x="3902825" y="1248374"/>
          <a:ext cx="4906589" cy="2528969"/>
        </p:xfrm>
        <a:graphic>
          <a:graphicData uri="http://schemas.openxmlformats.org/drawingml/2006/table">
            <a:tbl>
              <a:tblPr firstRow="1" firstCol="1" bandRow="1">
                <a:tableStyleId>{5C22544A-7EE6-4342-B048-85BDC9FD1C3A}</a:tableStyleId>
              </a:tblPr>
              <a:tblGrid>
                <a:gridCol w="1576710">
                  <a:extLst>
                    <a:ext uri="{9D8B030D-6E8A-4147-A177-3AD203B41FA5}">
                      <a16:colId xmlns:a16="http://schemas.microsoft.com/office/drawing/2014/main" val="1706610338"/>
                    </a:ext>
                  </a:extLst>
                </a:gridCol>
                <a:gridCol w="1576710">
                  <a:extLst>
                    <a:ext uri="{9D8B030D-6E8A-4147-A177-3AD203B41FA5}">
                      <a16:colId xmlns:a16="http://schemas.microsoft.com/office/drawing/2014/main" val="2242223943"/>
                    </a:ext>
                  </a:extLst>
                </a:gridCol>
                <a:gridCol w="1753169">
                  <a:extLst>
                    <a:ext uri="{9D8B030D-6E8A-4147-A177-3AD203B41FA5}">
                      <a16:colId xmlns:a16="http://schemas.microsoft.com/office/drawing/2014/main" val="939200859"/>
                    </a:ext>
                  </a:extLst>
                </a:gridCol>
              </a:tblGrid>
              <a:tr h="718188">
                <a:tc>
                  <a:txBody>
                    <a:bodyPr/>
                    <a:lstStyle/>
                    <a:p>
                      <a:pPr marL="0" marR="0" algn="just">
                        <a:lnSpc>
                          <a:spcPct val="115000"/>
                        </a:lnSpc>
                        <a:spcBef>
                          <a:spcPts val="0"/>
                        </a:spcBef>
                        <a:spcAft>
                          <a:spcPts val="1000"/>
                        </a:spcAft>
                      </a:pPr>
                      <a:r>
                        <a:rPr lang="en-US" sz="2000">
                          <a:effectLst/>
                        </a:rPr>
                        <a:t>Interface</a:t>
                      </a:r>
                      <a:endParaRPr lang="en-US" sz="1800">
                        <a:effectLst/>
                        <a:latin typeface="Arial" panose="020B0604020202020204" pitchFamily="34" charset="0"/>
                        <a:ea typeface="Arial" panose="020B0604020202020204" pitchFamily="34" charset="0"/>
                      </a:endParaRPr>
                    </a:p>
                  </a:txBody>
                  <a:tcPr marL="112103" marR="112103" marT="0" marB="0"/>
                </a:tc>
                <a:tc>
                  <a:txBody>
                    <a:bodyPr/>
                    <a:lstStyle/>
                    <a:p>
                      <a:pPr marL="0" marR="0" algn="just">
                        <a:lnSpc>
                          <a:spcPct val="115000"/>
                        </a:lnSpc>
                        <a:spcBef>
                          <a:spcPts val="0"/>
                        </a:spcBef>
                        <a:spcAft>
                          <a:spcPts val="1000"/>
                        </a:spcAft>
                      </a:pPr>
                      <a:r>
                        <a:rPr lang="en-US" sz="2000">
                          <a:effectLst/>
                        </a:rPr>
                        <a:t>Availability</a:t>
                      </a:r>
                      <a:endParaRPr lang="en-US" sz="1800">
                        <a:effectLst/>
                        <a:latin typeface="Arial" panose="020B0604020202020204" pitchFamily="34" charset="0"/>
                        <a:ea typeface="Arial" panose="020B0604020202020204" pitchFamily="34" charset="0"/>
                      </a:endParaRPr>
                    </a:p>
                  </a:txBody>
                  <a:tcPr marL="112103" marR="112103" marT="0" marB="0"/>
                </a:tc>
                <a:tc>
                  <a:txBody>
                    <a:bodyPr/>
                    <a:lstStyle/>
                    <a:p>
                      <a:pPr marL="0" marR="0" algn="just">
                        <a:lnSpc>
                          <a:spcPct val="115000"/>
                        </a:lnSpc>
                        <a:spcBef>
                          <a:spcPts val="0"/>
                        </a:spcBef>
                        <a:spcAft>
                          <a:spcPts val="1000"/>
                        </a:spcAft>
                      </a:pPr>
                      <a:r>
                        <a:rPr lang="en-US" sz="2000">
                          <a:effectLst/>
                        </a:rPr>
                        <a:t>Hours to Measure</a:t>
                      </a:r>
                      <a:endParaRPr lang="en-US" sz="1800">
                        <a:effectLst/>
                        <a:latin typeface="Arial" panose="020B0604020202020204" pitchFamily="34" charset="0"/>
                        <a:ea typeface="Arial" panose="020B0604020202020204" pitchFamily="34" charset="0"/>
                      </a:endParaRPr>
                    </a:p>
                  </a:txBody>
                  <a:tcPr marL="112103" marR="112103" marT="0" marB="0"/>
                </a:tc>
                <a:extLst>
                  <a:ext uri="{0D108BD9-81ED-4DB2-BD59-A6C34878D82A}">
                    <a16:rowId xmlns:a16="http://schemas.microsoft.com/office/drawing/2014/main" val="1055012528"/>
                  </a:ext>
                </a:extLst>
              </a:tr>
              <a:tr h="718188">
                <a:tc>
                  <a:txBody>
                    <a:bodyPr/>
                    <a:lstStyle/>
                    <a:p>
                      <a:pPr marL="0" marR="0" algn="just">
                        <a:lnSpc>
                          <a:spcPct val="115000"/>
                        </a:lnSpc>
                        <a:spcBef>
                          <a:spcPts val="0"/>
                        </a:spcBef>
                        <a:spcAft>
                          <a:spcPts val="1000"/>
                        </a:spcAft>
                      </a:pPr>
                      <a:r>
                        <a:rPr lang="en-US" sz="2000">
                          <a:effectLst/>
                        </a:rPr>
                        <a:t>Telephone</a:t>
                      </a:r>
                      <a:endParaRPr lang="en-US" sz="1800">
                        <a:effectLst/>
                        <a:latin typeface="Arial" panose="020B0604020202020204" pitchFamily="34" charset="0"/>
                        <a:ea typeface="Arial" panose="020B0604020202020204" pitchFamily="34" charset="0"/>
                      </a:endParaRPr>
                    </a:p>
                  </a:txBody>
                  <a:tcPr marL="112103" marR="112103" marT="0" marB="0"/>
                </a:tc>
                <a:tc>
                  <a:txBody>
                    <a:bodyPr/>
                    <a:lstStyle/>
                    <a:p>
                      <a:pPr marL="0" marR="0" algn="just">
                        <a:lnSpc>
                          <a:spcPct val="115000"/>
                        </a:lnSpc>
                        <a:spcBef>
                          <a:spcPts val="0"/>
                        </a:spcBef>
                        <a:spcAft>
                          <a:spcPts val="1000"/>
                        </a:spcAft>
                      </a:pPr>
                      <a:r>
                        <a:rPr lang="en-US" sz="2000">
                          <a:effectLst/>
                        </a:rPr>
                        <a:t>50 %</a:t>
                      </a:r>
                      <a:endParaRPr lang="en-US" sz="1800">
                        <a:effectLst/>
                        <a:latin typeface="Arial" panose="020B0604020202020204" pitchFamily="34" charset="0"/>
                        <a:ea typeface="Arial" panose="020B0604020202020204" pitchFamily="34" charset="0"/>
                      </a:endParaRPr>
                    </a:p>
                  </a:txBody>
                  <a:tcPr marL="112103" marR="112103" marT="0" marB="0"/>
                </a:tc>
                <a:tc>
                  <a:txBody>
                    <a:bodyPr/>
                    <a:lstStyle/>
                    <a:p>
                      <a:pPr marL="0" marR="0" algn="just">
                        <a:lnSpc>
                          <a:spcPct val="115000"/>
                        </a:lnSpc>
                        <a:spcBef>
                          <a:spcPts val="0"/>
                        </a:spcBef>
                        <a:spcAft>
                          <a:spcPts val="1000"/>
                        </a:spcAft>
                      </a:pPr>
                      <a:r>
                        <a:rPr lang="en-US" sz="2000">
                          <a:effectLst/>
                        </a:rPr>
                        <a:t>During Work Hours</a:t>
                      </a:r>
                      <a:endParaRPr lang="en-US" sz="1800">
                        <a:effectLst/>
                        <a:latin typeface="Arial" panose="020B0604020202020204" pitchFamily="34" charset="0"/>
                        <a:ea typeface="Arial" panose="020B0604020202020204" pitchFamily="34" charset="0"/>
                      </a:endParaRPr>
                    </a:p>
                  </a:txBody>
                  <a:tcPr marL="112103" marR="112103" marT="0" marB="0"/>
                </a:tc>
                <a:extLst>
                  <a:ext uri="{0D108BD9-81ED-4DB2-BD59-A6C34878D82A}">
                    <a16:rowId xmlns:a16="http://schemas.microsoft.com/office/drawing/2014/main" val="92684006"/>
                  </a:ext>
                </a:extLst>
              </a:tr>
              <a:tr h="718188">
                <a:tc>
                  <a:txBody>
                    <a:bodyPr/>
                    <a:lstStyle/>
                    <a:p>
                      <a:pPr marL="0" marR="0" algn="just">
                        <a:lnSpc>
                          <a:spcPct val="115000"/>
                        </a:lnSpc>
                        <a:spcBef>
                          <a:spcPts val="0"/>
                        </a:spcBef>
                        <a:spcAft>
                          <a:spcPts val="1000"/>
                        </a:spcAft>
                      </a:pPr>
                      <a:r>
                        <a:rPr lang="en-US" sz="2000">
                          <a:effectLst/>
                        </a:rPr>
                        <a:t>E-mail</a:t>
                      </a:r>
                      <a:endParaRPr lang="en-US" sz="1800">
                        <a:effectLst/>
                        <a:latin typeface="Arial" panose="020B0604020202020204" pitchFamily="34" charset="0"/>
                        <a:ea typeface="Arial" panose="020B0604020202020204" pitchFamily="34" charset="0"/>
                      </a:endParaRPr>
                    </a:p>
                  </a:txBody>
                  <a:tcPr marL="112103" marR="112103" marT="0" marB="0"/>
                </a:tc>
                <a:tc>
                  <a:txBody>
                    <a:bodyPr/>
                    <a:lstStyle/>
                    <a:p>
                      <a:pPr marL="0" marR="0" algn="just">
                        <a:lnSpc>
                          <a:spcPct val="115000"/>
                        </a:lnSpc>
                        <a:spcBef>
                          <a:spcPts val="0"/>
                        </a:spcBef>
                        <a:spcAft>
                          <a:spcPts val="1000"/>
                        </a:spcAft>
                      </a:pPr>
                      <a:r>
                        <a:rPr lang="en-US" sz="2000">
                          <a:effectLst/>
                        </a:rPr>
                        <a:t>100 %</a:t>
                      </a:r>
                      <a:endParaRPr lang="en-US" sz="1800">
                        <a:effectLst/>
                        <a:latin typeface="Arial" panose="020B0604020202020204" pitchFamily="34" charset="0"/>
                        <a:ea typeface="Arial" panose="020B0604020202020204" pitchFamily="34" charset="0"/>
                      </a:endParaRPr>
                    </a:p>
                  </a:txBody>
                  <a:tcPr marL="112103" marR="112103" marT="0" marB="0"/>
                </a:tc>
                <a:tc>
                  <a:txBody>
                    <a:bodyPr/>
                    <a:lstStyle/>
                    <a:p>
                      <a:pPr marL="0" marR="0" algn="just">
                        <a:lnSpc>
                          <a:spcPct val="115000"/>
                        </a:lnSpc>
                        <a:spcBef>
                          <a:spcPts val="0"/>
                        </a:spcBef>
                        <a:spcAft>
                          <a:spcPts val="1000"/>
                        </a:spcAft>
                      </a:pPr>
                      <a:r>
                        <a:rPr lang="en-US" sz="2000">
                          <a:effectLst/>
                        </a:rPr>
                        <a:t>During week days</a:t>
                      </a:r>
                      <a:endParaRPr lang="en-US" sz="1800">
                        <a:effectLst/>
                        <a:latin typeface="Arial" panose="020B0604020202020204" pitchFamily="34" charset="0"/>
                        <a:ea typeface="Arial" panose="020B0604020202020204" pitchFamily="34" charset="0"/>
                      </a:endParaRPr>
                    </a:p>
                  </a:txBody>
                  <a:tcPr marL="112103" marR="112103" marT="0" marB="0"/>
                </a:tc>
                <a:extLst>
                  <a:ext uri="{0D108BD9-81ED-4DB2-BD59-A6C34878D82A}">
                    <a16:rowId xmlns:a16="http://schemas.microsoft.com/office/drawing/2014/main" val="1321689590"/>
                  </a:ext>
                </a:extLst>
              </a:tr>
              <a:tr h="374405">
                <a:tc>
                  <a:txBody>
                    <a:bodyPr/>
                    <a:lstStyle/>
                    <a:p>
                      <a:pPr marL="0" marR="0" algn="just">
                        <a:lnSpc>
                          <a:spcPct val="115000"/>
                        </a:lnSpc>
                        <a:spcBef>
                          <a:spcPts val="0"/>
                        </a:spcBef>
                        <a:spcAft>
                          <a:spcPts val="1000"/>
                        </a:spcAft>
                      </a:pPr>
                      <a:r>
                        <a:rPr lang="en-US" sz="2000">
                          <a:effectLst/>
                        </a:rPr>
                        <a:t>Web Portal</a:t>
                      </a:r>
                      <a:endParaRPr lang="en-US" sz="1800">
                        <a:effectLst/>
                        <a:latin typeface="Arial" panose="020B0604020202020204" pitchFamily="34" charset="0"/>
                        <a:ea typeface="Arial" panose="020B0604020202020204" pitchFamily="34" charset="0"/>
                      </a:endParaRPr>
                    </a:p>
                  </a:txBody>
                  <a:tcPr marL="112103" marR="112103" marT="0" marB="0"/>
                </a:tc>
                <a:tc>
                  <a:txBody>
                    <a:bodyPr/>
                    <a:lstStyle/>
                    <a:p>
                      <a:pPr marL="0" marR="0" algn="just">
                        <a:lnSpc>
                          <a:spcPct val="115000"/>
                        </a:lnSpc>
                        <a:spcBef>
                          <a:spcPts val="0"/>
                        </a:spcBef>
                        <a:spcAft>
                          <a:spcPts val="1000"/>
                        </a:spcAft>
                      </a:pPr>
                      <a:r>
                        <a:rPr lang="en-US" sz="2000">
                          <a:effectLst/>
                        </a:rPr>
                        <a:t>95 %</a:t>
                      </a:r>
                      <a:endParaRPr lang="en-US" sz="1800">
                        <a:effectLst/>
                        <a:latin typeface="Arial" panose="020B0604020202020204" pitchFamily="34" charset="0"/>
                        <a:ea typeface="Arial" panose="020B0604020202020204" pitchFamily="34" charset="0"/>
                      </a:endParaRPr>
                    </a:p>
                  </a:txBody>
                  <a:tcPr marL="112103" marR="112103" marT="0" marB="0"/>
                </a:tc>
                <a:tc>
                  <a:txBody>
                    <a:bodyPr/>
                    <a:lstStyle/>
                    <a:p>
                      <a:pPr marL="0" marR="0" algn="just">
                        <a:lnSpc>
                          <a:spcPct val="115000"/>
                        </a:lnSpc>
                        <a:spcBef>
                          <a:spcPts val="0"/>
                        </a:spcBef>
                        <a:spcAft>
                          <a:spcPts val="1000"/>
                        </a:spcAft>
                      </a:pPr>
                      <a:r>
                        <a:rPr lang="en-US" sz="2000">
                          <a:effectLst/>
                        </a:rPr>
                        <a:t>At All Times</a:t>
                      </a:r>
                      <a:endParaRPr lang="en-US" sz="1800">
                        <a:effectLst/>
                        <a:latin typeface="Arial" panose="020B0604020202020204" pitchFamily="34" charset="0"/>
                        <a:ea typeface="Arial" panose="020B0604020202020204" pitchFamily="34" charset="0"/>
                      </a:endParaRPr>
                    </a:p>
                  </a:txBody>
                  <a:tcPr marL="112103" marR="112103" marT="0" marB="0"/>
                </a:tc>
                <a:extLst>
                  <a:ext uri="{0D108BD9-81ED-4DB2-BD59-A6C34878D82A}">
                    <a16:rowId xmlns:a16="http://schemas.microsoft.com/office/drawing/2014/main" val="2834315780"/>
                  </a:ext>
                </a:extLst>
              </a:tr>
            </a:tbl>
          </a:graphicData>
        </a:graphic>
      </p:graphicFrame>
    </p:spTree>
    <p:extLst>
      <p:ext uri="{BB962C8B-B14F-4D97-AF65-F5344CB8AC3E}">
        <p14:creationId xmlns:p14="http://schemas.microsoft.com/office/powerpoint/2010/main" val="24387048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E5AF-0F55-4040-A245-E9F0DA390EB1}"/>
              </a:ext>
            </a:extLst>
          </p:cNvPr>
          <p:cNvSpPr>
            <a:spLocks noGrp="1"/>
          </p:cNvSpPr>
          <p:nvPr>
            <p:ph type="title"/>
          </p:nvPr>
        </p:nvSpPr>
        <p:spPr>
          <a:xfrm>
            <a:off x="6405372" y="480060"/>
            <a:ext cx="2099930" cy="1729740"/>
          </a:xfrm>
        </p:spPr>
        <p:txBody>
          <a:bodyPr anchor="b">
            <a:normAutofit/>
          </a:bodyPr>
          <a:lstStyle/>
          <a:p>
            <a:r>
              <a:rPr lang="es-ES" sz="3000" b="1"/>
              <a:t>Service Reliability</a:t>
            </a:r>
            <a:br>
              <a:rPr lang="en-US" sz="3000" b="1"/>
            </a:br>
            <a:endParaRPr lang="en-US" sz="3000"/>
          </a:p>
        </p:txBody>
      </p:sp>
      <p:sp>
        <p:nvSpPr>
          <p:cNvPr id="3" name="Content Placeholder 2">
            <a:extLst>
              <a:ext uri="{FF2B5EF4-FFF2-40B4-BE49-F238E27FC236}">
                <a16:creationId xmlns:a16="http://schemas.microsoft.com/office/drawing/2014/main" id="{D95AF922-FFF6-4C41-9C88-0A60F9ABAA84}"/>
              </a:ext>
            </a:extLst>
          </p:cNvPr>
          <p:cNvSpPr>
            <a:spLocks noGrp="1"/>
          </p:cNvSpPr>
          <p:nvPr>
            <p:ph idx="1"/>
          </p:nvPr>
        </p:nvSpPr>
        <p:spPr>
          <a:xfrm>
            <a:off x="6424612" y="2352675"/>
            <a:ext cx="2080690" cy="2308224"/>
          </a:xfrm>
        </p:spPr>
        <p:txBody>
          <a:bodyPr>
            <a:normAutofit/>
          </a:bodyPr>
          <a:lstStyle/>
          <a:p>
            <a:pPr>
              <a:lnSpc>
                <a:spcPct val="90000"/>
              </a:lnSpc>
            </a:pPr>
            <a:r>
              <a:rPr lang="en-US" sz="1200" b="1"/>
              <a:t>The following questions can be asked to the customers after the business has done;</a:t>
            </a:r>
          </a:p>
          <a:p>
            <a:pPr>
              <a:lnSpc>
                <a:spcPct val="90000"/>
              </a:lnSpc>
            </a:pPr>
            <a:r>
              <a:rPr lang="en-US" sz="1200" b="1"/>
              <a:t>1-Did we really solve the problem which were not able to solve ?</a:t>
            </a:r>
          </a:p>
          <a:p>
            <a:pPr>
              <a:lnSpc>
                <a:spcPct val="90000"/>
              </a:lnSpc>
            </a:pPr>
            <a:r>
              <a:rPr lang="en-US" sz="1200" b="1"/>
              <a:t>2-What can you say about the company?Did you satisfy?</a:t>
            </a:r>
          </a:p>
          <a:p>
            <a:pPr>
              <a:lnSpc>
                <a:spcPct val="90000"/>
              </a:lnSpc>
            </a:pPr>
            <a:r>
              <a:rPr lang="en-US" sz="1200" b="1"/>
              <a:t> Service Performance</a:t>
            </a:r>
          </a:p>
          <a:p>
            <a:pPr>
              <a:lnSpc>
                <a:spcPct val="90000"/>
              </a:lnSpc>
            </a:pPr>
            <a:endParaRPr lang="en-US" sz="1200" b="1"/>
          </a:p>
          <a:p>
            <a:pPr>
              <a:lnSpc>
                <a:spcPct val="90000"/>
              </a:lnSpc>
            </a:pPr>
            <a:endParaRPr lang="en-US" sz="1200"/>
          </a:p>
        </p:txBody>
      </p:sp>
      <p:graphicFrame>
        <p:nvGraphicFramePr>
          <p:cNvPr id="4" name="Table 3">
            <a:extLst>
              <a:ext uri="{FF2B5EF4-FFF2-40B4-BE49-F238E27FC236}">
                <a16:creationId xmlns:a16="http://schemas.microsoft.com/office/drawing/2014/main" id="{C18A80D8-F940-49C8-9A54-286E80A9EE2F}"/>
              </a:ext>
            </a:extLst>
          </p:cNvPr>
          <p:cNvGraphicFramePr>
            <a:graphicFrameLocks noGrp="1"/>
          </p:cNvGraphicFramePr>
          <p:nvPr>
            <p:extLst>
              <p:ext uri="{D42A27DB-BD31-4B8C-83A1-F6EECF244321}">
                <p14:modId xmlns:p14="http://schemas.microsoft.com/office/powerpoint/2010/main" val="3339827564"/>
              </p:ext>
            </p:extLst>
          </p:nvPr>
        </p:nvGraphicFramePr>
        <p:xfrm>
          <a:off x="481581" y="1282784"/>
          <a:ext cx="5441191" cy="2577934"/>
        </p:xfrm>
        <a:graphic>
          <a:graphicData uri="http://schemas.openxmlformats.org/drawingml/2006/table">
            <a:tbl>
              <a:tblPr firstRow="1" firstCol="1" bandRow="1">
                <a:tableStyleId>{5C22544A-7EE6-4342-B048-85BDC9FD1C3A}</a:tableStyleId>
              </a:tblPr>
              <a:tblGrid>
                <a:gridCol w="1613143">
                  <a:extLst>
                    <a:ext uri="{9D8B030D-6E8A-4147-A177-3AD203B41FA5}">
                      <a16:colId xmlns:a16="http://schemas.microsoft.com/office/drawing/2014/main" val="467917881"/>
                    </a:ext>
                  </a:extLst>
                </a:gridCol>
                <a:gridCol w="1638969">
                  <a:extLst>
                    <a:ext uri="{9D8B030D-6E8A-4147-A177-3AD203B41FA5}">
                      <a16:colId xmlns:a16="http://schemas.microsoft.com/office/drawing/2014/main" val="3404387567"/>
                    </a:ext>
                  </a:extLst>
                </a:gridCol>
                <a:gridCol w="2189079">
                  <a:extLst>
                    <a:ext uri="{9D8B030D-6E8A-4147-A177-3AD203B41FA5}">
                      <a16:colId xmlns:a16="http://schemas.microsoft.com/office/drawing/2014/main" val="3173625744"/>
                    </a:ext>
                  </a:extLst>
                </a:gridCol>
              </a:tblGrid>
              <a:tr h="714784">
                <a:tc>
                  <a:txBody>
                    <a:bodyPr/>
                    <a:lstStyle/>
                    <a:p>
                      <a:pPr marL="0" marR="0" algn="just">
                        <a:lnSpc>
                          <a:spcPct val="115000"/>
                        </a:lnSpc>
                        <a:spcBef>
                          <a:spcPts val="0"/>
                        </a:spcBef>
                        <a:spcAft>
                          <a:spcPts val="1000"/>
                        </a:spcAft>
                        <a:tabLst>
                          <a:tab pos="742950" algn="l"/>
                        </a:tabLst>
                      </a:pPr>
                      <a:r>
                        <a:rPr lang="en-US" sz="2000">
                          <a:effectLst/>
                        </a:rPr>
                        <a:t>Priority	</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Description</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Target Resolution Time</a:t>
                      </a:r>
                      <a:endParaRPr lang="en-US" sz="1800">
                        <a:effectLst/>
                        <a:latin typeface="Arial" panose="020B0604020202020204" pitchFamily="34" charset="0"/>
                        <a:ea typeface="Arial" panose="020B0604020202020204" pitchFamily="34" charset="0"/>
                      </a:endParaRPr>
                    </a:p>
                  </a:txBody>
                  <a:tcPr marL="111572" marR="111572" marT="0" marB="0"/>
                </a:tc>
                <a:extLst>
                  <a:ext uri="{0D108BD9-81ED-4DB2-BD59-A6C34878D82A}">
                    <a16:rowId xmlns:a16="http://schemas.microsoft.com/office/drawing/2014/main" val="1966933643"/>
                  </a:ext>
                </a:extLst>
              </a:tr>
              <a:tr h="372630">
                <a:tc>
                  <a:txBody>
                    <a:bodyPr/>
                    <a:lstStyle/>
                    <a:p>
                      <a:pPr marL="0" marR="0" algn="just">
                        <a:lnSpc>
                          <a:spcPct val="115000"/>
                        </a:lnSpc>
                        <a:spcBef>
                          <a:spcPts val="0"/>
                        </a:spcBef>
                        <a:spcAft>
                          <a:spcPts val="1000"/>
                        </a:spcAft>
                      </a:pPr>
                      <a:r>
                        <a:rPr lang="en-US" sz="2000">
                          <a:effectLst/>
                        </a:rPr>
                        <a:t>1</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Critical</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1 hour</a:t>
                      </a:r>
                      <a:endParaRPr lang="en-US" sz="1800">
                        <a:effectLst/>
                        <a:latin typeface="Arial" panose="020B0604020202020204" pitchFamily="34" charset="0"/>
                        <a:ea typeface="Arial" panose="020B0604020202020204" pitchFamily="34" charset="0"/>
                      </a:endParaRPr>
                    </a:p>
                  </a:txBody>
                  <a:tcPr marL="111572" marR="111572" marT="0" marB="0"/>
                </a:tc>
                <a:extLst>
                  <a:ext uri="{0D108BD9-81ED-4DB2-BD59-A6C34878D82A}">
                    <a16:rowId xmlns:a16="http://schemas.microsoft.com/office/drawing/2014/main" val="193830601"/>
                  </a:ext>
                </a:extLst>
              </a:tr>
              <a:tr h="372630">
                <a:tc>
                  <a:txBody>
                    <a:bodyPr/>
                    <a:lstStyle/>
                    <a:p>
                      <a:pPr marL="0" marR="0" algn="just">
                        <a:lnSpc>
                          <a:spcPct val="115000"/>
                        </a:lnSpc>
                        <a:spcBef>
                          <a:spcPts val="0"/>
                        </a:spcBef>
                        <a:spcAft>
                          <a:spcPts val="1000"/>
                        </a:spcAft>
                      </a:pPr>
                      <a:r>
                        <a:rPr lang="en-US" sz="2000">
                          <a:effectLst/>
                        </a:rPr>
                        <a:t>2</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High</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8 hours</a:t>
                      </a:r>
                      <a:endParaRPr lang="en-US" sz="1800">
                        <a:effectLst/>
                        <a:latin typeface="Arial" panose="020B0604020202020204" pitchFamily="34" charset="0"/>
                        <a:ea typeface="Arial" panose="020B0604020202020204" pitchFamily="34" charset="0"/>
                      </a:endParaRPr>
                    </a:p>
                  </a:txBody>
                  <a:tcPr marL="111572" marR="111572" marT="0" marB="0"/>
                </a:tc>
                <a:extLst>
                  <a:ext uri="{0D108BD9-81ED-4DB2-BD59-A6C34878D82A}">
                    <a16:rowId xmlns:a16="http://schemas.microsoft.com/office/drawing/2014/main" val="644054845"/>
                  </a:ext>
                </a:extLst>
              </a:tr>
              <a:tr h="372630">
                <a:tc>
                  <a:txBody>
                    <a:bodyPr/>
                    <a:lstStyle/>
                    <a:p>
                      <a:pPr marL="0" marR="0" algn="just">
                        <a:lnSpc>
                          <a:spcPct val="115000"/>
                        </a:lnSpc>
                        <a:spcBef>
                          <a:spcPts val="0"/>
                        </a:spcBef>
                        <a:spcAft>
                          <a:spcPts val="1000"/>
                        </a:spcAft>
                      </a:pPr>
                      <a:r>
                        <a:rPr lang="en-US" sz="2000">
                          <a:effectLst/>
                        </a:rPr>
                        <a:t>3</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Medium</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24 hours</a:t>
                      </a:r>
                      <a:endParaRPr lang="en-US" sz="1800">
                        <a:effectLst/>
                        <a:latin typeface="Arial" panose="020B0604020202020204" pitchFamily="34" charset="0"/>
                        <a:ea typeface="Arial" panose="020B0604020202020204" pitchFamily="34" charset="0"/>
                      </a:endParaRPr>
                    </a:p>
                  </a:txBody>
                  <a:tcPr marL="111572" marR="111572" marT="0" marB="0"/>
                </a:tc>
                <a:extLst>
                  <a:ext uri="{0D108BD9-81ED-4DB2-BD59-A6C34878D82A}">
                    <a16:rowId xmlns:a16="http://schemas.microsoft.com/office/drawing/2014/main" val="3145342465"/>
                  </a:ext>
                </a:extLst>
              </a:tr>
              <a:tr h="372630">
                <a:tc>
                  <a:txBody>
                    <a:bodyPr/>
                    <a:lstStyle/>
                    <a:p>
                      <a:pPr marL="0" marR="0" algn="just">
                        <a:lnSpc>
                          <a:spcPct val="115000"/>
                        </a:lnSpc>
                        <a:spcBef>
                          <a:spcPts val="0"/>
                        </a:spcBef>
                        <a:spcAft>
                          <a:spcPts val="1000"/>
                        </a:spcAft>
                      </a:pPr>
                      <a:r>
                        <a:rPr lang="en-US" sz="2000">
                          <a:effectLst/>
                        </a:rPr>
                        <a:t>4</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Low</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48 hours</a:t>
                      </a:r>
                      <a:endParaRPr lang="en-US" sz="1800">
                        <a:effectLst/>
                        <a:latin typeface="Arial" panose="020B0604020202020204" pitchFamily="34" charset="0"/>
                        <a:ea typeface="Arial" panose="020B0604020202020204" pitchFamily="34" charset="0"/>
                      </a:endParaRPr>
                    </a:p>
                  </a:txBody>
                  <a:tcPr marL="111572" marR="111572" marT="0" marB="0"/>
                </a:tc>
                <a:extLst>
                  <a:ext uri="{0D108BD9-81ED-4DB2-BD59-A6C34878D82A}">
                    <a16:rowId xmlns:a16="http://schemas.microsoft.com/office/drawing/2014/main" val="8708998"/>
                  </a:ext>
                </a:extLst>
              </a:tr>
              <a:tr h="372630">
                <a:tc>
                  <a:txBody>
                    <a:bodyPr/>
                    <a:lstStyle/>
                    <a:p>
                      <a:pPr marL="0" marR="0" algn="just">
                        <a:lnSpc>
                          <a:spcPct val="115000"/>
                        </a:lnSpc>
                        <a:spcBef>
                          <a:spcPts val="0"/>
                        </a:spcBef>
                        <a:spcAft>
                          <a:spcPts val="1000"/>
                        </a:spcAft>
                      </a:pPr>
                      <a:r>
                        <a:rPr lang="en-US" sz="2000">
                          <a:effectLst/>
                        </a:rPr>
                        <a:t>5</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Planning</a:t>
                      </a:r>
                      <a:endParaRPr lang="en-US" sz="1800">
                        <a:effectLst/>
                        <a:latin typeface="Arial" panose="020B0604020202020204" pitchFamily="34" charset="0"/>
                        <a:ea typeface="Arial" panose="020B0604020202020204" pitchFamily="34" charset="0"/>
                      </a:endParaRPr>
                    </a:p>
                  </a:txBody>
                  <a:tcPr marL="111572" marR="111572" marT="0" marB="0"/>
                </a:tc>
                <a:tc>
                  <a:txBody>
                    <a:bodyPr/>
                    <a:lstStyle/>
                    <a:p>
                      <a:pPr marL="0" marR="0" algn="just">
                        <a:lnSpc>
                          <a:spcPct val="115000"/>
                        </a:lnSpc>
                        <a:spcBef>
                          <a:spcPts val="0"/>
                        </a:spcBef>
                        <a:spcAft>
                          <a:spcPts val="1000"/>
                        </a:spcAft>
                      </a:pPr>
                      <a:r>
                        <a:rPr lang="en-US" sz="2000">
                          <a:effectLst/>
                        </a:rPr>
                        <a:t>Planned</a:t>
                      </a:r>
                      <a:endParaRPr lang="en-US" sz="1800">
                        <a:effectLst/>
                        <a:latin typeface="Arial" panose="020B0604020202020204" pitchFamily="34" charset="0"/>
                        <a:ea typeface="Arial" panose="020B0604020202020204" pitchFamily="34" charset="0"/>
                      </a:endParaRPr>
                    </a:p>
                  </a:txBody>
                  <a:tcPr marL="111572" marR="111572" marT="0" marB="0"/>
                </a:tc>
                <a:extLst>
                  <a:ext uri="{0D108BD9-81ED-4DB2-BD59-A6C34878D82A}">
                    <a16:rowId xmlns:a16="http://schemas.microsoft.com/office/drawing/2014/main" val="429484207"/>
                  </a:ext>
                </a:extLst>
              </a:tr>
            </a:tbl>
          </a:graphicData>
        </a:graphic>
      </p:graphicFrame>
    </p:spTree>
    <p:extLst>
      <p:ext uri="{BB962C8B-B14F-4D97-AF65-F5344CB8AC3E}">
        <p14:creationId xmlns:p14="http://schemas.microsoft.com/office/powerpoint/2010/main" val="29494594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aphicFrame>
        <p:nvGraphicFramePr>
          <p:cNvPr id="4" name="Content Placeholder 3">
            <a:extLst>
              <a:ext uri="{FF2B5EF4-FFF2-40B4-BE49-F238E27FC236}">
                <a16:creationId xmlns:a16="http://schemas.microsoft.com/office/drawing/2014/main" id="{BB0B0CD6-2FAD-47B9-B20E-FC4DDD7AFC3C}"/>
              </a:ext>
            </a:extLst>
          </p:cNvPr>
          <p:cNvGraphicFramePr>
            <a:graphicFrameLocks noGrp="1"/>
          </p:cNvGraphicFramePr>
          <p:nvPr>
            <p:ph idx="1"/>
            <p:extLst>
              <p:ext uri="{D42A27DB-BD31-4B8C-83A1-F6EECF244321}">
                <p14:modId xmlns:p14="http://schemas.microsoft.com/office/powerpoint/2010/main" val="3006065867"/>
              </p:ext>
            </p:extLst>
          </p:nvPr>
        </p:nvGraphicFramePr>
        <p:xfrm>
          <a:off x="1007225" y="2174967"/>
          <a:ext cx="7129552" cy="2348525"/>
        </p:xfrm>
        <a:graphic>
          <a:graphicData uri="http://schemas.openxmlformats.org/drawingml/2006/table">
            <a:tbl>
              <a:tblPr firstRow="1" firstCol="1" bandRow="1">
                <a:tableStyleId>{5C22544A-7EE6-4342-B048-85BDC9FD1C3A}</a:tableStyleId>
              </a:tblPr>
              <a:tblGrid>
                <a:gridCol w="1668771">
                  <a:extLst>
                    <a:ext uri="{9D8B030D-6E8A-4147-A177-3AD203B41FA5}">
                      <a16:colId xmlns:a16="http://schemas.microsoft.com/office/drawing/2014/main" val="1392616340"/>
                    </a:ext>
                  </a:extLst>
                </a:gridCol>
                <a:gridCol w="1616683">
                  <a:extLst>
                    <a:ext uri="{9D8B030D-6E8A-4147-A177-3AD203B41FA5}">
                      <a16:colId xmlns:a16="http://schemas.microsoft.com/office/drawing/2014/main" val="2699355772"/>
                    </a:ext>
                  </a:extLst>
                </a:gridCol>
                <a:gridCol w="1147891">
                  <a:extLst>
                    <a:ext uri="{9D8B030D-6E8A-4147-A177-3AD203B41FA5}">
                      <a16:colId xmlns:a16="http://schemas.microsoft.com/office/drawing/2014/main" val="3053217734"/>
                    </a:ext>
                  </a:extLst>
                </a:gridCol>
                <a:gridCol w="1616683">
                  <a:extLst>
                    <a:ext uri="{9D8B030D-6E8A-4147-A177-3AD203B41FA5}">
                      <a16:colId xmlns:a16="http://schemas.microsoft.com/office/drawing/2014/main" val="808076301"/>
                    </a:ext>
                  </a:extLst>
                </a:gridCol>
                <a:gridCol w="1079524">
                  <a:extLst>
                    <a:ext uri="{9D8B030D-6E8A-4147-A177-3AD203B41FA5}">
                      <a16:colId xmlns:a16="http://schemas.microsoft.com/office/drawing/2014/main" val="1635335942"/>
                    </a:ext>
                  </a:extLst>
                </a:gridCol>
              </a:tblGrid>
              <a:tr h="469705">
                <a:tc>
                  <a:txBody>
                    <a:bodyPr/>
                    <a:lstStyle/>
                    <a:p>
                      <a:pPr marL="0" marR="0" algn="just">
                        <a:lnSpc>
                          <a:spcPct val="115000"/>
                        </a:lnSpc>
                        <a:spcBef>
                          <a:spcPts val="0"/>
                        </a:spcBef>
                        <a:spcAft>
                          <a:spcPts val="1000"/>
                        </a:spcAft>
                      </a:pPr>
                      <a:r>
                        <a:rPr lang="en-US" sz="2500">
                          <a:effectLst/>
                        </a:rPr>
                        <a:t> </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 </a:t>
                      </a:r>
                      <a:endParaRPr lang="en-US" sz="2300">
                        <a:effectLst/>
                        <a:latin typeface="Arial" panose="020B0604020202020204" pitchFamily="34" charset="0"/>
                        <a:ea typeface="Arial" panose="020B0604020202020204" pitchFamily="34" charset="0"/>
                      </a:endParaRPr>
                    </a:p>
                  </a:txBody>
                  <a:tcPr marL="140638" marR="140638" marT="0" marB="0"/>
                </a:tc>
                <a:tc gridSpan="3">
                  <a:txBody>
                    <a:bodyPr/>
                    <a:lstStyle/>
                    <a:p>
                      <a:pPr marL="0" marR="0" algn="just">
                        <a:lnSpc>
                          <a:spcPct val="115000"/>
                        </a:lnSpc>
                        <a:spcBef>
                          <a:spcPts val="0"/>
                        </a:spcBef>
                        <a:spcAft>
                          <a:spcPts val="1000"/>
                        </a:spcAft>
                      </a:pPr>
                      <a:r>
                        <a:rPr lang="en-US" sz="2500">
                          <a:effectLst/>
                        </a:rPr>
                        <a:t>Impact</a:t>
                      </a:r>
                      <a:endParaRPr lang="en-US" sz="2300">
                        <a:effectLst/>
                        <a:latin typeface="Arial" panose="020B0604020202020204" pitchFamily="34" charset="0"/>
                        <a:ea typeface="Arial" panose="020B0604020202020204" pitchFamily="34" charset="0"/>
                      </a:endParaRPr>
                    </a:p>
                  </a:txBody>
                  <a:tcPr marL="140638" marR="14063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544325"/>
                  </a:ext>
                </a:extLst>
              </a:tr>
              <a:tr h="469705">
                <a:tc>
                  <a:txBody>
                    <a:bodyPr/>
                    <a:lstStyle/>
                    <a:p>
                      <a:pPr marL="0" marR="0" algn="just">
                        <a:lnSpc>
                          <a:spcPct val="115000"/>
                        </a:lnSpc>
                        <a:spcBef>
                          <a:spcPts val="0"/>
                        </a:spcBef>
                        <a:spcAft>
                          <a:spcPts val="1000"/>
                        </a:spcAft>
                      </a:pPr>
                      <a:r>
                        <a:rPr lang="en-US" sz="2500">
                          <a:effectLst/>
                        </a:rPr>
                        <a:t> </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 </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High</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Medium</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Low</a:t>
                      </a:r>
                      <a:endParaRPr lang="en-US" sz="2300">
                        <a:effectLst/>
                        <a:latin typeface="Arial" panose="020B0604020202020204" pitchFamily="34" charset="0"/>
                        <a:ea typeface="Arial" panose="020B0604020202020204" pitchFamily="34" charset="0"/>
                      </a:endParaRPr>
                    </a:p>
                  </a:txBody>
                  <a:tcPr marL="140638" marR="140638" marT="0" marB="0"/>
                </a:tc>
                <a:extLst>
                  <a:ext uri="{0D108BD9-81ED-4DB2-BD59-A6C34878D82A}">
                    <a16:rowId xmlns:a16="http://schemas.microsoft.com/office/drawing/2014/main" val="3459578820"/>
                  </a:ext>
                </a:extLst>
              </a:tr>
              <a:tr h="469705">
                <a:tc rowSpan="3">
                  <a:txBody>
                    <a:bodyPr/>
                    <a:lstStyle/>
                    <a:p>
                      <a:pPr marL="0" marR="0" algn="just">
                        <a:lnSpc>
                          <a:spcPct val="115000"/>
                        </a:lnSpc>
                        <a:spcBef>
                          <a:spcPts val="0"/>
                        </a:spcBef>
                        <a:spcAft>
                          <a:spcPts val="1000"/>
                        </a:spcAft>
                      </a:pPr>
                      <a:r>
                        <a:rPr lang="en-US" sz="2500">
                          <a:effectLst/>
                        </a:rPr>
                        <a:t>Urgency</a:t>
                      </a:r>
                      <a:endParaRPr lang="en-US" sz="2300">
                        <a:effectLst/>
                        <a:latin typeface="Arial" panose="020B0604020202020204" pitchFamily="34" charset="0"/>
                        <a:ea typeface="Arial" panose="020B0604020202020204" pitchFamily="34" charset="0"/>
                      </a:endParaRPr>
                    </a:p>
                  </a:txBody>
                  <a:tcPr marL="140638" marR="140638" marT="0" marB="0" anchor="ctr"/>
                </a:tc>
                <a:tc>
                  <a:txBody>
                    <a:bodyPr/>
                    <a:lstStyle/>
                    <a:p>
                      <a:pPr marL="0" marR="0" algn="just">
                        <a:lnSpc>
                          <a:spcPct val="115000"/>
                        </a:lnSpc>
                        <a:spcBef>
                          <a:spcPts val="0"/>
                        </a:spcBef>
                        <a:spcAft>
                          <a:spcPts val="1000"/>
                        </a:spcAft>
                      </a:pPr>
                      <a:r>
                        <a:rPr lang="en-US" sz="2500">
                          <a:effectLst/>
                        </a:rPr>
                        <a:t>High</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1</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2</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3</a:t>
                      </a:r>
                      <a:endParaRPr lang="en-US" sz="2300">
                        <a:effectLst/>
                        <a:latin typeface="Arial" panose="020B0604020202020204" pitchFamily="34" charset="0"/>
                        <a:ea typeface="Arial" panose="020B0604020202020204" pitchFamily="34" charset="0"/>
                      </a:endParaRPr>
                    </a:p>
                  </a:txBody>
                  <a:tcPr marL="140638" marR="140638" marT="0" marB="0"/>
                </a:tc>
                <a:extLst>
                  <a:ext uri="{0D108BD9-81ED-4DB2-BD59-A6C34878D82A}">
                    <a16:rowId xmlns:a16="http://schemas.microsoft.com/office/drawing/2014/main" val="539388293"/>
                  </a:ext>
                </a:extLst>
              </a:tr>
              <a:tr h="469705">
                <a:tc vMerge="1">
                  <a:txBody>
                    <a:bodyPr/>
                    <a:lstStyle/>
                    <a:p>
                      <a:endParaRPr lang="en-US"/>
                    </a:p>
                  </a:txBody>
                  <a:tcPr/>
                </a:tc>
                <a:tc>
                  <a:txBody>
                    <a:bodyPr/>
                    <a:lstStyle/>
                    <a:p>
                      <a:pPr marL="0" marR="0" algn="just">
                        <a:lnSpc>
                          <a:spcPct val="115000"/>
                        </a:lnSpc>
                        <a:spcBef>
                          <a:spcPts val="0"/>
                        </a:spcBef>
                        <a:spcAft>
                          <a:spcPts val="1000"/>
                        </a:spcAft>
                      </a:pPr>
                      <a:r>
                        <a:rPr lang="en-US" sz="2500">
                          <a:effectLst/>
                        </a:rPr>
                        <a:t>Medium</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2</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3</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4</a:t>
                      </a:r>
                      <a:endParaRPr lang="en-US" sz="2300">
                        <a:effectLst/>
                        <a:latin typeface="Arial" panose="020B0604020202020204" pitchFamily="34" charset="0"/>
                        <a:ea typeface="Arial" panose="020B0604020202020204" pitchFamily="34" charset="0"/>
                      </a:endParaRPr>
                    </a:p>
                  </a:txBody>
                  <a:tcPr marL="140638" marR="140638" marT="0" marB="0"/>
                </a:tc>
                <a:extLst>
                  <a:ext uri="{0D108BD9-81ED-4DB2-BD59-A6C34878D82A}">
                    <a16:rowId xmlns:a16="http://schemas.microsoft.com/office/drawing/2014/main" val="4235488296"/>
                  </a:ext>
                </a:extLst>
              </a:tr>
              <a:tr h="469705">
                <a:tc vMerge="1">
                  <a:txBody>
                    <a:bodyPr/>
                    <a:lstStyle/>
                    <a:p>
                      <a:endParaRPr lang="en-US"/>
                    </a:p>
                  </a:txBody>
                  <a:tcPr/>
                </a:tc>
                <a:tc>
                  <a:txBody>
                    <a:bodyPr/>
                    <a:lstStyle/>
                    <a:p>
                      <a:pPr marL="0" marR="0" algn="just">
                        <a:lnSpc>
                          <a:spcPct val="115000"/>
                        </a:lnSpc>
                        <a:spcBef>
                          <a:spcPts val="0"/>
                        </a:spcBef>
                        <a:spcAft>
                          <a:spcPts val="1000"/>
                        </a:spcAft>
                      </a:pPr>
                      <a:r>
                        <a:rPr lang="en-US" sz="2500">
                          <a:effectLst/>
                        </a:rPr>
                        <a:t>Low</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3</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4</a:t>
                      </a:r>
                      <a:endParaRPr lang="en-US" sz="2300">
                        <a:effectLst/>
                        <a:latin typeface="Arial" panose="020B0604020202020204" pitchFamily="34" charset="0"/>
                        <a:ea typeface="Arial" panose="020B0604020202020204" pitchFamily="34" charset="0"/>
                      </a:endParaRPr>
                    </a:p>
                  </a:txBody>
                  <a:tcPr marL="140638" marR="140638" marT="0" marB="0"/>
                </a:tc>
                <a:tc>
                  <a:txBody>
                    <a:bodyPr/>
                    <a:lstStyle/>
                    <a:p>
                      <a:pPr marL="0" marR="0" algn="just">
                        <a:lnSpc>
                          <a:spcPct val="115000"/>
                        </a:lnSpc>
                        <a:spcBef>
                          <a:spcPts val="0"/>
                        </a:spcBef>
                        <a:spcAft>
                          <a:spcPts val="1000"/>
                        </a:spcAft>
                      </a:pPr>
                      <a:r>
                        <a:rPr lang="en-US" sz="2500">
                          <a:effectLst/>
                        </a:rPr>
                        <a:t>5</a:t>
                      </a:r>
                      <a:endParaRPr lang="en-US" sz="2300">
                        <a:effectLst/>
                        <a:latin typeface="Arial" panose="020B0604020202020204" pitchFamily="34" charset="0"/>
                        <a:ea typeface="Arial" panose="020B0604020202020204" pitchFamily="34" charset="0"/>
                      </a:endParaRPr>
                    </a:p>
                  </a:txBody>
                  <a:tcPr marL="140638" marR="140638" marT="0" marB="0"/>
                </a:tc>
                <a:extLst>
                  <a:ext uri="{0D108BD9-81ED-4DB2-BD59-A6C34878D82A}">
                    <a16:rowId xmlns:a16="http://schemas.microsoft.com/office/drawing/2014/main" val="2342603740"/>
                  </a:ext>
                </a:extLst>
              </a:tr>
            </a:tbl>
          </a:graphicData>
        </a:graphic>
      </p:graphicFrame>
    </p:spTree>
    <p:extLst>
      <p:ext uri="{BB962C8B-B14F-4D97-AF65-F5344CB8AC3E}">
        <p14:creationId xmlns:p14="http://schemas.microsoft.com/office/powerpoint/2010/main" val="22189484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 y="-3518"/>
            <a:ext cx="4085190" cy="514349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A close up of a logo&#10;&#10;Description generated with very high confidence">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79260353-1203-474F-A8A8-1B1E1565CB41}"/>
              </a:ext>
            </a:extLst>
          </p:cNvPr>
          <p:cNvSpPr>
            <a:spLocks noGrp="1"/>
          </p:cNvSpPr>
          <p:nvPr>
            <p:ph type="title"/>
          </p:nvPr>
        </p:nvSpPr>
        <p:spPr>
          <a:xfrm>
            <a:off x="544542" y="2341275"/>
            <a:ext cx="2743540" cy="1339887"/>
          </a:xfrm>
        </p:spPr>
        <p:txBody>
          <a:bodyPr vert="horz" lIns="91440" tIns="45720" rIns="91440" bIns="45720" rtlCol="0" anchor="t">
            <a:normAutofit/>
          </a:bodyPr>
          <a:lstStyle/>
          <a:p>
            <a:pPr algn="l">
              <a:lnSpc>
                <a:spcPct val="90000"/>
              </a:lnSpc>
            </a:pPr>
            <a:r>
              <a:rPr lang="en-US" sz="3300" kern="1200">
                <a:solidFill>
                  <a:srgbClr val="FFFFFF"/>
                </a:solidFill>
                <a:latin typeface="+mj-lt"/>
                <a:ea typeface="+mj-ea"/>
                <a:cs typeface="+mj-cs"/>
              </a:rPr>
              <a:t>Thanks for your attention</a:t>
            </a:r>
          </a:p>
        </p:txBody>
      </p:sp>
      <p:pic>
        <p:nvPicPr>
          <p:cNvPr id="7" name="Graphic 6" descr="Winking Face with No Fill">
            <a:extLst>
              <a:ext uri="{FF2B5EF4-FFF2-40B4-BE49-F238E27FC236}">
                <a16:creationId xmlns:a16="http://schemas.microsoft.com/office/drawing/2014/main" id="{DB7BB0C1-7310-497B-9E28-2FEB42C73F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4505" y="687343"/>
            <a:ext cx="3762989" cy="3762989"/>
          </a:xfrm>
          <a:prstGeom prst="rect">
            <a:avLst/>
          </a:prstGeom>
          <a:ln w="9525">
            <a:noFill/>
          </a:ln>
        </p:spPr>
      </p:pic>
    </p:spTree>
    <p:extLst>
      <p:ext uri="{BB962C8B-B14F-4D97-AF65-F5344CB8AC3E}">
        <p14:creationId xmlns:p14="http://schemas.microsoft.com/office/powerpoint/2010/main" val="2955358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Our company</a:t>
            </a:r>
          </a:p>
        </p:txBody>
      </p:sp>
      <p:sp>
        <p:nvSpPr>
          <p:cNvPr id="5" name="Content Placeholder 4"/>
          <p:cNvSpPr>
            <a:spLocks noGrp="1"/>
          </p:cNvSpPr>
          <p:nvPr>
            <p:ph idx="10"/>
          </p:nvPr>
        </p:nvSpPr>
        <p:spPr/>
        <p:txBody>
          <a:bodyPr/>
          <a:lstStyle/>
          <a:p>
            <a:pPr marL="285750" indent="-285750">
              <a:buFont typeface="Arial" panose="020B0604020202020204" pitchFamily="34" charset="0"/>
              <a:buChar char="•"/>
            </a:pPr>
            <a:r>
              <a:rPr lang="es-ES" altLang="ko-KR" dirty="0" err="1">
                <a:latin typeface="Arial" pitchFamily="34" charset="0"/>
                <a:cs typeface="Arial" pitchFamily="34" charset="0"/>
              </a:rPr>
              <a:t>Palachovy-Techcloud</a:t>
            </a:r>
            <a:r>
              <a:rPr lang="es-ES" altLang="ko-KR" dirty="0">
                <a:latin typeface="Arial" pitchFamily="34" charset="0"/>
                <a:cs typeface="Arial" pitchFamily="34" charset="0"/>
              </a:rPr>
              <a:t>.</a:t>
            </a:r>
          </a:p>
          <a:p>
            <a:pPr marL="285750" indent="-285750">
              <a:buFont typeface="Arial" panose="020B0604020202020204" pitchFamily="34" charset="0"/>
              <a:buChar char="•"/>
            </a:pPr>
            <a:r>
              <a:rPr lang="es-ES" altLang="ko-KR" dirty="0" err="1">
                <a:latin typeface="Arial" pitchFamily="34" charset="0"/>
                <a:cs typeface="Arial" pitchFamily="34" charset="0"/>
              </a:rPr>
              <a:t>Goals</a:t>
            </a:r>
            <a:r>
              <a:rPr lang="es-ES" altLang="ko-KR" dirty="0">
                <a:latin typeface="Arial" pitchFamily="34" charset="0"/>
                <a:cs typeface="Arial" pitchFamily="34" charset="0"/>
              </a:rPr>
              <a:t>: Server </a:t>
            </a:r>
            <a:r>
              <a:rPr lang="es-ES" altLang="ko-KR" dirty="0" err="1">
                <a:latin typeface="Arial" pitchFamily="34" charset="0"/>
                <a:cs typeface="Arial" pitchFamily="34" charset="0"/>
              </a:rPr>
              <a:t>Rental</a:t>
            </a:r>
            <a:r>
              <a:rPr lang="es-ES" altLang="ko-KR" dirty="0">
                <a:latin typeface="Arial" pitchFamily="34" charset="0"/>
                <a:cs typeface="Arial" pitchFamily="34" charset="0"/>
              </a:rPr>
              <a:t> </a:t>
            </a:r>
            <a:r>
              <a:rPr lang="es-ES" altLang="ko-KR" dirty="0" err="1">
                <a:latin typeface="Arial" pitchFamily="34" charset="0"/>
                <a:cs typeface="Arial" pitchFamily="34" charset="0"/>
              </a:rPr>
              <a:t>Service</a:t>
            </a:r>
            <a:endParaRPr lang="es-ES" altLang="ko-KR" dirty="0">
              <a:latin typeface="Arial" pitchFamily="34" charset="0"/>
              <a:cs typeface="Arial" pitchFamily="34" charset="0"/>
            </a:endParaRPr>
          </a:p>
          <a:p>
            <a:pPr marL="285750" indent="-285750">
              <a:buFont typeface="Arial" panose="020B0604020202020204" pitchFamily="34" charset="0"/>
              <a:buChar char="•"/>
            </a:pPr>
            <a:r>
              <a:rPr lang="es-ES" altLang="ko-KR" dirty="0" err="1">
                <a:latin typeface="Arial" pitchFamily="34" charset="0"/>
                <a:cs typeface="Arial" pitchFamily="34" charset="0"/>
              </a:rPr>
              <a:t>Customers</a:t>
            </a:r>
            <a:r>
              <a:rPr lang="es-ES" altLang="ko-KR" dirty="0">
                <a:latin typeface="Arial" pitchFamily="34" charset="0"/>
                <a:cs typeface="Arial" pitchFamily="34" charset="0"/>
              </a:rPr>
              <a:t>: </a:t>
            </a:r>
            <a:r>
              <a:rPr lang="es-ES" altLang="ko-KR" dirty="0" err="1">
                <a:latin typeface="Arial" pitchFamily="34" charset="0"/>
                <a:cs typeface="Arial" pitchFamily="34" charset="0"/>
              </a:rPr>
              <a:t>Different</a:t>
            </a:r>
            <a:r>
              <a:rPr lang="es-ES" altLang="ko-KR" dirty="0">
                <a:latin typeface="Arial" pitchFamily="34" charset="0"/>
                <a:cs typeface="Arial" pitchFamily="34" charset="0"/>
              </a:rPr>
              <a:t> </a:t>
            </a:r>
            <a:r>
              <a:rPr lang="es-ES" altLang="ko-KR" dirty="0" err="1">
                <a:latin typeface="Arial" pitchFamily="34" charset="0"/>
                <a:cs typeface="Arial" pitchFamily="34" charset="0"/>
              </a:rPr>
              <a:t>packages</a:t>
            </a:r>
            <a:r>
              <a:rPr lang="es-ES" altLang="ko-KR" dirty="0">
                <a:latin typeface="Arial" pitchFamily="34" charset="0"/>
                <a:cs typeface="Arial" pitchFamily="34" charset="0"/>
              </a:rPr>
              <a:t> </a:t>
            </a:r>
            <a:r>
              <a:rPr lang="es-ES" altLang="ko-KR" dirty="0" err="1">
                <a:latin typeface="Arial" pitchFamily="34" charset="0"/>
                <a:cs typeface="Arial" pitchFamily="34" charset="0"/>
              </a:rPr>
              <a:t>for</a:t>
            </a:r>
            <a:r>
              <a:rPr lang="es-ES" altLang="ko-KR" dirty="0">
                <a:latin typeface="Arial" pitchFamily="34" charset="0"/>
                <a:cs typeface="Arial" pitchFamily="34" charset="0"/>
              </a:rPr>
              <a:t> </a:t>
            </a:r>
            <a:r>
              <a:rPr lang="es-ES" altLang="ko-KR" dirty="0" err="1">
                <a:latin typeface="Arial" pitchFamily="34" charset="0"/>
                <a:cs typeface="Arial" pitchFamily="34" charset="0"/>
              </a:rPr>
              <a:t>differents</a:t>
            </a:r>
            <a:r>
              <a:rPr lang="es-ES" altLang="ko-KR" dirty="0">
                <a:latin typeface="Arial" pitchFamily="34" charset="0"/>
                <a:cs typeface="Arial" pitchFamily="34" charset="0"/>
              </a:rPr>
              <a:t> </a:t>
            </a:r>
            <a:r>
              <a:rPr lang="es-ES" altLang="ko-KR" dirty="0" err="1">
                <a:latin typeface="Arial" pitchFamily="34" charset="0"/>
                <a:cs typeface="Arial" pitchFamily="34" charset="0"/>
              </a:rPr>
              <a:t>types</a:t>
            </a:r>
            <a:r>
              <a:rPr lang="es-ES" altLang="ko-KR" dirty="0">
                <a:latin typeface="Arial" pitchFamily="34" charset="0"/>
                <a:cs typeface="Arial" pitchFamily="34" charset="0"/>
              </a:rPr>
              <a:t> of </a:t>
            </a:r>
            <a:r>
              <a:rPr lang="es-ES" altLang="ko-KR" dirty="0" err="1">
                <a:latin typeface="Arial" pitchFamily="34" charset="0"/>
                <a:cs typeface="Arial" pitchFamily="34" charset="0"/>
              </a:rPr>
              <a:t>customers</a:t>
            </a:r>
            <a:endParaRPr lang="es-ES" altLang="ko-KR" dirty="0">
              <a:latin typeface="Arial" pitchFamily="34" charset="0"/>
              <a:cs typeface="Arial" pitchFamily="34" charset="0"/>
            </a:endParaRPr>
          </a:p>
          <a:p>
            <a:pPr marL="1028700" lvl="1">
              <a:buFont typeface="Arial" panose="020B0604020202020204" pitchFamily="34" charset="0"/>
              <a:buChar char="•"/>
            </a:pPr>
            <a:r>
              <a:rPr lang="es-ES" altLang="ko-KR" sz="1400" dirty="0">
                <a:solidFill>
                  <a:schemeClr val="bg1"/>
                </a:solidFill>
                <a:latin typeface="Arial" panose="020B0604020202020204" pitchFamily="34" charset="0"/>
                <a:cs typeface="Arial" panose="020B0604020202020204" pitchFamily="34" charset="0"/>
              </a:rPr>
              <a:t>Basic-Cloud</a:t>
            </a:r>
          </a:p>
          <a:p>
            <a:pPr marL="1028700" lvl="1">
              <a:buFont typeface="Arial" panose="020B0604020202020204" pitchFamily="34" charset="0"/>
              <a:buChar char="•"/>
            </a:pPr>
            <a:r>
              <a:rPr lang="es-ES" altLang="ko-KR" sz="1400" dirty="0">
                <a:solidFill>
                  <a:schemeClr val="bg1"/>
                </a:solidFill>
                <a:latin typeface="Arial" panose="020B0604020202020204" pitchFamily="34" charset="0"/>
                <a:cs typeface="Arial" panose="020B0604020202020204" pitchFamily="34" charset="0"/>
              </a:rPr>
              <a:t>Pro-Cloud</a:t>
            </a:r>
          </a:p>
          <a:p>
            <a:pPr marL="1028700" lvl="1">
              <a:buFont typeface="Arial" panose="020B0604020202020204" pitchFamily="34" charset="0"/>
              <a:buChar char="•"/>
            </a:pPr>
            <a:r>
              <a:rPr lang="es-ES" altLang="ko-KR" sz="1400" dirty="0">
                <a:solidFill>
                  <a:schemeClr val="bg1"/>
                </a:solidFill>
                <a:latin typeface="Arial" panose="020B0604020202020204" pitchFamily="34" charset="0"/>
                <a:cs typeface="Arial" panose="020B0604020202020204" pitchFamily="34" charset="0"/>
              </a:rPr>
              <a:t>G-Cloud</a:t>
            </a:r>
          </a:p>
          <a:p>
            <a:pPr marL="285750" indent="-285750">
              <a:buFont typeface="Arial" panose="020B0604020202020204" pitchFamily="34" charset="0"/>
              <a:buChar char="•"/>
            </a:pPr>
            <a:r>
              <a:rPr lang="es-ES" altLang="ko-KR" dirty="0">
                <a:latin typeface="Arial" panose="020B0604020202020204" pitchFamily="34" charset="0"/>
                <a:cs typeface="Arial" panose="020B0604020202020204" pitchFamily="34" charset="0"/>
              </a:rPr>
              <a:t>Business </a:t>
            </a:r>
            <a:r>
              <a:rPr lang="es-ES" altLang="ko-KR" dirty="0" err="1">
                <a:latin typeface="Arial" panose="020B0604020202020204" pitchFamily="34" charset="0"/>
                <a:cs typeface="Arial" panose="020B0604020202020204" pitchFamily="34" charset="0"/>
              </a:rPr>
              <a:t>Strategy</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Offering</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different</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services</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according</a:t>
            </a:r>
            <a:r>
              <a:rPr lang="es-ES" altLang="ko-KR" dirty="0">
                <a:latin typeface="Arial" panose="020B0604020202020204" pitchFamily="34" charset="0"/>
                <a:cs typeface="Arial" panose="020B0604020202020204" pitchFamily="34" charset="0"/>
              </a:rPr>
              <a:t> to </a:t>
            </a:r>
            <a:r>
              <a:rPr lang="es-ES" altLang="ko-KR" dirty="0" err="1">
                <a:latin typeface="Arial" panose="020B0604020202020204" pitchFamily="34" charset="0"/>
                <a:cs typeface="Arial" panose="020B0604020202020204" pitchFamily="34" charset="0"/>
              </a:rPr>
              <a:t>the</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need</a:t>
            </a:r>
            <a:r>
              <a:rPr lang="es-ES" altLang="ko-KR" dirty="0">
                <a:latin typeface="Arial" panose="020B0604020202020204" pitchFamily="34" charset="0"/>
                <a:cs typeface="Arial" panose="020B0604020202020204" pitchFamily="34" charset="0"/>
              </a:rPr>
              <a:t> of </a:t>
            </a:r>
            <a:r>
              <a:rPr lang="es-ES" altLang="ko-KR" dirty="0" err="1">
                <a:latin typeface="Arial" panose="020B0604020202020204" pitchFamily="34" charset="0"/>
                <a:cs typeface="Arial" panose="020B0604020202020204" pitchFamily="34" charset="0"/>
              </a:rPr>
              <a:t>the</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customers</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Seeking</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potential</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customers</a:t>
            </a:r>
            <a:r>
              <a:rPr lang="es-ES" altLang="ko-KR"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s-ES" altLang="ko-KR" dirty="0" err="1">
                <a:solidFill>
                  <a:schemeClr val="bg1"/>
                </a:solidFill>
                <a:latin typeface="Arial" panose="020B0604020202020204" pitchFamily="34" charset="0"/>
                <a:cs typeface="Arial" panose="020B0604020202020204" pitchFamily="34" charset="0"/>
              </a:rPr>
              <a:t>Finance</a:t>
            </a:r>
            <a:r>
              <a:rPr lang="es-ES" altLang="ko-KR" dirty="0">
                <a:solidFill>
                  <a:schemeClr val="bg1"/>
                </a:solidFill>
                <a:latin typeface="Arial" panose="020B0604020202020204" pitchFamily="34" charset="0"/>
                <a:cs typeface="Arial" panose="020B0604020202020204" pitchFamily="34" charset="0"/>
              </a:rPr>
              <a:t> </a:t>
            </a:r>
            <a:r>
              <a:rPr lang="es-ES" altLang="ko-KR" dirty="0" err="1">
                <a:solidFill>
                  <a:schemeClr val="bg1"/>
                </a:solidFill>
                <a:latin typeface="Arial" panose="020B0604020202020204" pitchFamily="34" charset="0"/>
                <a:cs typeface="Arial" panose="020B0604020202020204" pitchFamily="34" charset="0"/>
              </a:rPr>
              <a:t>statements</a:t>
            </a:r>
            <a:r>
              <a:rPr lang="es-ES" altLang="ko-KR" dirty="0">
                <a:solidFill>
                  <a:schemeClr val="bg1"/>
                </a:solidFill>
                <a:latin typeface="Arial" panose="020B0604020202020204" pitchFamily="34" charset="0"/>
                <a:cs typeface="Arial" panose="020B0604020202020204" pitchFamily="34" charset="0"/>
              </a:rPr>
              <a:t>: </a:t>
            </a:r>
            <a:r>
              <a:rPr lang="es-ES" altLang="ko-KR" dirty="0" err="1">
                <a:solidFill>
                  <a:schemeClr val="bg1"/>
                </a:solidFill>
                <a:latin typeface="Arial" panose="020B0604020202020204" pitchFamily="34" charset="0"/>
                <a:cs typeface="Arial" panose="020B0604020202020204" pitchFamily="34" charset="0"/>
              </a:rPr>
              <a:t>Initial</a:t>
            </a:r>
            <a:r>
              <a:rPr lang="es-ES" altLang="ko-KR" dirty="0">
                <a:solidFill>
                  <a:schemeClr val="bg1"/>
                </a:solidFill>
                <a:latin typeface="Arial" panose="020B0604020202020204" pitchFamily="34" charset="0"/>
                <a:cs typeface="Arial" panose="020B0604020202020204" pitchFamily="34" charset="0"/>
              </a:rPr>
              <a:t> capital </a:t>
            </a:r>
            <a:r>
              <a:rPr lang="es-ES" altLang="ko-KR" dirty="0" err="1">
                <a:solidFill>
                  <a:schemeClr val="bg1"/>
                </a:solidFill>
                <a:latin typeface="Arial" panose="020B0604020202020204" pitchFamily="34" charset="0"/>
                <a:cs typeface="Arial" panose="020B0604020202020204" pitchFamily="34" charset="0"/>
              </a:rPr>
              <a:t>investments</a:t>
            </a:r>
            <a:r>
              <a:rPr lang="es-ES" altLang="ko-KR" dirty="0">
                <a:solidFill>
                  <a:schemeClr val="bg1"/>
                </a:solidFill>
                <a:latin typeface="Arial" panose="020B0604020202020204" pitchFamily="34" charset="0"/>
                <a:cs typeface="Arial" panose="020B0604020202020204" pitchFamily="34" charset="0"/>
              </a:rPr>
              <a:t>. </a:t>
            </a:r>
            <a:r>
              <a:rPr lang="es-ES" altLang="ko-KR" dirty="0" err="1">
                <a:solidFill>
                  <a:schemeClr val="bg1"/>
                </a:solidFill>
                <a:latin typeface="Arial" panose="020B0604020202020204" pitchFamily="34" charset="0"/>
                <a:cs typeface="Arial" panose="020B0604020202020204" pitchFamily="34" charset="0"/>
              </a:rPr>
              <a:t>Donations</a:t>
            </a:r>
            <a:r>
              <a:rPr lang="es-ES" altLang="ko-KR" dirty="0">
                <a:solidFill>
                  <a:schemeClr val="bg1"/>
                </a:solidFill>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Agreements</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Earnings</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with</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packages</a:t>
            </a:r>
            <a:r>
              <a:rPr lang="es-ES" altLang="ko-KR"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s-ES" altLang="ko-KR" dirty="0" err="1">
                <a:latin typeface="Arial" panose="020B0604020202020204" pitchFamily="34" charset="0"/>
                <a:cs typeface="Arial" panose="020B0604020202020204" pitchFamily="34" charset="0"/>
              </a:rPr>
              <a:t>Difficulties</a:t>
            </a:r>
            <a:r>
              <a:rPr lang="es-ES" altLang="ko-KR" dirty="0">
                <a:latin typeface="Arial" panose="020B0604020202020204" pitchFamily="34" charset="0"/>
                <a:cs typeface="Arial" panose="020B0604020202020204" pitchFamily="34" charset="0"/>
              </a:rPr>
              <a:t>: Be </a:t>
            </a:r>
            <a:r>
              <a:rPr lang="es-ES" altLang="ko-KR" dirty="0" err="1">
                <a:latin typeface="Arial" panose="020B0604020202020204" pitchFamily="34" charset="0"/>
                <a:cs typeface="Arial" panose="020B0604020202020204" pitchFamily="34" charset="0"/>
              </a:rPr>
              <a:t>prepared</a:t>
            </a:r>
            <a:r>
              <a:rPr lang="es-ES" altLang="ko-KR" dirty="0">
                <a:latin typeface="Arial" panose="020B0604020202020204" pitchFamily="34" charset="0"/>
                <a:cs typeface="Arial" panose="020B0604020202020204" pitchFamily="34" charset="0"/>
              </a:rPr>
              <a:t> to </a:t>
            </a:r>
            <a:r>
              <a:rPr lang="es-ES" altLang="ko-KR" dirty="0" err="1">
                <a:latin typeface="Arial" panose="020B0604020202020204" pitchFamily="34" charset="0"/>
                <a:cs typeface="Arial" panose="020B0604020202020204" pitchFamily="34" charset="0"/>
              </a:rPr>
              <a:t>solve</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some</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problems</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Conectivity</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security</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Maintenance</a:t>
            </a:r>
            <a:r>
              <a:rPr lang="es-ES" altLang="ko-KR" dirty="0">
                <a:latin typeface="Arial" panose="020B0604020202020204" pitchFamily="34" charset="0"/>
                <a:cs typeface="Arial" panose="020B0604020202020204" pitchFamily="34" charset="0"/>
              </a:rPr>
              <a:t> of </a:t>
            </a:r>
            <a:r>
              <a:rPr lang="es-ES" altLang="ko-KR" dirty="0" err="1">
                <a:latin typeface="Arial" panose="020B0604020202020204" pitchFamily="34" charset="0"/>
                <a:cs typeface="Arial" panose="020B0604020202020204" pitchFamily="34" charset="0"/>
              </a:rPr>
              <a:t>the</a:t>
            </a:r>
            <a:r>
              <a:rPr lang="es-ES" altLang="ko-KR" dirty="0">
                <a:latin typeface="Arial" panose="020B0604020202020204" pitchFamily="34" charset="0"/>
                <a:cs typeface="Arial" panose="020B0604020202020204" pitchFamily="34" charset="0"/>
              </a:rPr>
              <a:t> </a:t>
            </a:r>
            <a:r>
              <a:rPr lang="es-ES" altLang="ko-KR" dirty="0" err="1">
                <a:latin typeface="Arial" panose="020B0604020202020204" pitchFamily="34" charset="0"/>
                <a:cs typeface="Arial" panose="020B0604020202020204" pitchFamily="34" charset="0"/>
              </a:rPr>
              <a:t>system</a:t>
            </a:r>
            <a:r>
              <a:rPr lang="es-ES" altLang="ko-KR" dirty="0">
                <a:latin typeface="Arial" panose="020B0604020202020204" pitchFamily="34" charset="0"/>
                <a:cs typeface="Arial" panose="020B0604020202020204" pitchFamily="34" charset="0"/>
              </a:rPr>
              <a:t>.</a:t>
            </a:r>
            <a:endParaRPr lang="es-ES" altLang="ko-KR"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3567023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a:xfrm>
            <a:off x="884419" y="620010"/>
            <a:ext cx="7375161" cy="994172"/>
          </a:xfrm>
        </p:spPr>
        <p:txBody>
          <a:bodyPr>
            <a:normAutofit/>
          </a:bodyPr>
          <a:lstStyle/>
          <a:p>
            <a:r>
              <a:rPr lang="en-US" sz="3000">
                <a:solidFill>
                  <a:srgbClr val="FFFFFF"/>
                </a:solidFill>
              </a:rPr>
              <a:t>IT Governance Arrangement Matrix</a:t>
            </a:r>
          </a:p>
        </p:txBody>
      </p:sp>
      <p:graphicFrame>
        <p:nvGraphicFramePr>
          <p:cNvPr id="4" name="Content Placeholder 3">
            <a:extLst>
              <a:ext uri="{FF2B5EF4-FFF2-40B4-BE49-F238E27FC236}">
                <a16:creationId xmlns:a16="http://schemas.microsoft.com/office/drawing/2014/main" id="{05600632-D42E-4793-B10B-895644706DE1}"/>
              </a:ext>
            </a:extLst>
          </p:cNvPr>
          <p:cNvGraphicFramePr>
            <a:graphicFrameLocks noGrp="1"/>
          </p:cNvGraphicFramePr>
          <p:nvPr>
            <p:ph idx="1"/>
            <p:extLst>
              <p:ext uri="{D42A27DB-BD31-4B8C-83A1-F6EECF244321}">
                <p14:modId xmlns:p14="http://schemas.microsoft.com/office/powerpoint/2010/main" val="497022429"/>
              </p:ext>
            </p:extLst>
          </p:nvPr>
        </p:nvGraphicFramePr>
        <p:xfrm>
          <a:off x="777240" y="1851670"/>
          <a:ext cx="7589527" cy="2952325"/>
        </p:xfrm>
        <a:graphic>
          <a:graphicData uri="http://schemas.openxmlformats.org/drawingml/2006/table">
            <a:tbl>
              <a:tblPr>
                <a:tableStyleId>{5C22544A-7EE6-4342-B048-85BDC9FD1C3A}</a:tableStyleId>
              </a:tblPr>
              <a:tblGrid>
                <a:gridCol w="751648">
                  <a:extLst>
                    <a:ext uri="{9D8B030D-6E8A-4147-A177-3AD203B41FA5}">
                      <a16:colId xmlns:a16="http://schemas.microsoft.com/office/drawing/2014/main" val="735525011"/>
                    </a:ext>
                  </a:extLst>
                </a:gridCol>
                <a:gridCol w="342267">
                  <a:extLst>
                    <a:ext uri="{9D8B030D-6E8A-4147-A177-3AD203B41FA5}">
                      <a16:colId xmlns:a16="http://schemas.microsoft.com/office/drawing/2014/main" val="1406744504"/>
                    </a:ext>
                  </a:extLst>
                </a:gridCol>
                <a:gridCol w="904298">
                  <a:extLst>
                    <a:ext uri="{9D8B030D-6E8A-4147-A177-3AD203B41FA5}">
                      <a16:colId xmlns:a16="http://schemas.microsoft.com/office/drawing/2014/main" val="2708560744"/>
                    </a:ext>
                  </a:extLst>
                </a:gridCol>
                <a:gridCol w="798831">
                  <a:extLst>
                    <a:ext uri="{9D8B030D-6E8A-4147-A177-3AD203B41FA5}">
                      <a16:colId xmlns:a16="http://schemas.microsoft.com/office/drawing/2014/main" val="2636579729"/>
                    </a:ext>
                  </a:extLst>
                </a:gridCol>
                <a:gridCol w="582345">
                  <a:extLst>
                    <a:ext uri="{9D8B030D-6E8A-4147-A177-3AD203B41FA5}">
                      <a16:colId xmlns:a16="http://schemas.microsoft.com/office/drawing/2014/main" val="3672136024"/>
                    </a:ext>
                  </a:extLst>
                </a:gridCol>
                <a:gridCol w="508795">
                  <a:extLst>
                    <a:ext uri="{9D8B030D-6E8A-4147-A177-3AD203B41FA5}">
                      <a16:colId xmlns:a16="http://schemas.microsoft.com/office/drawing/2014/main" val="2289412955"/>
                    </a:ext>
                  </a:extLst>
                </a:gridCol>
                <a:gridCol w="696139">
                  <a:extLst>
                    <a:ext uri="{9D8B030D-6E8A-4147-A177-3AD203B41FA5}">
                      <a16:colId xmlns:a16="http://schemas.microsoft.com/office/drawing/2014/main" val="3186071565"/>
                    </a:ext>
                  </a:extLst>
                </a:gridCol>
                <a:gridCol w="851565">
                  <a:extLst>
                    <a:ext uri="{9D8B030D-6E8A-4147-A177-3AD203B41FA5}">
                      <a16:colId xmlns:a16="http://schemas.microsoft.com/office/drawing/2014/main" val="3489631589"/>
                    </a:ext>
                  </a:extLst>
                </a:gridCol>
                <a:gridCol w="861278">
                  <a:extLst>
                    <a:ext uri="{9D8B030D-6E8A-4147-A177-3AD203B41FA5}">
                      <a16:colId xmlns:a16="http://schemas.microsoft.com/office/drawing/2014/main" val="1568741530"/>
                    </a:ext>
                  </a:extLst>
                </a:gridCol>
                <a:gridCol w="324227">
                  <a:extLst>
                    <a:ext uri="{9D8B030D-6E8A-4147-A177-3AD203B41FA5}">
                      <a16:colId xmlns:a16="http://schemas.microsoft.com/office/drawing/2014/main" val="4242107825"/>
                    </a:ext>
                  </a:extLst>
                </a:gridCol>
                <a:gridCol w="968134">
                  <a:extLst>
                    <a:ext uri="{9D8B030D-6E8A-4147-A177-3AD203B41FA5}">
                      <a16:colId xmlns:a16="http://schemas.microsoft.com/office/drawing/2014/main" val="3069863491"/>
                    </a:ext>
                  </a:extLst>
                </a:gridCol>
              </a:tblGrid>
              <a:tr h="451676">
                <a:tc>
                  <a:txBody>
                    <a:bodyPr/>
                    <a:lstStyle/>
                    <a:p>
                      <a:pPr marL="0" marR="0">
                        <a:spcBef>
                          <a:spcPts val="0"/>
                        </a:spcBef>
                        <a:spcAft>
                          <a:spcPts val="0"/>
                        </a:spcAft>
                      </a:pPr>
                      <a:r>
                        <a:rPr lang="es-ES" sz="700">
                          <a:effectLst/>
                        </a:rPr>
                        <a:t>Decision /  </a:t>
                      </a:r>
                      <a:endParaRPr lang="en-US" sz="900">
                        <a:effectLst/>
                        <a:latin typeface="Arial" panose="020B0604020202020204" pitchFamily="34" charset="0"/>
                        <a:ea typeface="Arial" panose="020B0604020202020204" pitchFamily="34" charset="0"/>
                      </a:endParaRPr>
                    </a:p>
                  </a:txBody>
                  <a:tcPr marL="23201" marR="23201" marT="23201" marB="23201"/>
                </a:tc>
                <a:tc gridSpan="2">
                  <a:txBody>
                    <a:bodyPr/>
                    <a:lstStyle/>
                    <a:p>
                      <a:pPr marL="0" marR="0">
                        <a:spcBef>
                          <a:spcPts val="0"/>
                        </a:spcBef>
                        <a:spcAft>
                          <a:spcPts val="0"/>
                        </a:spcAft>
                      </a:pPr>
                      <a:r>
                        <a:rPr lang="es-ES" sz="900">
                          <a:effectLst/>
                        </a:rPr>
                        <a:t>IT Principles</a:t>
                      </a:r>
                      <a:endParaRPr lang="en-US" sz="900">
                        <a:effectLst/>
                        <a:latin typeface="Arial" panose="020B0604020202020204" pitchFamily="34" charset="0"/>
                        <a:ea typeface="Arial" panose="020B0604020202020204" pitchFamily="34" charset="0"/>
                      </a:endParaRPr>
                    </a:p>
                  </a:txBody>
                  <a:tcPr marL="23201" marR="23201" marT="23201" marB="23201"/>
                </a:tc>
                <a:tc hMerge="1">
                  <a:txBody>
                    <a:bodyPr/>
                    <a:lstStyle/>
                    <a:p>
                      <a:endParaRPr lang="en-US"/>
                    </a:p>
                  </a:txBody>
                  <a:tcPr/>
                </a:tc>
                <a:tc gridSpan="2">
                  <a:txBody>
                    <a:bodyPr/>
                    <a:lstStyle/>
                    <a:p>
                      <a:pPr marL="0" marR="0">
                        <a:spcBef>
                          <a:spcPts val="0"/>
                        </a:spcBef>
                        <a:spcAft>
                          <a:spcPts val="0"/>
                        </a:spcAft>
                      </a:pPr>
                      <a:r>
                        <a:rPr lang="es-ES" sz="900">
                          <a:effectLst/>
                        </a:rPr>
                        <a:t>IT Architecture</a:t>
                      </a:r>
                      <a:endParaRPr lang="en-US" sz="900">
                        <a:effectLst/>
                        <a:latin typeface="Arial" panose="020B0604020202020204" pitchFamily="34" charset="0"/>
                        <a:ea typeface="Arial" panose="020B0604020202020204" pitchFamily="34" charset="0"/>
                      </a:endParaRPr>
                    </a:p>
                  </a:txBody>
                  <a:tcPr marL="23201" marR="23201" marT="23201" marB="23201"/>
                </a:tc>
                <a:tc hMerge="1">
                  <a:txBody>
                    <a:bodyPr/>
                    <a:lstStyle/>
                    <a:p>
                      <a:endParaRPr lang="en-US"/>
                    </a:p>
                  </a:txBody>
                  <a:tcPr/>
                </a:tc>
                <a:tc gridSpan="2">
                  <a:txBody>
                    <a:bodyPr/>
                    <a:lstStyle/>
                    <a:p>
                      <a:pPr marL="0" marR="0">
                        <a:spcBef>
                          <a:spcPts val="0"/>
                        </a:spcBef>
                        <a:spcAft>
                          <a:spcPts val="0"/>
                        </a:spcAft>
                      </a:pPr>
                      <a:r>
                        <a:rPr lang="es-ES" sz="900">
                          <a:effectLst/>
                        </a:rPr>
                        <a:t>IT Infrastructure Strategies</a:t>
                      </a:r>
                      <a:endParaRPr lang="en-US" sz="900">
                        <a:effectLst/>
                        <a:latin typeface="Arial" panose="020B0604020202020204" pitchFamily="34" charset="0"/>
                        <a:ea typeface="Arial" panose="020B0604020202020204" pitchFamily="34" charset="0"/>
                      </a:endParaRPr>
                    </a:p>
                  </a:txBody>
                  <a:tcPr marL="23201" marR="23201" marT="23201" marB="23201"/>
                </a:tc>
                <a:tc hMerge="1">
                  <a:txBody>
                    <a:bodyPr/>
                    <a:lstStyle/>
                    <a:p>
                      <a:endParaRPr lang="en-US"/>
                    </a:p>
                  </a:txBody>
                  <a:tcPr/>
                </a:tc>
                <a:tc gridSpan="2">
                  <a:txBody>
                    <a:bodyPr/>
                    <a:lstStyle/>
                    <a:p>
                      <a:pPr marL="0" marR="0">
                        <a:spcBef>
                          <a:spcPts val="0"/>
                        </a:spcBef>
                        <a:spcAft>
                          <a:spcPts val="0"/>
                        </a:spcAft>
                      </a:pPr>
                      <a:r>
                        <a:rPr lang="es-ES" sz="900">
                          <a:effectLst/>
                        </a:rPr>
                        <a:t>Business Application Needs</a:t>
                      </a:r>
                      <a:endParaRPr lang="en-US" sz="900">
                        <a:effectLst/>
                        <a:latin typeface="Arial" panose="020B0604020202020204" pitchFamily="34" charset="0"/>
                        <a:ea typeface="Arial" panose="020B0604020202020204" pitchFamily="34" charset="0"/>
                      </a:endParaRPr>
                    </a:p>
                  </a:txBody>
                  <a:tcPr marL="23201" marR="23201" marT="23201" marB="23201"/>
                </a:tc>
                <a:tc hMerge="1">
                  <a:txBody>
                    <a:bodyPr/>
                    <a:lstStyle/>
                    <a:p>
                      <a:endParaRPr lang="en-US"/>
                    </a:p>
                  </a:txBody>
                  <a:tcPr/>
                </a:tc>
                <a:tc gridSpan="2">
                  <a:txBody>
                    <a:bodyPr/>
                    <a:lstStyle/>
                    <a:p>
                      <a:pPr marL="0" marR="0">
                        <a:spcBef>
                          <a:spcPts val="0"/>
                        </a:spcBef>
                        <a:spcAft>
                          <a:spcPts val="0"/>
                        </a:spcAft>
                      </a:pPr>
                      <a:r>
                        <a:rPr lang="es-ES" sz="900">
                          <a:effectLst/>
                        </a:rPr>
                        <a:t>IT Investment</a:t>
                      </a:r>
                      <a:endParaRPr lang="en-US" sz="900">
                        <a:effectLst/>
                        <a:latin typeface="Arial" panose="020B0604020202020204" pitchFamily="34" charset="0"/>
                        <a:ea typeface="Arial" panose="020B0604020202020204" pitchFamily="34" charset="0"/>
                      </a:endParaRPr>
                    </a:p>
                  </a:txBody>
                  <a:tcPr marL="23201" marR="23201" marT="23201" marB="23201"/>
                </a:tc>
                <a:tc hMerge="1">
                  <a:txBody>
                    <a:bodyPr/>
                    <a:lstStyle/>
                    <a:p>
                      <a:endParaRPr lang="en-US"/>
                    </a:p>
                  </a:txBody>
                  <a:tcPr/>
                </a:tc>
                <a:extLst>
                  <a:ext uri="{0D108BD9-81ED-4DB2-BD59-A6C34878D82A}">
                    <a16:rowId xmlns:a16="http://schemas.microsoft.com/office/drawing/2014/main" val="787914397"/>
                  </a:ext>
                </a:extLst>
              </a:tr>
              <a:tr h="242269">
                <a:tc>
                  <a:txBody>
                    <a:bodyPr/>
                    <a:lstStyle/>
                    <a:p>
                      <a:pPr marL="0" marR="0">
                        <a:spcBef>
                          <a:spcPts val="0"/>
                        </a:spcBef>
                        <a:spcAft>
                          <a:spcPts val="0"/>
                        </a:spcAft>
                      </a:pPr>
                      <a:r>
                        <a:rPr lang="es-ES" sz="700">
                          <a:effectLst/>
                        </a:rPr>
                        <a:t>Archetype</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INPUT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DECISION</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INPUT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DECISION</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INPUT</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DECISION</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INPUT</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DECISION</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INPUT</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DECISION</a:t>
                      </a:r>
                      <a:endParaRPr lang="en-US" sz="900">
                        <a:effectLst/>
                        <a:latin typeface="Arial" panose="020B0604020202020204" pitchFamily="34" charset="0"/>
                        <a:ea typeface="Arial" panose="020B0604020202020204" pitchFamily="34" charset="0"/>
                      </a:endParaRPr>
                    </a:p>
                  </a:txBody>
                  <a:tcPr marL="23201" marR="23201" marT="23201" marB="23201"/>
                </a:tc>
                <a:extLst>
                  <a:ext uri="{0D108BD9-81ED-4DB2-BD59-A6C34878D82A}">
                    <a16:rowId xmlns:a16="http://schemas.microsoft.com/office/drawing/2014/main" val="3323868142"/>
                  </a:ext>
                </a:extLst>
              </a:tr>
              <a:tr h="451676">
                <a:tc>
                  <a:txBody>
                    <a:bodyPr/>
                    <a:lstStyle/>
                    <a:p>
                      <a:pPr marL="0" marR="0">
                        <a:spcBef>
                          <a:spcPts val="0"/>
                        </a:spcBef>
                        <a:spcAft>
                          <a:spcPts val="0"/>
                        </a:spcAft>
                      </a:pPr>
                      <a:r>
                        <a:rPr lang="es-ES" sz="900">
                          <a:effectLst/>
                        </a:rPr>
                        <a:t>Business monarchy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IT MANAGERS</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endParaRPr>
                    </a:p>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IT MANAGERS/BUSINESS TEAM</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IT MANAGERS/FINANCIAL MANAGEMENT</a:t>
                      </a:r>
                      <a:endParaRPr lang="en-US" sz="900">
                        <a:effectLst/>
                        <a:latin typeface="Arial" panose="020B0604020202020204" pitchFamily="34" charset="0"/>
                        <a:ea typeface="Arial" panose="020B0604020202020204" pitchFamily="34" charset="0"/>
                      </a:endParaRPr>
                    </a:p>
                  </a:txBody>
                  <a:tcPr marL="23201" marR="23201" marT="23201" marB="23201"/>
                </a:tc>
                <a:extLst>
                  <a:ext uri="{0D108BD9-81ED-4DB2-BD59-A6C34878D82A}">
                    <a16:rowId xmlns:a16="http://schemas.microsoft.com/office/drawing/2014/main" val="3544399951"/>
                  </a:ext>
                </a:extLst>
              </a:tr>
              <a:tr h="451676">
                <a:tc>
                  <a:txBody>
                    <a:bodyPr/>
                    <a:lstStyle/>
                    <a:p>
                      <a:pPr marL="0" marR="0">
                        <a:spcBef>
                          <a:spcPts val="0"/>
                        </a:spcBef>
                        <a:spcAft>
                          <a:spcPts val="0"/>
                        </a:spcAft>
                      </a:pPr>
                      <a:r>
                        <a:rPr lang="es-ES" sz="900">
                          <a:effectLst/>
                        </a:rPr>
                        <a:t>IT monarchy</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IT MANAGERS</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Outsouerced art.team</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IT MANAGERS</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FINANCIAL MANAGEMENT</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SE-DE-MANAGEMET</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IT MANAGERS</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FINANCIAL MANAGENT</a:t>
                      </a:r>
                      <a:endParaRPr lang="en-US" sz="900">
                        <a:effectLst/>
                        <a:latin typeface="Arial" panose="020B0604020202020204" pitchFamily="34" charset="0"/>
                        <a:ea typeface="Arial" panose="020B0604020202020204" pitchFamily="34" charset="0"/>
                      </a:endParaRPr>
                    </a:p>
                  </a:txBody>
                  <a:tcPr marL="23201" marR="23201" marT="23201" marB="23201"/>
                </a:tc>
                <a:extLst>
                  <a:ext uri="{0D108BD9-81ED-4DB2-BD59-A6C34878D82A}">
                    <a16:rowId xmlns:a16="http://schemas.microsoft.com/office/drawing/2014/main" val="3995898069"/>
                  </a:ext>
                </a:extLst>
              </a:tr>
              <a:tr h="451676">
                <a:tc>
                  <a:txBody>
                    <a:bodyPr/>
                    <a:lstStyle/>
                    <a:p>
                      <a:pPr marL="0" marR="0">
                        <a:spcBef>
                          <a:spcPts val="0"/>
                        </a:spcBef>
                        <a:spcAft>
                          <a:spcPts val="0"/>
                        </a:spcAft>
                      </a:pPr>
                      <a:r>
                        <a:rPr lang="es-ES" sz="900">
                          <a:effectLst/>
                        </a:rPr>
                        <a:t>Feudal</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dirty="0">
                          <a:effectLst/>
                        </a:rPr>
                        <a:t> </a:t>
                      </a:r>
                      <a:endParaRPr lang="en-US" sz="900" dirty="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BUSINESS TEAM</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extLst>
                  <a:ext uri="{0D108BD9-81ED-4DB2-BD59-A6C34878D82A}">
                    <a16:rowId xmlns:a16="http://schemas.microsoft.com/office/drawing/2014/main" val="1776857962"/>
                  </a:ext>
                </a:extLst>
              </a:tr>
              <a:tr h="451676">
                <a:tc>
                  <a:txBody>
                    <a:bodyPr/>
                    <a:lstStyle/>
                    <a:p>
                      <a:pPr marL="0" marR="0">
                        <a:spcBef>
                          <a:spcPts val="0"/>
                        </a:spcBef>
                        <a:spcAft>
                          <a:spcPts val="0"/>
                        </a:spcAft>
                      </a:pPr>
                      <a:r>
                        <a:rPr lang="es-ES" sz="900">
                          <a:effectLst/>
                        </a:rPr>
                        <a:t>Federal</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INVESTORS</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BUSINESS TEAM</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FINANCIAL MANAGEMENT</a:t>
                      </a:r>
                      <a:endParaRPr lang="en-US" sz="900">
                        <a:effectLst/>
                        <a:latin typeface="Arial" panose="020B0604020202020204" pitchFamily="34" charset="0"/>
                        <a:ea typeface="Arial" panose="020B0604020202020204" pitchFamily="34" charset="0"/>
                      </a:endParaRPr>
                    </a:p>
                  </a:txBody>
                  <a:tcPr marL="23201" marR="23201" marT="23201" marB="23201"/>
                </a:tc>
                <a:extLst>
                  <a:ext uri="{0D108BD9-81ED-4DB2-BD59-A6C34878D82A}">
                    <a16:rowId xmlns:a16="http://schemas.microsoft.com/office/drawing/2014/main" val="1618311910"/>
                  </a:ext>
                </a:extLst>
              </a:tr>
              <a:tr h="451676">
                <a:tc>
                  <a:txBody>
                    <a:bodyPr/>
                    <a:lstStyle/>
                    <a:p>
                      <a:pPr marL="0" marR="0">
                        <a:spcBef>
                          <a:spcPts val="0"/>
                        </a:spcBef>
                        <a:spcAft>
                          <a:spcPts val="0"/>
                        </a:spcAft>
                      </a:pPr>
                      <a:r>
                        <a:rPr lang="es-ES" sz="900">
                          <a:effectLst/>
                        </a:rPr>
                        <a:t>Duopoly</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n-US" sz="500">
                          <a:effectLst/>
                        </a:rPr>
                        <a:t>RE-DE MANAGEMENT/IT MANAGERS</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n-US" sz="5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n-U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n-U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n-U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500">
                          <a:effectLst/>
                        </a:rPr>
                        <a:t> </a:t>
                      </a:r>
                      <a:endParaRPr lang="en-US" sz="900">
                        <a:effectLst/>
                        <a:latin typeface="Arial" panose="020B0604020202020204" pitchFamily="34" charset="0"/>
                        <a:ea typeface="Arial" panose="020B0604020202020204" pitchFamily="34" charset="0"/>
                      </a:endParaRPr>
                    </a:p>
                  </a:txBody>
                  <a:tcPr marL="23201" marR="23201" marT="23201" marB="23201"/>
                </a:tc>
                <a:tc>
                  <a:txBody>
                    <a:bodyPr/>
                    <a:lstStyle/>
                    <a:p>
                      <a:pPr marL="0" marR="0">
                        <a:spcBef>
                          <a:spcPts val="0"/>
                        </a:spcBef>
                        <a:spcAft>
                          <a:spcPts val="0"/>
                        </a:spcAft>
                      </a:pPr>
                      <a:r>
                        <a:rPr lang="es-ES" sz="900" dirty="0">
                          <a:effectLst/>
                        </a:rPr>
                        <a:t>FINANCIAL MANAGEMENT</a:t>
                      </a:r>
                      <a:endParaRPr lang="en-US" sz="900" dirty="0">
                        <a:effectLst/>
                        <a:latin typeface="Arial" panose="020B0604020202020204" pitchFamily="34" charset="0"/>
                        <a:ea typeface="Arial" panose="020B0604020202020204" pitchFamily="34" charset="0"/>
                      </a:endParaRPr>
                    </a:p>
                  </a:txBody>
                  <a:tcPr marL="23201" marR="23201" marT="23201" marB="23201"/>
                </a:tc>
                <a:extLst>
                  <a:ext uri="{0D108BD9-81ED-4DB2-BD59-A6C34878D82A}">
                    <a16:rowId xmlns:a16="http://schemas.microsoft.com/office/drawing/2014/main" val="2292615163"/>
                  </a:ext>
                </a:extLst>
              </a:tr>
            </a:tbl>
          </a:graphicData>
        </a:graphic>
      </p:graphicFrame>
    </p:spTree>
    <p:extLst>
      <p:ext uri="{BB962C8B-B14F-4D97-AF65-F5344CB8AC3E}">
        <p14:creationId xmlns:p14="http://schemas.microsoft.com/office/powerpoint/2010/main" val="219064651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 y="-3518"/>
            <a:ext cx="4085190" cy="514349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a:xfrm>
            <a:off x="544542" y="2341275"/>
            <a:ext cx="2743540" cy="1339887"/>
          </a:xfrm>
        </p:spPr>
        <p:txBody>
          <a:bodyPr vert="horz" lIns="91440" tIns="45720" rIns="91440" bIns="45720" rtlCol="0" anchor="t">
            <a:normAutofit/>
          </a:bodyPr>
          <a:lstStyle/>
          <a:p>
            <a:pPr algn="l">
              <a:lnSpc>
                <a:spcPct val="90000"/>
              </a:lnSpc>
            </a:pPr>
            <a:r>
              <a:rPr lang="en-US" sz="3300" kern="1200">
                <a:solidFill>
                  <a:srgbClr val="FFFFFF"/>
                </a:solidFill>
                <a:latin typeface="+mj-lt"/>
                <a:ea typeface="+mj-ea"/>
                <a:cs typeface="+mj-cs"/>
              </a:rPr>
              <a:t> IT Governance questionnaire</a:t>
            </a:r>
          </a:p>
        </p:txBody>
      </p:sp>
      <p:pic>
        <p:nvPicPr>
          <p:cNvPr id="2050" name="Picture 2" descr="https://lh5.googleusercontent.com/yXNXWBSWuYw6ph0dstAC16429jbAHf0HDp-Iz5lyAaKoc9WPCBQH41H6F0CPXNwWLveow2HR-wLpI6uKJpOkqVHqvPqPiokgBYjw2Ov5JcfyiycNkKfkNXMlnxMIUZbIP5WmROO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51470"/>
            <a:ext cx="5071483" cy="4536504"/>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1875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065452"/>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3">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a:xfrm>
            <a:off x="884419" y="620010"/>
            <a:ext cx="7375161" cy="994172"/>
          </a:xfrm>
        </p:spPr>
        <p:txBody>
          <a:bodyPr>
            <a:normAutofit/>
          </a:bodyPr>
          <a:lstStyle/>
          <a:p>
            <a:r>
              <a:rPr lang="en-US" sz="3000">
                <a:solidFill>
                  <a:srgbClr val="FFFFFF"/>
                </a:solidFill>
              </a:rPr>
              <a:t>Graphical results</a:t>
            </a:r>
            <a:endParaRPr lang="ko-KR" altLang="en-US" sz="3000">
              <a:solidFill>
                <a:srgbClr val="FFFFFF"/>
              </a:solidFill>
            </a:endParaRPr>
          </a:p>
        </p:txBody>
      </p:sp>
      <p:graphicFrame>
        <p:nvGraphicFramePr>
          <p:cNvPr id="18" name="Content Placeholder 4">
            <a:extLst>
              <a:ext uri="{FF2B5EF4-FFF2-40B4-BE49-F238E27FC236}">
                <a16:creationId xmlns:a16="http://schemas.microsoft.com/office/drawing/2014/main" id="{5D3C47FA-E421-48A3-AC9D-DD1B72B174E2}"/>
              </a:ext>
            </a:extLst>
          </p:cNvPr>
          <p:cNvGraphicFramePr>
            <a:graphicFrameLocks noGrp="1"/>
          </p:cNvGraphicFramePr>
          <p:nvPr>
            <p:ph idx="1"/>
            <p:extLst>
              <p:ext uri="{D42A27DB-BD31-4B8C-83A1-F6EECF244321}">
                <p14:modId xmlns:p14="http://schemas.microsoft.com/office/powerpoint/2010/main" val="3954310236"/>
              </p:ext>
            </p:extLst>
          </p:nvPr>
        </p:nvGraphicFramePr>
        <p:xfrm>
          <a:off x="777240" y="2174967"/>
          <a:ext cx="7589520" cy="2348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910761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191">
            <a:extLst>
              <a:ext uri="{FF2B5EF4-FFF2-40B4-BE49-F238E27FC236}">
                <a16:creationId xmlns:a16="http://schemas.microsoft.com/office/drawing/2014/main" id="{2E921DFF-3001-46B5-95D2-66CA060F4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94"/>
            <a:ext cx="4211156" cy="510217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2" name="Picture 192">
            <a:extLst>
              <a:ext uri="{FF2B5EF4-FFF2-40B4-BE49-F238E27FC236}">
                <a16:creationId xmlns:a16="http://schemas.microsoft.com/office/drawing/2014/main" id="{4EA93698-222B-47A7-8E9B-667FAC9906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a:xfrm>
            <a:off x="480059" y="1540230"/>
            <a:ext cx="2751871" cy="2070074"/>
          </a:xfrm>
        </p:spPr>
        <p:txBody>
          <a:bodyPr>
            <a:normAutofit/>
          </a:bodyPr>
          <a:lstStyle/>
          <a:p>
            <a:r>
              <a:rPr lang="en-US">
                <a:solidFill>
                  <a:srgbClr val="FFFFFF"/>
                </a:solidFill>
              </a:rPr>
              <a:t>Investment portfolio</a:t>
            </a:r>
          </a:p>
        </p:txBody>
      </p:sp>
      <p:sp>
        <p:nvSpPr>
          <p:cNvPr id="2" name="Content Placeholder 1">
            <a:extLst>
              <a:ext uri="{FF2B5EF4-FFF2-40B4-BE49-F238E27FC236}">
                <a16:creationId xmlns:a16="http://schemas.microsoft.com/office/drawing/2014/main" id="{DED85E6E-7EC7-4994-9F65-9659C4F7B9B8}"/>
              </a:ext>
            </a:extLst>
          </p:cNvPr>
          <p:cNvSpPr>
            <a:spLocks noGrp="1"/>
          </p:cNvSpPr>
          <p:nvPr>
            <p:ph idx="1"/>
          </p:nvPr>
        </p:nvSpPr>
        <p:spPr>
          <a:xfrm>
            <a:off x="4567930" y="601399"/>
            <a:ext cx="3733184" cy="2218198"/>
          </a:xfrm>
        </p:spPr>
        <p:txBody>
          <a:bodyPr anchor="ctr">
            <a:normAutofit/>
          </a:bodyPr>
          <a:lstStyle/>
          <a:p>
            <a:endParaRPr lang="en-US" sz="1500">
              <a:solidFill>
                <a:srgbClr val="000000"/>
              </a:solidFill>
            </a:endParaRPr>
          </a:p>
        </p:txBody>
      </p:sp>
      <p:sp>
        <p:nvSpPr>
          <p:cNvPr id="3083" name="Rectangle 193">
            <a:extLst>
              <a:ext uri="{FF2B5EF4-FFF2-40B4-BE49-F238E27FC236}">
                <a16:creationId xmlns:a16="http://schemas.microsoft.com/office/drawing/2014/main" id="{AFEDA996-5744-4A88-B0DD-EC49C6D87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4185" y="3059770"/>
            <a:ext cx="3733482" cy="1484636"/>
          </a:xfrm>
          <a:prstGeom prst="rect">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https://lh3.googleusercontent.com/SrTqZcLaELTWeztMVEW7lpxARz0iPqI028S5OQ_z5ey8LpnygYfjcvNDt12SZssrgJt2RZL_-mvFq3AGP6iE9fyiVCMUTCUxZwO1r1wfzo7v-JAkQSbnjEpsZje3Y-Gy-zd9C_KP"/>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4788156" y="3182134"/>
            <a:ext cx="1468953" cy="1244114"/>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pic>
        <p:nvPicPr>
          <p:cNvPr id="3074" name="Picture 2" descr="https://lh3.googleusercontent.com/HhIyL62CA5rsxXroz_kbs2AjzHboOver6LKszrJK--FCVAxBvTAnhzFFuJTGiExKvZBb2_0jIdSjzG3FSxIusqxHhBPrT018794HFD0sguYoNfvIqJwg1m8TxC6XSIs4rk_RFTsP"/>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4572001" y="599094"/>
            <a:ext cx="3725666" cy="2404704"/>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19125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94"/>
            <a:ext cx="4211157" cy="51435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a:xfrm>
            <a:off x="4570578" y="602216"/>
            <a:ext cx="3733482" cy="1090538"/>
          </a:xfrm>
        </p:spPr>
        <p:txBody>
          <a:bodyPr>
            <a:normAutofit/>
          </a:bodyPr>
          <a:lstStyle/>
          <a:p>
            <a:r>
              <a:rPr lang="en-US" sz="4100">
                <a:solidFill>
                  <a:srgbClr val="000000"/>
                </a:solidFill>
              </a:rPr>
              <a:t>Graphical results</a:t>
            </a:r>
            <a:endParaRPr lang="ko-KR" altLang="en-US" sz="4100">
              <a:solidFill>
                <a:srgbClr val="000000"/>
              </a:solidFill>
            </a:endParaRPr>
          </a:p>
        </p:txBody>
      </p:sp>
      <p:sp>
        <p:nvSpPr>
          <p:cNvPr id="1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3964"/>
            <a:ext cx="3750328" cy="4050721"/>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Upward trend">
            <a:extLst>
              <a:ext uri="{FF2B5EF4-FFF2-40B4-BE49-F238E27FC236}">
                <a16:creationId xmlns:a16="http://schemas.microsoft.com/office/drawing/2014/main" id="{2573EC9F-7CD6-4EDE-94CE-0F48CC4D00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690" y="1221816"/>
            <a:ext cx="2715016" cy="2715016"/>
          </a:xfrm>
          <a:prstGeom prst="rect">
            <a:avLst/>
          </a:prstGeom>
        </p:spPr>
      </p:pic>
      <p:sp>
        <p:nvSpPr>
          <p:cNvPr id="5" name="Content Placeholder 4"/>
          <p:cNvSpPr>
            <a:spLocks noGrp="1"/>
          </p:cNvSpPr>
          <p:nvPr>
            <p:ph idx="1"/>
          </p:nvPr>
        </p:nvSpPr>
        <p:spPr>
          <a:xfrm>
            <a:off x="4567930" y="1816261"/>
            <a:ext cx="3733184" cy="2729467"/>
          </a:xfrm>
        </p:spPr>
        <p:txBody>
          <a:bodyPr anchor="ctr">
            <a:normAutofit/>
          </a:bodyPr>
          <a:lstStyle/>
          <a:p>
            <a:pPr marL="285750" indent="-285750">
              <a:lnSpc>
                <a:spcPct val="90000"/>
              </a:lnSpc>
              <a:buFont typeface="Arial" panose="020B0604020202020204" pitchFamily="34" charset="0"/>
              <a:buChar char="•"/>
            </a:pPr>
            <a:r>
              <a:rPr lang="es-ES" sz="1300" b="1">
                <a:solidFill>
                  <a:srgbClr val="000000"/>
                </a:solidFill>
                <a:latin typeface="Arial" panose="020B0604020202020204" pitchFamily="34" charset="0"/>
                <a:cs typeface="Arial" panose="020B0604020202020204" pitchFamily="34" charset="0"/>
              </a:rPr>
              <a:t>Informational: </a:t>
            </a:r>
            <a:r>
              <a:rPr lang="es-ES" sz="1300">
                <a:solidFill>
                  <a:srgbClr val="000000"/>
                </a:solidFill>
                <a:latin typeface="Arial" panose="020B0604020202020204" pitchFamily="34" charset="0"/>
                <a:cs typeface="Arial" panose="020B0604020202020204" pitchFamily="34" charset="0"/>
              </a:rPr>
              <a:t>We are providing a informatical service so we need a hight percentage.</a:t>
            </a:r>
            <a:endParaRPr lang="es-ES" sz="1300" b="1">
              <a:solidFill>
                <a:srgbClr val="000000"/>
              </a:solidFill>
              <a:latin typeface="Arial" panose="020B0604020202020204" pitchFamily="34" charset="0"/>
              <a:cs typeface="Arial" panose="020B0604020202020204" pitchFamily="34" charset="0"/>
            </a:endParaRPr>
          </a:p>
          <a:p>
            <a:pPr marL="285750" indent="-285750">
              <a:lnSpc>
                <a:spcPct val="90000"/>
              </a:lnSpc>
              <a:buFont typeface="Arial" panose="020B0604020202020204" pitchFamily="34" charset="0"/>
              <a:buChar char="•"/>
            </a:pPr>
            <a:r>
              <a:rPr lang="es-ES" sz="1300" b="1">
                <a:solidFill>
                  <a:srgbClr val="000000"/>
                </a:solidFill>
                <a:latin typeface="Arial" panose="020B0604020202020204" pitchFamily="34" charset="0"/>
                <a:cs typeface="Arial" panose="020B0604020202020204" pitchFamily="34" charset="0"/>
              </a:rPr>
              <a:t>Strategic: </a:t>
            </a:r>
            <a:r>
              <a:rPr lang="es-ES" sz="1300">
                <a:solidFill>
                  <a:srgbClr val="000000"/>
                </a:solidFill>
                <a:latin typeface="Arial" panose="020B0604020202020204" pitchFamily="34" charset="0"/>
                <a:cs typeface="Arial" panose="020B0604020202020204" pitchFamily="34" charset="0"/>
              </a:rPr>
              <a:t>W</a:t>
            </a:r>
            <a:r>
              <a:rPr lang="en-US" sz="1300">
                <a:solidFill>
                  <a:srgbClr val="000000"/>
                </a:solidFill>
              </a:rPr>
              <a:t>e usually would like to increase the capacity of the system according to </a:t>
            </a:r>
          </a:p>
          <a:p>
            <a:pPr>
              <a:lnSpc>
                <a:spcPct val="90000"/>
              </a:lnSpc>
            </a:pPr>
            <a:r>
              <a:rPr lang="en-US" sz="1300">
                <a:solidFill>
                  <a:srgbClr val="000000"/>
                </a:solidFill>
              </a:rPr>
              <a:t>     the needs of our services.</a:t>
            </a:r>
          </a:p>
          <a:p>
            <a:pPr marL="285750" indent="-285750">
              <a:lnSpc>
                <a:spcPct val="90000"/>
              </a:lnSpc>
              <a:buFont typeface="Arial" panose="020B0604020202020204" pitchFamily="34" charset="0"/>
              <a:buChar char="•"/>
            </a:pPr>
            <a:r>
              <a:rPr lang="es-ES" sz="1300" b="1">
                <a:solidFill>
                  <a:srgbClr val="000000"/>
                </a:solidFill>
                <a:latin typeface="Arial" panose="020B0604020202020204" pitchFamily="34" charset="0"/>
                <a:cs typeface="Arial" panose="020B0604020202020204" pitchFamily="34" charset="0"/>
              </a:rPr>
              <a:t>Transitional: </a:t>
            </a:r>
            <a:r>
              <a:rPr lang="es-ES" sz="1300">
                <a:solidFill>
                  <a:srgbClr val="000000"/>
                </a:solidFill>
                <a:latin typeface="Arial" panose="020B0604020202020204" pitchFamily="34" charset="0"/>
                <a:cs typeface="Arial" panose="020B0604020202020204" pitchFamily="34" charset="0"/>
              </a:rPr>
              <a:t>We have to stand our expenses ambitiously buying from external </a:t>
            </a:r>
          </a:p>
          <a:p>
            <a:pPr>
              <a:lnSpc>
                <a:spcPct val="90000"/>
              </a:lnSpc>
            </a:pPr>
            <a:r>
              <a:rPr lang="es-ES" sz="1300">
                <a:solidFill>
                  <a:srgbClr val="000000"/>
                </a:solidFill>
                <a:latin typeface="Arial" panose="020B0604020202020204" pitchFamily="34" charset="0"/>
                <a:cs typeface="Arial" panose="020B0604020202020204" pitchFamily="34" charset="0"/>
              </a:rPr>
              <a:t>      companies.</a:t>
            </a:r>
            <a:endParaRPr lang="es-ES" sz="1300" b="1">
              <a:solidFill>
                <a:srgbClr val="000000"/>
              </a:solidFill>
              <a:latin typeface="Arial" panose="020B0604020202020204" pitchFamily="34" charset="0"/>
              <a:cs typeface="Arial" panose="020B0604020202020204" pitchFamily="34" charset="0"/>
            </a:endParaRPr>
          </a:p>
          <a:p>
            <a:pPr marL="285750" indent="-285750">
              <a:lnSpc>
                <a:spcPct val="90000"/>
              </a:lnSpc>
              <a:buFont typeface="Arial" panose="020B0604020202020204" pitchFamily="34" charset="0"/>
              <a:buChar char="•"/>
            </a:pPr>
            <a:r>
              <a:rPr lang="es-ES" sz="1300" b="1">
                <a:solidFill>
                  <a:srgbClr val="000000"/>
                </a:solidFill>
                <a:latin typeface="Arial" panose="020B0604020202020204" pitchFamily="34" charset="0"/>
                <a:cs typeface="Arial" panose="020B0604020202020204" pitchFamily="34" charset="0"/>
              </a:rPr>
              <a:t>Infrastructure: </a:t>
            </a:r>
            <a:r>
              <a:rPr lang="es-ES" sz="1300">
                <a:solidFill>
                  <a:srgbClr val="000000"/>
                </a:solidFill>
                <a:latin typeface="Arial" panose="020B0604020202020204" pitchFamily="34" charset="0"/>
                <a:cs typeface="Arial" panose="020B0604020202020204" pitchFamily="34" charset="0"/>
              </a:rPr>
              <a:t>We need a huge infrastructure for our services.</a:t>
            </a:r>
            <a:endParaRPr lang="es-ES" sz="1300" b="1">
              <a:solidFill>
                <a:srgbClr val="000000"/>
              </a:solidFill>
              <a:latin typeface="Arial" panose="020B0604020202020204" pitchFamily="34" charset="0"/>
              <a:cs typeface="Arial" panose="020B0604020202020204" pitchFamily="34" charset="0"/>
            </a:endParaRPr>
          </a:p>
          <a:p>
            <a:pPr>
              <a:lnSpc>
                <a:spcPct val="90000"/>
              </a:lnSpc>
            </a:pPr>
            <a:endParaRPr lang="es-ES" sz="13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23281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13935" y="1555772"/>
            <a:ext cx="2064266" cy="2031956"/>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nSpc>
                <a:spcPct val="90000"/>
              </a:lnSpc>
            </a:pPr>
            <a:r>
              <a:rPr lang="en-US" sz="2100" kern="1200">
                <a:solidFill>
                  <a:srgbClr val="FFFFFF"/>
                </a:solidFill>
                <a:latin typeface="+mj-lt"/>
                <a:ea typeface="+mj-ea"/>
                <a:cs typeface="+mj-cs"/>
              </a:rPr>
              <a:t>Results chain</a:t>
            </a:r>
          </a:p>
        </p:txBody>
      </p:sp>
      <p:pic>
        <p:nvPicPr>
          <p:cNvPr id="4" name="image5.jpg" descr="A close up of a map&#10;&#10;Description generated with high confidence">
            <a:extLst>
              <a:ext uri="{FF2B5EF4-FFF2-40B4-BE49-F238E27FC236}">
                <a16:creationId xmlns:a16="http://schemas.microsoft.com/office/drawing/2014/main" id="{DA34794A-F9D6-47BB-8E1E-1B282B548264}"/>
              </a:ext>
            </a:extLst>
          </p:cNvPr>
          <p:cNvPicPr>
            <a:picLocks noGrp="1"/>
          </p:cNvPicPr>
          <p:nvPr>
            <p:ph idx="1"/>
          </p:nvPr>
        </p:nvPicPr>
        <p:blipFill>
          <a:blip r:embed="rId2"/>
          <a:srcRect t="-24814" r="-27292"/>
          <a:stretch>
            <a:fillRect/>
          </a:stretch>
        </p:blipFill>
        <p:spPr>
          <a:xfrm>
            <a:off x="3082998" y="1089399"/>
            <a:ext cx="5103059" cy="2964702"/>
          </a:xfrm>
          <a:prstGeom prst="rect">
            <a:avLst/>
          </a:prstGeom>
        </p:spPr>
      </p:pic>
    </p:spTree>
    <p:extLst>
      <p:ext uri="{BB962C8B-B14F-4D97-AF65-F5344CB8AC3E}">
        <p14:creationId xmlns:p14="http://schemas.microsoft.com/office/powerpoint/2010/main" val="318146907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 up of a logo&#10;&#10;Description generated with very high confidence">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a:xfrm>
            <a:off x="480059" y="1517427"/>
            <a:ext cx="2744833" cy="2115681"/>
          </a:xfrm>
        </p:spPr>
        <p:txBody>
          <a:bodyPr>
            <a:normAutofit/>
          </a:bodyPr>
          <a:lstStyle/>
          <a:p>
            <a:r>
              <a:rPr lang="en-US" sz="3000">
                <a:solidFill>
                  <a:srgbClr val="FFFFFF"/>
                </a:solidFill>
              </a:rPr>
              <a:t>Process evaluation using</a:t>
            </a:r>
            <a:br>
              <a:rPr lang="en-US" sz="3000">
                <a:solidFill>
                  <a:srgbClr val="FFFFFF"/>
                </a:solidFill>
              </a:rPr>
            </a:br>
            <a:r>
              <a:rPr lang="en-US" sz="3000">
                <a:solidFill>
                  <a:srgbClr val="FFFFFF"/>
                </a:solidFill>
              </a:rPr>
              <a:t>maturity models</a:t>
            </a:r>
            <a:endParaRPr lang="ko-KR" altLang="en-US" sz="3000">
              <a:solidFill>
                <a:srgbClr val="FFFFFF"/>
              </a:solidFill>
            </a:endParaRPr>
          </a:p>
        </p:txBody>
      </p:sp>
      <p:graphicFrame>
        <p:nvGraphicFramePr>
          <p:cNvPr id="7" name="Content Placeholder 4">
            <a:extLst>
              <a:ext uri="{FF2B5EF4-FFF2-40B4-BE49-F238E27FC236}">
                <a16:creationId xmlns:a16="http://schemas.microsoft.com/office/drawing/2014/main" id="{FD63A169-C2AB-4825-B2EB-161C9EFEE051}"/>
              </a:ext>
            </a:extLst>
          </p:cNvPr>
          <p:cNvGraphicFramePr>
            <a:graphicFrameLocks noGrp="1"/>
          </p:cNvGraphicFramePr>
          <p:nvPr>
            <p:ph idx="1"/>
            <p:extLst>
              <p:ext uri="{D42A27DB-BD31-4B8C-83A1-F6EECF244321}">
                <p14:modId xmlns:p14="http://schemas.microsoft.com/office/powerpoint/2010/main" val="617980574"/>
              </p:ext>
            </p:extLst>
          </p:nvPr>
        </p:nvGraphicFramePr>
        <p:xfrm>
          <a:off x="4568428" y="716739"/>
          <a:ext cx="3836618" cy="3710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5921030"/>
      </p:ext>
    </p:extLst>
  </p:cSld>
  <p:clrMapOvr>
    <a:masterClrMapping/>
  </p:clrMapOvr>
  <p:transition spd="med">
    <p:pull/>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656</Words>
  <Application>Microsoft Office PowerPoint</Application>
  <PresentationFormat>On-screen Show (16:9)</PresentationFormat>
  <Paragraphs>179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Malgun Gothic</vt:lpstr>
      <vt:lpstr>Arial</vt:lpstr>
      <vt:lpstr>Calibri</vt:lpstr>
      <vt:lpstr>Custom Design</vt:lpstr>
      <vt:lpstr>PowerPoint Presentation</vt:lpstr>
      <vt:lpstr>Introduction</vt:lpstr>
      <vt:lpstr>IT Governance Arrangement Matrix</vt:lpstr>
      <vt:lpstr> IT Governance questionnaire</vt:lpstr>
      <vt:lpstr>Graphical results</vt:lpstr>
      <vt:lpstr>Investment portfolio</vt:lpstr>
      <vt:lpstr>Graphical results</vt:lpstr>
      <vt:lpstr>Results chain</vt:lpstr>
      <vt:lpstr>Process evaluation using maturity models</vt:lpstr>
      <vt:lpstr>Service desk implementation</vt:lpstr>
      <vt:lpstr>Establishing helpdesk</vt:lpstr>
      <vt:lpstr>SLA preparation</vt:lpstr>
      <vt:lpstr>Service Reliability </vt:lpstr>
      <vt:lpstr>PowerPoint Presentation</vt:lpstr>
      <vt:lpstr>Thanks for your attention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Beyhan Taner</cp:lastModifiedBy>
  <cp:revision>35</cp:revision>
  <dcterms:created xsi:type="dcterms:W3CDTF">2014-04-01T16:27:38Z</dcterms:created>
  <dcterms:modified xsi:type="dcterms:W3CDTF">2018-12-03T21:00:23Z</dcterms:modified>
</cp:coreProperties>
</file>