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handoutMasterIdLst>
    <p:handoutMasterId r:id="rId30"/>
  </p:handoutMasterIdLst>
  <p:sldIdLst>
    <p:sldId id="269" r:id="rId2"/>
    <p:sldId id="335" r:id="rId3"/>
    <p:sldId id="336" r:id="rId4"/>
    <p:sldId id="338" r:id="rId5"/>
    <p:sldId id="337" r:id="rId6"/>
    <p:sldId id="339" r:id="rId7"/>
    <p:sldId id="340" r:id="rId8"/>
    <p:sldId id="341" r:id="rId9"/>
    <p:sldId id="342" r:id="rId10"/>
    <p:sldId id="343" r:id="rId11"/>
    <p:sldId id="344" r:id="rId12"/>
    <p:sldId id="345" r:id="rId13"/>
    <p:sldId id="346" r:id="rId14"/>
    <p:sldId id="347"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10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CD5F51EF-8976-4E34-91B0-CB5471B2DF0A}" type="datetimeFigureOut">
              <a:rPr lang="cs-CZ"/>
              <a:pPr>
                <a:defRPr/>
              </a:pPr>
              <a:t>13.12.2017</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A30AF38-9447-4AF2-9BA4-5F4D4AF0F182}" type="slidenum">
              <a:rPr lang="cs-CZ" altLang="cs-CZ"/>
              <a:pPr>
                <a:defRPr/>
              </a:pPr>
              <a:t>‹#›</a:t>
            </a:fld>
            <a:endParaRPr lang="cs-CZ" altLang="cs-CZ"/>
          </a:p>
        </p:txBody>
      </p:sp>
    </p:spTree>
    <p:extLst>
      <p:ext uri="{BB962C8B-B14F-4D97-AF65-F5344CB8AC3E}">
        <p14:creationId xmlns:p14="http://schemas.microsoft.com/office/powerpoint/2010/main" val="3109047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C3C6E4A-50FA-43C9-9D7B-5C4364C5A27A}" type="datetimeFigureOut">
              <a:rPr lang="cs-CZ"/>
              <a:pPr>
                <a:defRPr/>
              </a:pPr>
              <a:t>13.12.2017</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B6EABD1-ABD7-4A8F-81EF-F33CA0FF5430}" type="slidenum">
              <a:rPr lang="cs-CZ" altLang="cs-CZ"/>
              <a:pPr>
                <a:defRPr/>
              </a:pPr>
              <a:t>‹#›</a:t>
            </a:fld>
            <a:endParaRPr lang="cs-CZ" altLang="cs-CZ"/>
          </a:p>
        </p:txBody>
      </p:sp>
    </p:spTree>
    <p:extLst>
      <p:ext uri="{BB962C8B-B14F-4D97-AF65-F5344CB8AC3E}">
        <p14:creationId xmlns:p14="http://schemas.microsoft.com/office/powerpoint/2010/main" val="1705304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9218189A-2EA1-463C-9EDC-3AB2CCABC12A}" type="datetimeFigureOut">
              <a:rPr lang="cs-CZ"/>
              <a:pPr>
                <a:defRPr/>
              </a:pPr>
              <a:t>13.12.2017</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a:lvl1pPr>
          </a:lstStyle>
          <a:p>
            <a:pPr>
              <a:defRPr/>
            </a:pPr>
            <a:fld id="{4BD027AC-EB9E-41F4-8E51-0100C2823B01}" type="slidenum">
              <a:rPr lang="cs-CZ" altLang="cs-CZ"/>
              <a:pPr>
                <a:defRPr/>
              </a:pPr>
              <a:t>‹#›</a:t>
            </a:fld>
            <a:endParaRPr lang="cs-CZ" altLang="cs-CZ"/>
          </a:p>
        </p:txBody>
      </p:sp>
    </p:spTree>
    <p:extLst>
      <p:ext uri="{BB962C8B-B14F-4D97-AF65-F5344CB8AC3E}">
        <p14:creationId xmlns:p14="http://schemas.microsoft.com/office/powerpoint/2010/main" val="8210550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B03A7A2E-3081-412F-89D2-E361C0B6E2DD}"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a:lvl1pPr>
          </a:lstStyle>
          <a:p>
            <a:pPr>
              <a:defRPr/>
            </a:pPr>
            <a:fld id="{A6658C17-B194-4666-9316-C966E79CAE69}" type="slidenum">
              <a:rPr lang="cs-CZ" altLang="cs-CZ"/>
              <a:pPr>
                <a:defRPr/>
              </a:pPr>
              <a:t>‹#›</a:t>
            </a:fld>
            <a:endParaRPr lang="cs-CZ" altLang="cs-CZ"/>
          </a:p>
        </p:txBody>
      </p:sp>
    </p:spTree>
    <p:extLst>
      <p:ext uri="{BB962C8B-B14F-4D97-AF65-F5344CB8AC3E}">
        <p14:creationId xmlns:p14="http://schemas.microsoft.com/office/powerpoint/2010/main" val="339081342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a:lvl1pPr>
          </a:lstStyle>
          <a:p>
            <a:pPr>
              <a:defRPr/>
            </a:pPr>
            <a:fld id="{D0B27512-37E6-4C1C-85D5-ECC7C2828AAF}"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1A27CCAD-B202-493F-A3DC-24B817B1F918}" type="datetimeFigureOut">
              <a:rPr lang="cs-CZ"/>
              <a:pPr>
                <a:defRPr/>
              </a:pPr>
              <a:t>13.12.2017</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1635770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0CB79B53-7352-454A-AB7D-E127EFFE1215}" type="datetimeFigureOut">
              <a:rPr lang="cs-CZ"/>
              <a:pPr>
                <a:defRPr/>
              </a:pPr>
              <a:t>13.12.2017</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a:lvl1pPr>
          </a:lstStyle>
          <a:p>
            <a:pPr>
              <a:defRPr/>
            </a:pPr>
            <a:fld id="{CE77967F-C859-4F9D-9612-5A7F8ACE9B8C}" type="slidenum">
              <a:rPr lang="cs-CZ" altLang="cs-CZ"/>
              <a:pPr>
                <a:defRPr/>
              </a:pPr>
              <a:t>‹#›</a:t>
            </a:fld>
            <a:endParaRPr lang="cs-CZ" altLang="cs-CZ"/>
          </a:p>
        </p:txBody>
      </p:sp>
    </p:spTree>
    <p:extLst>
      <p:ext uri="{BB962C8B-B14F-4D97-AF65-F5344CB8AC3E}">
        <p14:creationId xmlns:p14="http://schemas.microsoft.com/office/powerpoint/2010/main" val="4538742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EF2FB5F7-7E4F-4BBE-A2CC-813A43BDF99C}" type="datetimeFigureOut">
              <a:rPr lang="cs-CZ"/>
              <a:pPr>
                <a:defRPr/>
              </a:pPr>
              <a:t>13.12.2017</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a:lvl1pPr>
          </a:lstStyle>
          <a:p>
            <a:pPr>
              <a:defRPr/>
            </a:pPr>
            <a:fld id="{B20368E5-484B-4DA0-9565-3FB43E797535}" type="slidenum">
              <a:rPr lang="cs-CZ" altLang="cs-CZ"/>
              <a:pPr>
                <a:defRPr/>
              </a:pPr>
              <a:t>‹#›</a:t>
            </a:fld>
            <a:endParaRPr lang="cs-CZ" altLang="cs-CZ"/>
          </a:p>
        </p:txBody>
      </p:sp>
    </p:spTree>
    <p:extLst>
      <p:ext uri="{BB962C8B-B14F-4D97-AF65-F5344CB8AC3E}">
        <p14:creationId xmlns:p14="http://schemas.microsoft.com/office/powerpoint/2010/main" val="9100095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20820E3D-892A-4E72-B288-E712DB473D65}" type="datetimeFigureOut">
              <a:rPr lang="cs-CZ"/>
              <a:pPr>
                <a:defRPr/>
              </a:pPr>
              <a:t>13.12.2017</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a:lvl1pPr>
          </a:lstStyle>
          <a:p>
            <a:pPr>
              <a:defRPr/>
            </a:pPr>
            <a:fld id="{BE46996C-C4ED-413D-BD4D-B735F422C9FA}" type="slidenum">
              <a:rPr lang="cs-CZ" altLang="cs-CZ"/>
              <a:pPr>
                <a:defRPr/>
              </a:pPr>
              <a:t>‹#›</a:t>
            </a:fld>
            <a:endParaRPr lang="cs-CZ" altLang="cs-CZ"/>
          </a:p>
        </p:txBody>
      </p:sp>
    </p:spTree>
    <p:extLst>
      <p:ext uri="{BB962C8B-B14F-4D97-AF65-F5344CB8AC3E}">
        <p14:creationId xmlns:p14="http://schemas.microsoft.com/office/powerpoint/2010/main" val="345210689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E73D09DE-3E83-423B-8F90-6C8B2467FDB8}" type="datetimeFigureOut">
              <a:rPr lang="cs-CZ"/>
              <a:pPr>
                <a:defRPr/>
              </a:pPr>
              <a:t>13.12.2017</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a:lvl1pPr>
          </a:lstStyle>
          <a:p>
            <a:pPr>
              <a:defRPr/>
            </a:pPr>
            <a:fld id="{CD843A6F-FF7E-46F6-9821-F0776C090920}" type="slidenum">
              <a:rPr lang="cs-CZ" altLang="cs-CZ"/>
              <a:pPr>
                <a:defRPr/>
              </a:pPr>
              <a:t>‹#›</a:t>
            </a:fld>
            <a:endParaRPr lang="cs-CZ" altLang="cs-CZ"/>
          </a:p>
        </p:txBody>
      </p:sp>
    </p:spTree>
    <p:extLst>
      <p:ext uri="{BB962C8B-B14F-4D97-AF65-F5344CB8AC3E}">
        <p14:creationId xmlns:p14="http://schemas.microsoft.com/office/powerpoint/2010/main" val="151968857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236E4236-4929-46A6-8582-C9EEC2F44247}" type="datetimeFigureOut">
              <a:rPr lang="cs-CZ"/>
              <a:pPr>
                <a:defRPr/>
              </a:pPr>
              <a:t>13.12.2017</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a:lvl1pPr>
          </a:lstStyle>
          <a:p>
            <a:pPr>
              <a:defRPr/>
            </a:pPr>
            <a:fld id="{A877AD2B-5F2C-4FE9-BDD1-6E494CB43B12}" type="slidenum">
              <a:rPr lang="cs-CZ" altLang="cs-CZ"/>
              <a:pPr>
                <a:defRPr/>
              </a:pPr>
              <a:t>‹#›</a:t>
            </a:fld>
            <a:endParaRPr lang="cs-CZ" altLang="cs-CZ"/>
          </a:p>
        </p:txBody>
      </p:sp>
    </p:spTree>
    <p:extLst>
      <p:ext uri="{BB962C8B-B14F-4D97-AF65-F5344CB8AC3E}">
        <p14:creationId xmlns:p14="http://schemas.microsoft.com/office/powerpoint/2010/main" val="40202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323BBE2E-4E2B-408C-AF43-19CDF0468C51}" type="datetimeFigureOut">
              <a:rPr lang="cs-CZ"/>
              <a:pPr>
                <a:defRPr/>
              </a:pPr>
              <a:t>13.12.2017</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44B139A8-4E46-488E-B2CA-B5610FA7E925}" type="slidenum">
              <a:rPr lang="cs-CZ" altLang="cs-CZ"/>
              <a:pPr>
                <a:defRPr/>
              </a:pPr>
              <a:t>‹#›</a:t>
            </a:fld>
            <a:endParaRPr lang="cs-CZ" altLang="cs-CZ"/>
          </a:p>
        </p:txBody>
      </p:sp>
    </p:spTree>
    <p:extLst>
      <p:ext uri="{BB962C8B-B14F-4D97-AF65-F5344CB8AC3E}">
        <p14:creationId xmlns:p14="http://schemas.microsoft.com/office/powerpoint/2010/main" val="29417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6D1AD428-28A1-4A6F-B071-E3635E536A29}"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38F12C65-100E-4421-807E-537F498642D1}"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31240768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3830B27D-CD33-414D-82A1-3FA1B1AAA103}"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19428839-A817-4125-8F36-F6DBFE4D605B}" type="datetimeFigureOut">
              <a:rPr lang="cs-CZ"/>
              <a:pPr>
                <a:defRPr/>
              </a:pPr>
              <a:t>13.12.2017</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315276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BCE5FA09-ED6D-420E-AD4B-5E0EA3C6D657}" type="datetimeFigureOut">
              <a:rPr lang="cs-CZ"/>
              <a:pPr>
                <a:defRPr/>
              </a:pPr>
              <a:t>13.12.2017</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latin typeface="Georgia" panose="02040502050405020303" pitchFamily="18" charset="0"/>
              </a:defRPr>
            </a:lvl1pPr>
          </a:lstStyle>
          <a:p>
            <a:pPr>
              <a:defRPr/>
            </a:pPr>
            <a:fld id="{38BBB16B-2800-4AC7-981D-60EC316C8324}"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3315" name="Podnadpis 2"/>
          <p:cNvSpPr>
            <a:spLocks noGrp="1"/>
          </p:cNvSpPr>
          <p:nvPr>
            <p:ph sz="quarter" idx="1"/>
          </p:nvPr>
        </p:nvSpPr>
        <p:spPr>
          <a:xfrm>
            <a:off x="301625" y="1527175"/>
            <a:ext cx="8556625" cy="4572000"/>
          </a:xfrm>
        </p:spPr>
        <p:txBody>
          <a:bodyPr/>
          <a:lstStyle/>
          <a:p>
            <a:pPr>
              <a:defRPr/>
            </a:pPr>
            <a:r>
              <a:rPr lang="en-GB" sz="2800" b="1" dirty="0" smtClean="0"/>
              <a:t>Introduction to Project Management</a:t>
            </a:r>
            <a:endParaRPr lang="cs-CZ" sz="2400" b="1" dirty="0" smtClean="0"/>
          </a:p>
          <a:p>
            <a:pPr marL="0" indent="0">
              <a:buFont typeface="Wingdings 2" panose="05020102010507070707" pitchFamily="18" charset="2"/>
              <a:buNone/>
              <a:defRPr/>
            </a:pPr>
            <a:r>
              <a:rPr lang="en-GB" sz="2800" b="1" dirty="0"/>
              <a:t> </a:t>
            </a:r>
            <a:endParaRPr lang="cs-CZ" sz="2800" dirty="0"/>
          </a:p>
          <a:p>
            <a:pPr>
              <a:defRPr/>
            </a:pPr>
            <a:r>
              <a:rPr lang="en-GB" sz="2800" b="1" u="sng" dirty="0"/>
              <a:t>Aims of the subject:</a:t>
            </a:r>
            <a:endParaRPr lang="cs-CZ" sz="2800" dirty="0"/>
          </a:p>
          <a:p>
            <a:pPr marL="0" indent="0">
              <a:buFont typeface="Wingdings 2" panose="05020102010507070707" pitchFamily="18" charset="2"/>
              <a:buNone/>
              <a:defRPr/>
            </a:pPr>
            <a:r>
              <a:rPr lang="en-GB" sz="2800" b="1" dirty="0"/>
              <a:t> </a:t>
            </a:r>
            <a:endParaRPr lang="cs-CZ" sz="2800" dirty="0"/>
          </a:p>
          <a:p>
            <a:pPr lvl="1">
              <a:defRPr/>
            </a:pPr>
            <a:r>
              <a:rPr lang="en-GB" sz="2300" dirty="0">
                <a:solidFill>
                  <a:schemeClr val="tx1"/>
                </a:solidFill>
              </a:rPr>
              <a:t>The aim of the course is to provide students with an understanding of the theory and practice of project appraisal, planning and control in general.</a:t>
            </a:r>
            <a:endParaRPr lang="cs-CZ" sz="2300" dirty="0">
              <a:solidFill>
                <a:schemeClr val="tx1"/>
              </a:solidFill>
            </a:endParaRPr>
          </a:p>
          <a:p>
            <a:pPr marL="0" indent="0">
              <a:buFont typeface="Wingdings 2" panose="05020102010507070707" pitchFamily="18" charset="2"/>
              <a:buNone/>
              <a:defRPr/>
            </a:pPr>
            <a:endParaRPr lang="cs-CZ" sz="2800" dirty="0"/>
          </a:p>
          <a:p>
            <a:pPr lvl="1" eaLnBrk="1" hangingPunct="1">
              <a:defRPr/>
            </a:pPr>
            <a:endParaRPr lang="cs-CZ" altLang="cs-CZ" sz="2300" dirty="0" smtClean="0"/>
          </a:p>
          <a:p>
            <a:pPr eaLnBrk="1" hangingPunct="1">
              <a:buFont typeface="Wingdings 2" panose="05020102010507070707" pitchFamily="18" charset="2"/>
              <a:buNone/>
              <a:defRPr/>
            </a:pPr>
            <a:endParaRPr lang="cs-CZ" altLang="cs-CZ"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cs-CZ" altLang="cs-CZ" sz="3200" b="1" smtClean="0">
                <a:solidFill>
                  <a:srgbClr val="002060"/>
                </a:solidFill>
              </a:rPr>
              <a:t>Project</a:t>
            </a:r>
          </a:p>
        </p:txBody>
      </p:sp>
      <p:sp>
        <p:nvSpPr>
          <p:cNvPr id="15363" name="Podnadpis 2"/>
          <p:cNvSpPr>
            <a:spLocks noGrp="1"/>
          </p:cNvSpPr>
          <p:nvPr>
            <p:ph sz="quarter" idx="1"/>
          </p:nvPr>
        </p:nvSpPr>
        <p:spPr>
          <a:xfrm>
            <a:off x="301625" y="1527175"/>
            <a:ext cx="8556625" cy="4572000"/>
          </a:xfrm>
        </p:spPr>
        <p:txBody>
          <a:bodyPr/>
          <a:lstStyle/>
          <a:p>
            <a:pPr>
              <a:defRPr/>
            </a:pPr>
            <a:r>
              <a:rPr lang="cs-CZ" sz="2800" b="1" u="sng" dirty="0" smtClean="0"/>
              <a:t>Project </a:t>
            </a:r>
            <a:r>
              <a:rPr lang="cs-CZ" sz="2800" b="1" u="sng" dirty="0" err="1" smtClean="0"/>
              <a:t>Definition</a:t>
            </a:r>
            <a:endParaRPr lang="cs-CZ" sz="2800" b="1" u="sng" dirty="0" smtClean="0"/>
          </a:p>
          <a:p>
            <a:pPr marL="0" indent="0">
              <a:buFont typeface="Wingdings 2" panose="05020102010507070707" pitchFamily="18" charset="2"/>
              <a:buNone/>
              <a:defRPr/>
            </a:pPr>
            <a:endParaRPr lang="cs-CZ" sz="2800" dirty="0" smtClean="0"/>
          </a:p>
          <a:p>
            <a:pPr lvl="1">
              <a:spcAft>
                <a:spcPts val="600"/>
              </a:spcAft>
              <a:defRPr/>
            </a:pPr>
            <a:r>
              <a:rPr lang="cs-CZ" sz="2800" b="1" dirty="0" smtClean="0">
                <a:solidFill>
                  <a:schemeClr val="tx1"/>
                </a:solidFill>
              </a:rPr>
              <a:t>P</a:t>
            </a:r>
            <a:r>
              <a:rPr lang="en-GB" sz="2800" b="1" dirty="0" err="1" smtClean="0">
                <a:solidFill>
                  <a:schemeClr val="tx1"/>
                </a:solidFill>
              </a:rPr>
              <a:t>roject</a:t>
            </a:r>
            <a:r>
              <a:rPr lang="en-GB" sz="2800" b="1" dirty="0" smtClean="0">
                <a:solidFill>
                  <a:schemeClr val="tx1"/>
                </a:solidFill>
              </a:rPr>
              <a:t> </a:t>
            </a:r>
            <a:r>
              <a:rPr lang="en-GB" sz="2800" b="1" dirty="0">
                <a:solidFill>
                  <a:schemeClr val="tx1"/>
                </a:solidFill>
              </a:rPr>
              <a:t>can be defined as a group of activities that have to be performed in a logical sequence to meet </a:t>
            </a:r>
            <a:r>
              <a:rPr lang="en-GB" sz="2800" b="1" dirty="0" err="1">
                <a:solidFill>
                  <a:schemeClr val="tx1"/>
                </a:solidFill>
              </a:rPr>
              <a:t>preset</a:t>
            </a:r>
            <a:r>
              <a:rPr lang="en-GB" sz="2800" b="1" dirty="0">
                <a:solidFill>
                  <a:schemeClr val="tx1"/>
                </a:solidFill>
              </a:rPr>
              <a:t> objectives</a:t>
            </a:r>
            <a:r>
              <a:rPr lang="en-GB" sz="2800" b="1" dirty="0" smtClean="0">
                <a:solidFill>
                  <a:schemeClr val="tx1"/>
                </a:solidFill>
              </a:rPr>
              <a:t>.</a:t>
            </a:r>
            <a:endParaRPr lang="cs-CZ" sz="28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cs-CZ" altLang="cs-CZ" sz="3200" b="1" smtClean="0">
                <a:solidFill>
                  <a:srgbClr val="002060"/>
                </a:solidFill>
              </a:rPr>
              <a:t>Project Examples</a:t>
            </a:r>
          </a:p>
        </p:txBody>
      </p:sp>
      <p:sp>
        <p:nvSpPr>
          <p:cNvPr id="25603" name="Podnadpis 2"/>
          <p:cNvSpPr>
            <a:spLocks noGrp="1"/>
          </p:cNvSpPr>
          <p:nvPr>
            <p:ph sz="quarter" idx="1"/>
          </p:nvPr>
        </p:nvSpPr>
        <p:spPr>
          <a:xfrm>
            <a:off x="301625" y="1527175"/>
            <a:ext cx="8556625" cy="4572000"/>
          </a:xfrm>
        </p:spPr>
        <p:txBody>
          <a:bodyPr/>
          <a:lstStyle/>
          <a:p>
            <a:pPr>
              <a:spcAft>
                <a:spcPts val="600"/>
              </a:spcAft>
            </a:pPr>
            <a:r>
              <a:rPr lang="en-US" altLang="cs-CZ" sz="2000" smtClean="0"/>
              <a:t>Construction project - designing and constructing a house, bridge, supermarket</a:t>
            </a:r>
            <a:endParaRPr lang="cs-CZ" altLang="cs-CZ" sz="2000" smtClean="0"/>
          </a:p>
          <a:p>
            <a:pPr>
              <a:spcAft>
                <a:spcPts val="600"/>
              </a:spcAft>
            </a:pPr>
            <a:r>
              <a:rPr lang="en-US" altLang="cs-CZ" sz="2000" smtClean="0"/>
              <a:t>Product development project - designing and testing a new car or refrigerator</a:t>
            </a:r>
            <a:endParaRPr lang="cs-CZ" altLang="cs-CZ" sz="2000" smtClean="0"/>
          </a:p>
          <a:p>
            <a:pPr>
              <a:spcAft>
                <a:spcPts val="600"/>
              </a:spcAft>
            </a:pPr>
            <a:r>
              <a:rPr lang="en-US" altLang="cs-CZ" sz="2000" smtClean="0"/>
              <a:t>Maintenance project – repairing or maintaining equipment</a:t>
            </a:r>
            <a:endParaRPr lang="cs-CZ" altLang="cs-CZ" sz="2000" smtClean="0"/>
          </a:p>
          <a:p>
            <a:pPr>
              <a:spcAft>
                <a:spcPts val="600"/>
              </a:spcAft>
            </a:pPr>
            <a:r>
              <a:rPr lang="en-US" altLang="cs-CZ" sz="2000" smtClean="0"/>
              <a:t>IT project – designing and implementing a new information system</a:t>
            </a:r>
            <a:endParaRPr lang="cs-CZ" altLang="cs-CZ" sz="2000" smtClean="0"/>
          </a:p>
          <a:p>
            <a:pPr>
              <a:spcAft>
                <a:spcPts val="600"/>
              </a:spcAft>
            </a:pPr>
            <a:r>
              <a:rPr lang="en-US" altLang="cs-CZ" sz="2000" smtClean="0"/>
              <a:t>Advertising and marketing project – launching and promoting some product or service</a:t>
            </a:r>
            <a:endParaRPr lang="cs-CZ" altLang="cs-CZ" sz="2000" smtClean="0"/>
          </a:p>
          <a:p>
            <a:pPr>
              <a:spcAft>
                <a:spcPts val="600"/>
              </a:spcAft>
            </a:pPr>
            <a:r>
              <a:rPr lang="en-US" altLang="cs-CZ" sz="2000" smtClean="0"/>
              <a:t>Office project – moving office or establishing a new one</a:t>
            </a:r>
            <a:endParaRPr lang="cs-CZ" altLang="cs-CZ" sz="2000" smtClean="0"/>
          </a:p>
          <a:p>
            <a:pPr>
              <a:spcAft>
                <a:spcPts val="600"/>
              </a:spcAft>
            </a:pPr>
            <a:r>
              <a:rPr lang="en-US" altLang="cs-CZ" sz="2000" smtClean="0"/>
              <a:t>Human resource project – designing and implementing a new organizational structure</a:t>
            </a:r>
            <a:endParaRPr lang="cs-CZ" altLang="cs-CZ" sz="2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cs-CZ" altLang="cs-CZ" sz="3200" b="1" smtClean="0">
                <a:solidFill>
                  <a:srgbClr val="002060"/>
                </a:solidFill>
              </a:rPr>
              <a:t>Project Examples</a:t>
            </a:r>
          </a:p>
        </p:txBody>
      </p:sp>
      <p:sp>
        <p:nvSpPr>
          <p:cNvPr id="26627" name="Podnadpis 2"/>
          <p:cNvSpPr>
            <a:spLocks noGrp="1"/>
          </p:cNvSpPr>
          <p:nvPr>
            <p:ph sz="quarter" idx="1"/>
          </p:nvPr>
        </p:nvSpPr>
        <p:spPr>
          <a:xfrm>
            <a:off x="301625" y="1527175"/>
            <a:ext cx="8447088" cy="4572000"/>
          </a:xfrm>
        </p:spPr>
        <p:txBody>
          <a:bodyPr/>
          <a:lstStyle/>
          <a:p>
            <a:pPr>
              <a:spcAft>
                <a:spcPts val="600"/>
              </a:spcAft>
            </a:pPr>
            <a:r>
              <a:rPr lang="en-US" altLang="cs-CZ" sz="2000" smtClean="0"/>
              <a:t>Training and education project – developing a </a:t>
            </a:r>
            <a:r>
              <a:rPr lang="cs-CZ" altLang="cs-CZ" sz="2000" smtClean="0"/>
              <a:t>program or a </a:t>
            </a:r>
            <a:r>
              <a:rPr lang="en-US" altLang="cs-CZ" sz="2000" smtClean="0"/>
              <a:t>new course </a:t>
            </a:r>
            <a:endParaRPr lang="cs-CZ" altLang="cs-CZ" sz="2000" smtClean="0"/>
          </a:p>
          <a:p>
            <a:pPr>
              <a:spcAft>
                <a:spcPts val="600"/>
              </a:spcAft>
            </a:pPr>
            <a:r>
              <a:rPr lang="en-US" altLang="cs-CZ" sz="2000" smtClean="0"/>
              <a:t>Social project –new services for mothers, retired, handicapped or unemployed people </a:t>
            </a:r>
            <a:endParaRPr lang="cs-CZ" altLang="cs-CZ" sz="2000" smtClean="0"/>
          </a:p>
          <a:p>
            <a:pPr>
              <a:spcAft>
                <a:spcPts val="600"/>
              </a:spcAft>
            </a:pPr>
            <a:r>
              <a:rPr lang="en-US" altLang="cs-CZ" sz="2000" smtClean="0"/>
              <a:t>Travel project – planning a study/business trip or holiday/vacations</a:t>
            </a:r>
            <a:endParaRPr lang="cs-CZ" altLang="cs-CZ" sz="2000" smtClean="0"/>
          </a:p>
          <a:p>
            <a:pPr>
              <a:spcAft>
                <a:spcPts val="600"/>
              </a:spcAft>
            </a:pPr>
            <a:r>
              <a:rPr lang="en-US" altLang="cs-CZ" sz="2000" smtClean="0"/>
              <a:t>Sport project – football tournament, Olympic Games</a:t>
            </a:r>
            <a:endParaRPr lang="cs-CZ" altLang="cs-CZ" sz="2000" smtClean="0"/>
          </a:p>
          <a:p>
            <a:pPr>
              <a:spcAft>
                <a:spcPts val="600"/>
              </a:spcAft>
            </a:pPr>
            <a:r>
              <a:rPr lang="en-US" altLang="cs-CZ" sz="2000" smtClean="0"/>
              <a:t>Entertainment or cultural project – fashion show, exhibition, Madonna’s world tour</a:t>
            </a:r>
            <a:endParaRPr lang="cs-CZ" altLang="cs-CZ" sz="2000" smtClean="0"/>
          </a:p>
          <a:p>
            <a:pPr>
              <a:spcAft>
                <a:spcPts val="600"/>
              </a:spcAft>
            </a:pPr>
            <a:r>
              <a:rPr lang="en-US" altLang="cs-CZ" sz="2000" smtClean="0"/>
              <a:t>Domestic project – planning a family weekend, wedding or birthday party</a:t>
            </a:r>
            <a:endParaRPr lang="cs-CZ" altLang="cs-CZ"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cs-CZ" altLang="cs-CZ" sz="3200" b="1" smtClean="0">
                <a:solidFill>
                  <a:srgbClr val="002060"/>
                </a:solidFill>
              </a:rPr>
              <a:t>Types of Projects</a:t>
            </a:r>
          </a:p>
        </p:txBody>
      </p:sp>
      <p:sp>
        <p:nvSpPr>
          <p:cNvPr id="15363" name="Podnadpis 2"/>
          <p:cNvSpPr>
            <a:spLocks noGrp="1"/>
          </p:cNvSpPr>
          <p:nvPr>
            <p:ph sz="quarter" idx="1"/>
          </p:nvPr>
        </p:nvSpPr>
        <p:spPr>
          <a:xfrm>
            <a:off x="301625" y="1527175"/>
            <a:ext cx="8591550" cy="4572000"/>
          </a:xfrm>
        </p:spPr>
        <p:txBody>
          <a:bodyPr/>
          <a:lstStyle/>
          <a:p>
            <a:pPr>
              <a:defRPr/>
            </a:pPr>
            <a:r>
              <a:rPr lang="en-US" sz="1800" dirty="0"/>
              <a:t>Project could be classified by focusing on their type, scope, cost, importance, etc</a:t>
            </a:r>
            <a:r>
              <a:rPr lang="en-US" sz="1800" dirty="0" smtClean="0"/>
              <a:t>.</a:t>
            </a:r>
            <a:endParaRPr lang="cs-CZ" sz="1800" dirty="0" smtClean="0"/>
          </a:p>
          <a:p>
            <a:pPr marL="0" indent="0">
              <a:buFont typeface="Wingdings 2" panose="05020102010507070707" pitchFamily="18" charset="2"/>
              <a:buNone/>
              <a:defRPr/>
            </a:pPr>
            <a:endParaRPr lang="cs-CZ" sz="1800" dirty="0"/>
          </a:p>
          <a:p>
            <a:pPr>
              <a:defRPr/>
            </a:pPr>
            <a:r>
              <a:rPr lang="en-US" sz="1800" dirty="0" smtClean="0"/>
              <a:t>Interesting </a:t>
            </a:r>
            <a:r>
              <a:rPr lang="en-US" sz="1800" dirty="0"/>
              <a:t>way of classifying projects is by focusing on the clarity of objectives and the development of the project management processes and tools: </a:t>
            </a:r>
            <a:endParaRPr lang="cs-CZ" sz="1800" dirty="0"/>
          </a:p>
          <a:p>
            <a:pPr lvl="1">
              <a:defRPr/>
            </a:pPr>
            <a:r>
              <a:rPr lang="en-US" sz="1800" b="1" dirty="0" smtClean="0">
                <a:solidFill>
                  <a:schemeClr val="tx1"/>
                </a:solidFill>
              </a:rPr>
              <a:t>Fog </a:t>
            </a:r>
            <a:r>
              <a:rPr lang="en-US" sz="1800" b="1" dirty="0">
                <a:solidFill>
                  <a:schemeClr val="tx1"/>
                </a:solidFill>
              </a:rPr>
              <a:t>type</a:t>
            </a:r>
            <a:r>
              <a:rPr lang="en-US" sz="1800" dirty="0">
                <a:solidFill>
                  <a:schemeClr val="tx1"/>
                </a:solidFill>
              </a:rPr>
              <a:t> – project participants and stakeholders are not sure what is to be achieved and how it is to be carried out (pure research – mathematics, theoretical physics)</a:t>
            </a:r>
            <a:endParaRPr lang="cs-CZ" sz="1800" dirty="0">
              <a:solidFill>
                <a:schemeClr val="tx1"/>
              </a:solidFill>
            </a:endParaRPr>
          </a:p>
          <a:p>
            <a:pPr lvl="1">
              <a:defRPr/>
            </a:pPr>
            <a:r>
              <a:rPr lang="en-US" sz="1800" b="1" dirty="0">
                <a:solidFill>
                  <a:schemeClr val="tx1"/>
                </a:solidFill>
              </a:rPr>
              <a:t>Movie type</a:t>
            </a:r>
            <a:r>
              <a:rPr lang="en-US" sz="1800" dirty="0">
                <a:solidFill>
                  <a:schemeClr val="tx1"/>
                </a:solidFill>
              </a:rPr>
              <a:t> – project participants and stakeholders have a high degree of a certainty of how the project is to be carried out, but not what is to be delivered (new film, exhibition, game)</a:t>
            </a:r>
            <a:endParaRPr lang="cs-CZ" sz="1800" dirty="0">
              <a:solidFill>
                <a:schemeClr val="tx1"/>
              </a:solidFill>
            </a:endParaRPr>
          </a:p>
          <a:p>
            <a:pPr lvl="1">
              <a:defRPr/>
            </a:pPr>
            <a:r>
              <a:rPr lang="en-US" sz="1800" b="1" dirty="0">
                <a:solidFill>
                  <a:schemeClr val="tx1"/>
                </a:solidFill>
              </a:rPr>
              <a:t>Quest type</a:t>
            </a:r>
            <a:r>
              <a:rPr lang="en-US" sz="1800" dirty="0">
                <a:solidFill>
                  <a:schemeClr val="tx1"/>
                </a:solidFill>
              </a:rPr>
              <a:t> – project participants and stakeholders have a high degree of a certainty of what should be done, but they are not sure of how to achieve it (new medicament, new generation car, national security)</a:t>
            </a:r>
            <a:endParaRPr lang="cs-CZ" sz="1800" dirty="0">
              <a:solidFill>
                <a:schemeClr val="tx1"/>
              </a:solidFill>
            </a:endParaRPr>
          </a:p>
          <a:p>
            <a:pPr lvl="1">
              <a:defRPr/>
            </a:pPr>
            <a:r>
              <a:rPr lang="en-US" sz="1800" b="1" dirty="0">
                <a:solidFill>
                  <a:schemeClr val="tx1"/>
                </a:solidFill>
              </a:rPr>
              <a:t>Painting by numbers </a:t>
            </a:r>
            <a:r>
              <a:rPr lang="en-US" sz="1800" dirty="0">
                <a:solidFill>
                  <a:schemeClr val="tx1"/>
                </a:solidFill>
              </a:rPr>
              <a:t>– project participants and stakeholders have a high degree of a certainty about what is to be done and how to achieve it (house construction, face lifted car, package holiday)</a:t>
            </a:r>
            <a:endParaRPr lang="cs-CZ" sz="1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cs-CZ" altLang="cs-CZ" sz="3200" b="1" smtClean="0">
                <a:solidFill>
                  <a:srgbClr val="002060"/>
                </a:solidFill>
              </a:rPr>
              <a:t>Features of a project</a:t>
            </a:r>
          </a:p>
        </p:txBody>
      </p:sp>
      <p:sp>
        <p:nvSpPr>
          <p:cNvPr id="28675" name="Podnadpis 2"/>
          <p:cNvSpPr>
            <a:spLocks noGrp="1"/>
          </p:cNvSpPr>
          <p:nvPr>
            <p:ph sz="quarter" idx="1"/>
          </p:nvPr>
        </p:nvSpPr>
        <p:spPr>
          <a:xfrm>
            <a:off x="301625" y="1527175"/>
            <a:ext cx="8591550" cy="4572000"/>
          </a:xfrm>
        </p:spPr>
        <p:txBody>
          <a:bodyPr/>
          <a:lstStyle/>
          <a:p>
            <a:pPr>
              <a:spcAft>
                <a:spcPts val="1200"/>
              </a:spcAft>
            </a:pPr>
            <a:r>
              <a:rPr lang="en-US" altLang="cs-CZ" sz="2000" smtClean="0"/>
              <a:t>A project has a clear </a:t>
            </a:r>
            <a:r>
              <a:rPr lang="en-US" altLang="cs-CZ" sz="2000" u="sng" smtClean="0"/>
              <a:t>start</a:t>
            </a:r>
            <a:r>
              <a:rPr lang="en-US" altLang="cs-CZ" sz="2000" smtClean="0"/>
              <a:t> and </a:t>
            </a:r>
            <a:r>
              <a:rPr lang="en-US" altLang="cs-CZ" sz="2000" u="sng" smtClean="0"/>
              <a:t>finish</a:t>
            </a:r>
            <a:r>
              <a:rPr lang="en-US" altLang="cs-CZ" sz="2000" smtClean="0"/>
              <a:t>.</a:t>
            </a:r>
            <a:endParaRPr lang="cs-CZ" altLang="cs-CZ" sz="2000" smtClean="0"/>
          </a:p>
          <a:p>
            <a:pPr>
              <a:spcAft>
                <a:spcPts val="1200"/>
              </a:spcAft>
            </a:pPr>
            <a:r>
              <a:rPr lang="en-US" altLang="cs-CZ" sz="2000" smtClean="0"/>
              <a:t>There are several distinct phases between the beginning and the end of a project – we call it </a:t>
            </a:r>
            <a:r>
              <a:rPr lang="en-US" altLang="cs-CZ" sz="2000" u="sng" smtClean="0"/>
              <a:t>lifecycle of the project</a:t>
            </a:r>
            <a:r>
              <a:rPr lang="en-US" altLang="cs-CZ" sz="2000" smtClean="0"/>
              <a:t>.</a:t>
            </a:r>
            <a:endParaRPr lang="cs-CZ" altLang="cs-CZ" sz="2000" smtClean="0"/>
          </a:p>
          <a:p>
            <a:pPr>
              <a:spcAft>
                <a:spcPts val="1200"/>
              </a:spcAft>
            </a:pPr>
            <a:r>
              <a:rPr lang="en-US" altLang="cs-CZ" sz="2000" smtClean="0"/>
              <a:t>Projects are often </a:t>
            </a:r>
            <a:r>
              <a:rPr lang="en-US" altLang="cs-CZ" sz="2000" u="sng" smtClean="0"/>
              <a:t>time-limited</a:t>
            </a:r>
            <a:r>
              <a:rPr lang="en-US" altLang="cs-CZ" sz="2000" smtClean="0"/>
              <a:t>. It means that they must finish by a certain date.</a:t>
            </a:r>
            <a:endParaRPr lang="cs-CZ" altLang="cs-CZ" sz="2000" smtClean="0"/>
          </a:p>
          <a:p>
            <a:pPr>
              <a:spcAft>
                <a:spcPts val="1200"/>
              </a:spcAft>
            </a:pPr>
            <a:r>
              <a:rPr lang="en-US" altLang="cs-CZ" sz="2000" smtClean="0"/>
              <a:t>Project usually has a </a:t>
            </a:r>
            <a:r>
              <a:rPr lang="en-US" altLang="cs-CZ" sz="2000" u="sng" smtClean="0"/>
              <a:t>clear budget</a:t>
            </a:r>
            <a:r>
              <a:rPr lang="en-US" altLang="cs-CZ" sz="2000" smtClean="0"/>
              <a:t> that is often broken down to a budget per work package.</a:t>
            </a:r>
            <a:endParaRPr lang="cs-CZ" altLang="cs-CZ" sz="2000" smtClean="0"/>
          </a:p>
          <a:p>
            <a:pPr>
              <a:spcAft>
                <a:spcPts val="1200"/>
              </a:spcAft>
            </a:pPr>
            <a:r>
              <a:rPr lang="en-US" altLang="cs-CZ" sz="2000" smtClean="0"/>
              <a:t>There is a </a:t>
            </a:r>
            <a:r>
              <a:rPr lang="en-US" altLang="cs-CZ" sz="2000" u="sng" smtClean="0"/>
              <a:t>single point of responsibility</a:t>
            </a:r>
            <a:r>
              <a:rPr lang="en-US" altLang="cs-CZ" sz="2000" smtClean="0"/>
              <a:t> – </a:t>
            </a:r>
            <a:r>
              <a:rPr lang="en-US" altLang="cs-CZ" sz="2000" u="sng" smtClean="0"/>
              <a:t>project manager</a:t>
            </a:r>
            <a:r>
              <a:rPr lang="en-US" altLang="cs-CZ" sz="2000" smtClean="0"/>
              <a:t> (project leader) is responsible for the whole project.</a:t>
            </a:r>
            <a:endParaRPr lang="cs-CZ" altLang="cs-CZ" sz="2000" smtClean="0"/>
          </a:p>
          <a:p>
            <a:pPr>
              <a:spcAft>
                <a:spcPts val="1200"/>
              </a:spcAft>
            </a:pPr>
            <a:r>
              <a:rPr lang="en-US" altLang="cs-CZ" sz="2000" smtClean="0"/>
              <a:t>There is usually a </a:t>
            </a:r>
            <a:r>
              <a:rPr lang="en-US" altLang="cs-CZ" sz="2000" u="sng" smtClean="0"/>
              <a:t>project team</a:t>
            </a:r>
            <a:r>
              <a:rPr lang="en-US" altLang="cs-CZ" sz="2000" smtClean="0"/>
              <a:t> – team formed to complete the project.</a:t>
            </a:r>
            <a:endParaRPr lang="cs-CZ" altLang="cs-CZ" sz="2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5363" name="Podnadpis 2"/>
          <p:cNvSpPr>
            <a:spLocks noGrp="1"/>
          </p:cNvSpPr>
          <p:nvPr>
            <p:ph sz="quarter" idx="1"/>
          </p:nvPr>
        </p:nvSpPr>
        <p:spPr>
          <a:xfrm>
            <a:off x="301625" y="1527175"/>
            <a:ext cx="8591550" cy="4572000"/>
          </a:xfrm>
        </p:spPr>
        <p:txBody>
          <a:bodyPr/>
          <a:lstStyle/>
          <a:p>
            <a:pPr>
              <a:defRPr/>
            </a:pPr>
            <a:r>
              <a:rPr lang="en-GB" sz="2800" b="1" dirty="0" smtClean="0"/>
              <a:t>Project </a:t>
            </a:r>
            <a:r>
              <a:rPr lang="en-GB" sz="2800" b="1" dirty="0"/>
              <a:t>Management </a:t>
            </a:r>
            <a:r>
              <a:rPr lang="en-GB" sz="2800" dirty="0"/>
              <a:t>is the application of knowledge, skills, tools and techniques to project activities in order to meet stakeholders’ needs and expectations from a project (definition by the PMBOK).</a:t>
            </a:r>
            <a:endParaRPr lang="cs-CZ" sz="2800" dirty="0"/>
          </a:p>
          <a:p>
            <a:pPr>
              <a:defRPr/>
            </a:pPr>
            <a:endParaRPr lang="cs-CZ" sz="2800" dirty="0"/>
          </a:p>
          <a:p>
            <a:pPr>
              <a:defRPr/>
            </a:pPr>
            <a:r>
              <a:rPr lang="en-GB" sz="2800" b="1" dirty="0"/>
              <a:t>Project Management </a:t>
            </a:r>
            <a:endParaRPr lang="cs-CZ" sz="2800" b="1" dirty="0" smtClean="0"/>
          </a:p>
          <a:p>
            <a:pPr marL="0" indent="0">
              <a:buFont typeface="Wingdings 2" panose="05020102010507070707" pitchFamily="18" charset="2"/>
              <a:buNone/>
              <a:defRPr/>
            </a:pPr>
            <a:r>
              <a:rPr lang="cs-CZ" sz="2800" b="1" dirty="0" smtClean="0"/>
              <a:t>            </a:t>
            </a:r>
            <a:r>
              <a:rPr lang="en-GB" sz="2800" b="1" dirty="0" smtClean="0"/>
              <a:t>= </a:t>
            </a:r>
            <a:r>
              <a:rPr lang="en-GB" sz="2800" dirty="0"/>
              <a:t>MAKING THE PROJECT HAPPEN</a:t>
            </a:r>
            <a:endParaRPr lang="cs-CZ"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5363" name="Podnadpis 2"/>
          <p:cNvSpPr>
            <a:spLocks noGrp="1"/>
          </p:cNvSpPr>
          <p:nvPr>
            <p:ph sz="quarter" idx="1"/>
          </p:nvPr>
        </p:nvSpPr>
        <p:spPr>
          <a:xfrm>
            <a:off x="301625" y="1527175"/>
            <a:ext cx="8591550" cy="4572000"/>
          </a:xfrm>
        </p:spPr>
        <p:txBody>
          <a:bodyPr/>
          <a:lstStyle/>
          <a:p>
            <a:pPr>
              <a:spcAft>
                <a:spcPts val="1200"/>
              </a:spcAft>
              <a:defRPr/>
            </a:pPr>
            <a:r>
              <a:rPr lang="en-GB" sz="2800" dirty="0" smtClean="0"/>
              <a:t>Any </a:t>
            </a:r>
            <a:r>
              <a:rPr lang="en-GB" sz="2800" dirty="0"/>
              <a:t>project requires that we </a:t>
            </a:r>
            <a:endParaRPr lang="cs-CZ" sz="2800" dirty="0"/>
          </a:p>
          <a:p>
            <a:pPr>
              <a:spcAft>
                <a:spcPts val="1200"/>
              </a:spcAft>
              <a:defRPr/>
            </a:pPr>
            <a:r>
              <a:rPr lang="en-GB" sz="2800" dirty="0"/>
              <a:t>know </a:t>
            </a:r>
            <a:r>
              <a:rPr lang="en-GB" sz="2800" b="1" dirty="0"/>
              <a:t>WHAT</a:t>
            </a:r>
            <a:r>
              <a:rPr lang="en-GB" sz="2800" dirty="0"/>
              <a:t> is to be delivered/produced (output)</a:t>
            </a:r>
            <a:endParaRPr lang="cs-CZ" sz="2800" dirty="0"/>
          </a:p>
          <a:p>
            <a:pPr>
              <a:spcAft>
                <a:spcPts val="1200"/>
              </a:spcAft>
              <a:defRPr/>
            </a:pPr>
            <a:r>
              <a:rPr lang="en-GB" sz="2800" dirty="0"/>
              <a:t>can recognise if it </a:t>
            </a:r>
            <a:r>
              <a:rPr lang="en-GB" sz="2800" b="1" dirty="0"/>
              <a:t>HAS</a:t>
            </a:r>
            <a:r>
              <a:rPr lang="en-GB" sz="2800" dirty="0"/>
              <a:t> been produced (measures)</a:t>
            </a:r>
            <a:endParaRPr lang="cs-CZ" sz="2800" dirty="0"/>
          </a:p>
          <a:p>
            <a:pPr>
              <a:spcAft>
                <a:spcPts val="1200"/>
              </a:spcAft>
              <a:defRPr/>
            </a:pPr>
            <a:r>
              <a:rPr lang="en-GB" sz="2800" dirty="0"/>
              <a:t>know </a:t>
            </a:r>
            <a:r>
              <a:rPr lang="en-GB" sz="2800" b="1" dirty="0"/>
              <a:t>WHEN</a:t>
            </a:r>
            <a:r>
              <a:rPr lang="en-GB" sz="2800" dirty="0"/>
              <a:t> it must be completed (time)</a:t>
            </a:r>
            <a:endParaRPr lang="cs-CZ" sz="2800" dirty="0"/>
          </a:p>
          <a:p>
            <a:pPr>
              <a:spcAft>
                <a:spcPts val="1200"/>
              </a:spcAft>
              <a:defRPr/>
            </a:pPr>
            <a:r>
              <a:rPr lang="en-GB" sz="2800" dirty="0"/>
              <a:t>know </a:t>
            </a:r>
            <a:r>
              <a:rPr lang="en-GB" sz="2800" b="1" dirty="0"/>
              <a:t>WHAT</a:t>
            </a:r>
            <a:r>
              <a:rPr lang="en-GB" sz="2800" dirty="0"/>
              <a:t> resources are needed (money, personnel, machinery)</a:t>
            </a:r>
            <a:endParaRPr lang="cs-CZ" sz="2800" dirty="0"/>
          </a:p>
          <a:p>
            <a:pPr marL="0" indent="0">
              <a:buFont typeface="Wingdings 2" panose="05020102010507070707" pitchFamily="18" charset="2"/>
              <a:buNone/>
              <a:defRPr/>
            </a:pPr>
            <a:endParaRPr lang="en-GB"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cs-CZ" altLang="cs-CZ" sz="3200" b="1" smtClean="0">
                <a:solidFill>
                  <a:srgbClr val="002060"/>
                </a:solidFill>
              </a:rPr>
              <a:t>Project Objectives</a:t>
            </a:r>
          </a:p>
        </p:txBody>
      </p:sp>
      <p:sp>
        <p:nvSpPr>
          <p:cNvPr id="15363" name="Podnadpis 2"/>
          <p:cNvSpPr>
            <a:spLocks noGrp="1"/>
          </p:cNvSpPr>
          <p:nvPr>
            <p:ph sz="quarter" idx="1"/>
          </p:nvPr>
        </p:nvSpPr>
        <p:spPr>
          <a:xfrm>
            <a:off x="301625" y="1527175"/>
            <a:ext cx="8591550" cy="4572000"/>
          </a:xfrm>
        </p:spPr>
        <p:txBody>
          <a:bodyPr/>
          <a:lstStyle/>
          <a:p>
            <a:pPr>
              <a:defRPr/>
            </a:pPr>
            <a:r>
              <a:rPr lang="en-GB" sz="2400" b="1" dirty="0" smtClean="0"/>
              <a:t>Quality</a:t>
            </a:r>
            <a:r>
              <a:rPr lang="en-GB" sz="2400" dirty="0" smtClean="0"/>
              <a:t> 		(fitness for purpose)</a:t>
            </a:r>
            <a:endParaRPr lang="cs-CZ" sz="2400" dirty="0" smtClean="0"/>
          </a:p>
          <a:p>
            <a:pPr>
              <a:defRPr/>
            </a:pPr>
            <a:r>
              <a:rPr lang="en-GB" sz="2400" b="1" dirty="0" smtClean="0"/>
              <a:t>Budget</a:t>
            </a:r>
            <a:r>
              <a:rPr lang="en-GB" sz="2400" dirty="0" smtClean="0"/>
              <a:t>		(to complete it within the budget)</a:t>
            </a:r>
            <a:endParaRPr lang="cs-CZ" sz="2400" dirty="0" smtClean="0"/>
          </a:p>
          <a:p>
            <a:pPr>
              <a:defRPr/>
            </a:pPr>
            <a:r>
              <a:rPr lang="en-GB" sz="2400" b="1" dirty="0" smtClean="0"/>
              <a:t>Timescale</a:t>
            </a:r>
            <a:r>
              <a:rPr lang="en-GB" sz="2400" dirty="0" smtClean="0"/>
              <a:t>	(to complete it within the given time)</a:t>
            </a:r>
            <a:endParaRPr lang="cs-CZ" sz="2400" dirty="0" smtClean="0"/>
          </a:p>
          <a:p>
            <a:pPr>
              <a:defRPr/>
            </a:pPr>
            <a:r>
              <a:rPr lang="en-GB" sz="2400" dirty="0" smtClean="0"/>
              <a:t>It is clear that these objectives are not in harmony!</a:t>
            </a:r>
            <a:endParaRPr lang="cs-CZ" sz="2400" dirty="0" smtClean="0"/>
          </a:p>
          <a:p>
            <a:pPr marL="0" indent="0">
              <a:buFont typeface="Wingdings 2" panose="05020102010507070707" pitchFamily="18" charset="2"/>
              <a:buNone/>
              <a:defRPr/>
            </a:pPr>
            <a:endParaRPr lang="en-GB" sz="2400" dirty="0"/>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860800"/>
            <a:ext cx="54387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a:spcAft>
                <a:spcPts val="1200"/>
              </a:spcAft>
              <a:defRPr/>
            </a:pPr>
            <a:r>
              <a:rPr lang="en-US" sz="2400" dirty="0" smtClean="0"/>
              <a:t>Every </a:t>
            </a:r>
            <a:r>
              <a:rPr lang="en-US" sz="2400" dirty="0"/>
              <a:t>project passes through a number of distinct phases or stages – from project conception, through project execution to project completion and termination. These phases are known as the “Project Life Cycle”.</a:t>
            </a:r>
            <a:endParaRPr lang="cs-CZ" sz="2400" dirty="0"/>
          </a:p>
          <a:p>
            <a:pPr>
              <a:spcAft>
                <a:spcPts val="1200"/>
              </a:spcAft>
              <a:defRPr/>
            </a:pPr>
            <a:r>
              <a:rPr lang="en-US" sz="2400" dirty="0"/>
              <a:t>The project life cycle is conveniently represented by a </a:t>
            </a:r>
            <a:r>
              <a:rPr lang="en-US" sz="2400" dirty="0" err="1"/>
              <a:t>barchart</a:t>
            </a:r>
            <a:r>
              <a:rPr lang="en-US" sz="2400" dirty="0"/>
              <a:t> which clearly indicates the duration of each phase and its overlap (if any) with the other phases.</a:t>
            </a:r>
            <a:endParaRPr lang="cs-CZ" sz="2400" dirty="0"/>
          </a:p>
          <a:p>
            <a:pPr marL="0" indent="0">
              <a:buFont typeface="Wingdings 2" panose="05020102010507070707" pitchFamily="18" charset="2"/>
              <a:buNone/>
              <a:defRPr/>
            </a:pPr>
            <a:endParaRPr lang="en-GB"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Example:</a:t>
            </a:r>
            <a:endParaRPr lang="cs-CZ" sz="2400" dirty="0"/>
          </a:p>
          <a:p>
            <a:pPr>
              <a:defRPr/>
            </a:pPr>
            <a:r>
              <a:rPr lang="en-US" sz="2400" dirty="0"/>
              <a:t>the construction of a </a:t>
            </a:r>
            <a:r>
              <a:rPr lang="en-US" sz="2400" dirty="0" smtClean="0"/>
              <a:t>house</a:t>
            </a:r>
            <a:endParaRPr lang="cs-CZ" sz="2400" dirty="0" smtClean="0"/>
          </a:p>
          <a:p>
            <a:pPr>
              <a:defRPr/>
            </a:pPr>
            <a:endParaRPr lang="cs-CZ" sz="2400" dirty="0"/>
          </a:p>
          <a:p>
            <a:pPr>
              <a:defRPr/>
            </a:pPr>
            <a:endParaRPr lang="cs-CZ" sz="2400" dirty="0" smtClean="0"/>
          </a:p>
          <a:p>
            <a:pPr>
              <a:defRPr/>
            </a:pPr>
            <a:endParaRPr lang="cs-CZ" sz="2400" dirty="0"/>
          </a:p>
          <a:p>
            <a:pPr>
              <a:defRPr/>
            </a:pPr>
            <a:endParaRPr lang="cs-CZ" sz="2400" dirty="0" smtClean="0"/>
          </a:p>
          <a:p>
            <a:pPr>
              <a:defRPr/>
            </a:pPr>
            <a:endParaRPr lang="cs-CZ" sz="2400" dirty="0"/>
          </a:p>
          <a:p>
            <a:pPr marL="0" indent="0">
              <a:buFont typeface="Wingdings 2" panose="05020102010507070707" pitchFamily="18" charset="2"/>
              <a:buNone/>
              <a:defRPr/>
            </a:pPr>
            <a:r>
              <a:rPr lang="en-US" sz="2400" b="1" dirty="0" smtClean="0"/>
              <a:t>Feasibility </a:t>
            </a:r>
            <a:r>
              <a:rPr lang="en-US" sz="2400" b="1" dirty="0"/>
              <a:t>study</a:t>
            </a:r>
            <a:r>
              <a:rPr lang="en-US" sz="2400" dirty="0"/>
              <a:t> – is conducted to consider all the options and alternatives. The output of this phase is an outline of the preferred type of house and estimated budget</a:t>
            </a:r>
            <a:r>
              <a:rPr lang="en-US" sz="2400" dirty="0" smtClean="0"/>
              <a:t>. </a:t>
            </a:r>
            <a:endParaRPr lang="cs-CZ" sz="2400" dirty="0"/>
          </a:p>
        </p:txBody>
      </p:sp>
      <p:graphicFrame>
        <p:nvGraphicFramePr>
          <p:cNvPr id="4" name="Tabulka 3"/>
          <p:cNvGraphicFramePr>
            <a:graphicFrameLocks noGrp="1"/>
          </p:cNvGraphicFramePr>
          <p:nvPr/>
        </p:nvGraphicFramePr>
        <p:xfrm>
          <a:off x="1042988" y="2781300"/>
          <a:ext cx="7129462" cy="1439863"/>
        </p:xfrm>
        <a:graphic>
          <a:graphicData uri="http://schemas.openxmlformats.org/drawingml/2006/table">
            <a:tbl>
              <a:tblPr/>
              <a:tblGrid>
                <a:gridCol w="1956634"/>
                <a:gridCol w="430943"/>
                <a:gridCol w="430943"/>
                <a:gridCol w="430943"/>
                <a:gridCol w="430943"/>
                <a:gridCol w="430943"/>
                <a:gridCol w="431698"/>
                <a:gridCol w="430943"/>
                <a:gridCol w="430943"/>
                <a:gridCol w="430943"/>
                <a:gridCol w="430943"/>
                <a:gridCol w="430943"/>
                <a:gridCol w="431698"/>
              </a:tblGrid>
              <a:tr h="287973">
                <a:tc>
                  <a:txBody>
                    <a:bodyPr/>
                    <a:lstStyle/>
                    <a:p>
                      <a:pPr>
                        <a:spcAft>
                          <a:spcPts val="0"/>
                        </a:spcAft>
                      </a:pPr>
                      <a:r>
                        <a:rPr lang="en-US" sz="1200" b="1" dirty="0">
                          <a:effectLst/>
                          <a:latin typeface="Times New Roman"/>
                          <a:ea typeface="Times New Roman"/>
                        </a:rPr>
                        <a:t>Project Phase</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a:ea typeface="Times New Roman"/>
                        </a:rPr>
                        <a:t>1</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kumimoji="0" lang="en-US" sz="1200" b="1" kern="1200" dirty="0">
                          <a:solidFill>
                            <a:schemeClr val="tx1"/>
                          </a:solidFill>
                          <a:effectLst/>
                          <a:latin typeface="Times New Roman"/>
                          <a:ea typeface="Times New Roman"/>
                          <a:cs typeface="+mn-cs"/>
                        </a:rPr>
                        <a:t>2</a:t>
                      </a:r>
                      <a:endParaRPr kumimoji="0" lang="cs-CZ" sz="1200" b="1"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gridSpan="8">
                  <a:txBody>
                    <a:bodyPr/>
                    <a:lstStyle/>
                    <a:p>
                      <a:pPr algn="ctr">
                        <a:spcAft>
                          <a:spcPts val="0"/>
                        </a:spcAft>
                      </a:pPr>
                      <a:r>
                        <a:rPr lang="en-US" sz="1200" b="1" dirty="0">
                          <a:effectLst/>
                          <a:latin typeface="Times New Roman"/>
                          <a:ea typeface="Times New Roman"/>
                        </a:rPr>
                        <a:t>3</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a:spcAft>
                          <a:spcPts val="0"/>
                        </a:spcAft>
                      </a:pPr>
                      <a:r>
                        <a:rPr lang="en-US" sz="1200" b="1">
                          <a:effectLst/>
                          <a:latin typeface="Times New Roman"/>
                          <a:ea typeface="Times New Roman"/>
                        </a:rPr>
                        <a:t>4</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House design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Building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Commissioning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3315" name="Podnadpis 2"/>
          <p:cNvSpPr>
            <a:spLocks noGrp="1"/>
          </p:cNvSpPr>
          <p:nvPr>
            <p:ph sz="quarter" idx="1"/>
          </p:nvPr>
        </p:nvSpPr>
        <p:spPr>
          <a:xfrm>
            <a:off x="301625" y="1527175"/>
            <a:ext cx="8556625" cy="4572000"/>
          </a:xfrm>
        </p:spPr>
        <p:txBody>
          <a:bodyPr/>
          <a:lstStyle/>
          <a:p>
            <a:pPr>
              <a:defRPr/>
            </a:pPr>
            <a:r>
              <a:rPr lang="en-GB" sz="2800" b="1" u="sng" dirty="0" smtClean="0"/>
              <a:t>Reading </a:t>
            </a:r>
            <a:r>
              <a:rPr lang="en-GB" sz="2800" b="1" u="sng" dirty="0"/>
              <a:t>List:</a:t>
            </a:r>
            <a:endParaRPr lang="cs-CZ" sz="2800" dirty="0"/>
          </a:p>
          <a:p>
            <a:pPr marL="0" indent="0">
              <a:buFont typeface="Wingdings 2" panose="05020102010507070707" pitchFamily="18" charset="2"/>
              <a:buNone/>
              <a:defRPr/>
            </a:pPr>
            <a:r>
              <a:rPr lang="cs-CZ" sz="2800" dirty="0"/>
              <a:t> </a:t>
            </a:r>
          </a:p>
          <a:p>
            <a:pPr lvl="1">
              <a:defRPr/>
            </a:pPr>
            <a:r>
              <a:rPr lang="cs-CZ" sz="2300" b="1" dirty="0" err="1">
                <a:solidFill>
                  <a:schemeClr val="tx1"/>
                </a:solidFill>
              </a:rPr>
              <a:t>Burke</a:t>
            </a:r>
            <a:r>
              <a:rPr lang="cs-CZ" sz="2300" b="1" dirty="0">
                <a:solidFill>
                  <a:schemeClr val="tx1"/>
                </a:solidFill>
              </a:rPr>
              <a:t>, R.: </a:t>
            </a:r>
            <a:r>
              <a:rPr lang="cs-CZ" sz="2300" b="1" i="1" dirty="0">
                <a:solidFill>
                  <a:schemeClr val="tx1"/>
                </a:solidFill>
              </a:rPr>
              <a:t>Project Management </a:t>
            </a:r>
            <a:r>
              <a:rPr lang="en-US" sz="2300" b="1" i="1" dirty="0" smtClean="0">
                <a:solidFill>
                  <a:schemeClr val="tx1"/>
                </a:solidFill>
              </a:rPr>
              <a:t>Tec</a:t>
            </a:r>
            <a:r>
              <a:rPr lang="cs-CZ" sz="2300" b="1" i="1" dirty="0" err="1" smtClean="0">
                <a:solidFill>
                  <a:schemeClr val="tx1"/>
                </a:solidFill>
              </a:rPr>
              <a:t>hniques</a:t>
            </a:r>
            <a:r>
              <a:rPr lang="cs-CZ" sz="2300" b="1" dirty="0">
                <a:solidFill>
                  <a:schemeClr val="tx1"/>
                </a:solidFill>
              </a:rPr>
              <a:t>. </a:t>
            </a:r>
            <a:r>
              <a:rPr lang="cs-CZ" sz="2300" b="1" dirty="0" err="1">
                <a:solidFill>
                  <a:schemeClr val="tx1"/>
                </a:solidFill>
              </a:rPr>
              <a:t>Burke</a:t>
            </a:r>
            <a:r>
              <a:rPr lang="cs-CZ" sz="2300" b="1" dirty="0">
                <a:solidFill>
                  <a:schemeClr val="tx1"/>
                </a:solidFill>
              </a:rPr>
              <a:t> </a:t>
            </a:r>
            <a:r>
              <a:rPr lang="cs-CZ" sz="2300" b="1" dirty="0" err="1">
                <a:solidFill>
                  <a:schemeClr val="tx1"/>
                </a:solidFill>
              </a:rPr>
              <a:t>Publishing</a:t>
            </a:r>
            <a:r>
              <a:rPr lang="cs-CZ" sz="2300" b="1" dirty="0">
                <a:solidFill>
                  <a:schemeClr val="tx1"/>
                </a:solidFill>
              </a:rPr>
              <a:t>; </a:t>
            </a:r>
            <a:r>
              <a:rPr lang="en-US" sz="2300" b="1" dirty="0" smtClean="0">
                <a:solidFill>
                  <a:schemeClr val="tx1"/>
                </a:solidFill>
              </a:rPr>
              <a:t>2nd</a:t>
            </a:r>
            <a:r>
              <a:rPr lang="cs-CZ" sz="2300" b="1" dirty="0">
                <a:solidFill>
                  <a:schemeClr val="tx1"/>
                </a:solidFill>
              </a:rPr>
              <a:t> </a:t>
            </a:r>
            <a:r>
              <a:rPr lang="cs-CZ" sz="2300" b="1" dirty="0" err="1">
                <a:solidFill>
                  <a:schemeClr val="tx1"/>
                </a:solidFill>
              </a:rPr>
              <a:t>edition</a:t>
            </a:r>
            <a:r>
              <a:rPr lang="cs-CZ" sz="2300" b="1" dirty="0">
                <a:solidFill>
                  <a:schemeClr val="tx1"/>
                </a:solidFill>
              </a:rPr>
              <a:t>, </a:t>
            </a:r>
            <a:r>
              <a:rPr lang="cs-CZ" sz="2300" b="1" dirty="0" smtClean="0">
                <a:solidFill>
                  <a:schemeClr val="tx1"/>
                </a:solidFill>
              </a:rPr>
              <a:t>20</a:t>
            </a:r>
            <a:r>
              <a:rPr lang="en-US" sz="2300" b="1" dirty="0" smtClean="0">
                <a:solidFill>
                  <a:schemeClr val="tx1"/>
                </a:solidFill>
              </a:rPr>
              <a:t>1</a:t>
            </a:r>
            <a:r>
              <a:rPr lang="cs-CZ" sz="2300" b="1" dirty="0" smtClean="0">
                <a:solidFill>
                  <a:schemeClr val="tx1"/>
                </a:solidFill>
              </a:rPr>
              <a:t>3.</a:t>
            </a:r>
          </a:p>
          <a:p>
            <a:pPr marL="274638" lvl="1" indent="0">
              <a:buFont typeface="Wingdings" panose="05000000000000000000" pitchFamily="2" charset="2"/>
              <a:buNone/>
              <a:defRPr/>
            </a:pPr>
            <a:endParaRPr lang="cs-CZ" sz="2300" dirty="0">
              <a:solidFill>
                <a:schemeClr val="tx1"/>
              </a:solidFill>
            </a:endParaRPr>
          </a:p>
          <a:p>
            <a:pPr lvl="1">
              <a:defRPr/>
            </a:pPr>
            <a:r>
              <a:rPr lang="cs-CZ" sz="2300" b="1" dirty="0" err="1">
                <a:solidFill>
                  <a:schemeClr val="tx1"/>
                </a:solidFill>
              </a:rPr>
              <a:t>Burke</a:t>
            </a:r>
            <a:r>
              <a:rPr lang="cs-CZ" sz="2300" b="1" dirty="0">
                <a:solidFill>
                  <a:schemeClr val="tx1"/>
                </a:solidFill>
              </a:rPr>
              <a:t>, R.: </a:t>
            </a:r>
            <a:r>
              <a:rPr lang="cs-CZ" sz="2300" b="1" i="1" dirty="0" err="1">
                <a:solidFill>
                  <a:schemeClr val="tx1"/>
                </a:solidFill>
              </a:rPr>
              <a:t>Introduction</a:t>
            </a:r>
            <a:r>
              <a:rPr lang="cs-CZ" sz="2300" b="1" i="1" dirty="0">
                <a:solidFill>
                  <a:schemeClr val="tx1"/>
                </a:solidFill>
              </a:rPr>
              <a:t> to Project Management – </a:t>
            </a:r>
            <a:r>
              <a:rPr lang="cs-CZ" sz="2300" b="1" i="1" dirty="0" err="1">
                <a:solidFill>
                  <a:schemeClr val="tx1"/>
                </a:solidFill>
              </a:rPr>
              <a:t>managing</a:t>
            </a:r>
            <a:r>
              <a:rPr lang="cs-CZ" sz="2300" b="1" i="1" dirty="0">
                <a:solidFill>
                  <a:schemeClr val="tx1"/>
                </a:solidFill>
              </a:rPr>
              <a:t> </a:t>
            </a:r>
            <a:r>
              <a:rPr lang="cs-CZ" sz="2300" b="1" i="1" dirty="0" err="1">
                <a:solidFill>
                  <a:schemeClr val="tx1"/>
                </a:solidFill>
              </a:rPr>
              <a:t>small</a:t>
            </a:r>
            <a:r>
              <a:rPr lang="cs-CZ" sz="2300" b="1" i="1" dirty="0">
                <a:solidFill>
                  <a:schemeClr val="tx1"/>
                </a:solidFill>
              </a:rPr>
              <a:t> </a:t>
            </a:r>
            <a:r>
              <a:rPr lang="cs-CZ" sz="2300" b="1" i="1" dirty="0" err="1">
                <a:solidFill>
                  <a:schemeClr val="tx1"/>
                </a:solidFill>
              </a:rPr>
              <a:t>projects</a:t>
            </a:r>
            <a:r>
              <a:rPr lang="cs-CZ" sz="2300" b="1" i="1" dirty="0">
                <a:solidFill>
                  <a:schemeClr val="tx1"/>
                </a:solidFill>
              </a:rPr>
              <a:t> and </a:t>
            </a:r>
            <a:r>
              <a:rPr lang="cs-CZ" sz="2300" b="1" i="1" dirty="0" err="1">
                <a:solidFill>
                  <a:schemeClr val="tx1"/>
                </a:solidFill>
              </a:rPr>
              <a:t>events</a:t>
            </a:r>
            <a:r>
              <a:rPr lang="cs-CZ" sz="2300" b="1" i="1" dirty="0">
                <a:solidFill>
                  <a:schemeClr val="tx1"/>
                </a:solidFill>
              </a:rPr>
              <a:t>.</a:t>
            </a:r>
            <a:r>
              <a:rPr lang="cs-CZ" sz="2300" b="1" dirty="0">
                <a:solidFill>
                  <a:schemeClr val="tx1"/>
                </a:solidFill>
              </a:rPr>
              <a:t> </a:t>
            </a:r>
            <a:r>
              <a:rPr lang="cs-CZ" sz="2300" b="1" dirty="0" err="1">
                <a:solidFill>
                  <a:schemeClr val="tx1"/>
                </a:solidFill>
              </a:rPr>
              <a:t>Burke</a:t>
            </a:r>
            <a:r>
              <a:rPr lang="cs-CZ" sz="2300" b="1" dirty="0">
                <a:solidFill>
                  <a:schemeClr val="tx1"/>
                </a:solidFill>
              </a:rPr>
              <a:t> </a:t>
            </a:r>
            <a:r>
              <a:rPr lang="cs-CZ" sz="2300" b="1" dirty="0" err="1">
                <a:solidFill>
                  <a:schemeClr val="tx1"/>
                </a:solidFill>
              </a:rPr>
              <a:t>Publishing</a:t>
            </a:r>
            <a:r>
              <a:rPr lang="cs-CZ" sz="2300" b="1" dirty="0">
                <a:solidFill>
                  <a:schemeClr val="tx1"/>
                </a:solidFill>
              </a:rPr>
              <a:t>, 2008</a:t>
            </a:r>
            <a:r>
              <a:rPr lang="cs-CZ" sz="2300" b="1" dirty="0" smtClean="0">
                <a:solidFill>
                  <a:schemeClr val="tx1"/>
                </a:solidFill>
              </a:rPr>
              <a:t>.</a:t>
            </a:r>
            <a:endParaRPr lang="cs-CZ" sz="23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Example:</a:t>
            </a:r>
            <a:endParaRPr lang="cs-CZ" sz="2400" dirty="0"/>
          </a:p>
          <a:p>
            <a:pPr>
              <a:defRPr/>
            </a:pPr>
            <a:r>
              <a:rPr lang="en-US" sz="2400" dirty="0"/>
              <a:t>the construction of a </a:t>
            </a:r>
            <a:r>
              <a:rPr lang="en-US" sz="2400" dirty="0" smtClean="0"/>
              <a:t>house</a:t>
            </a:r>
            <a:endParaRPr lang="cs-CZ" sz="2400" dirty="0" smtClean="0"/>
          </a:p>
          <a:p>
            <a:pPr>
              <a:defRPr/>
            </a:pPr>
            <a:endParaRPr lang="cs-CZ" sz="2400" dirty="0"/>
          </a:p>
          <a:p>
            <a:pPr>
              <a:defRPr/>
            </a:pPr>
            <a:endParaRPr lang="cs-CZ" sz="2400" dirty="0" smtClean="0"/>
          </a:p>
          <a:p>
            <a:pPr>
              <a:defRPr/>
            </a:pPr>
            <a:endParaRPr lang="cs-CZ" sz="2400" dirty="0"/>
          </a:p>
          <a:p>
            <a:pPr>
              <a:defRPr/>
            </a:pPr>
            <a:endParaRPr lang="cs-CZ" sz="2400" dirty="0" smtClean="0"/>
          </a:p>
          <a:p>
            <a:pPr>
              <a:defRPr/>
            </a:pPr>
            <a:endParaRPr lang="cs-CZ" sz="2400" dirty="0"/>
          </a:p>
          <a:p>
            <a:pPr>
              <a:defRPr/>
            </a:pPr>
            <a:r>
              <a:rPr lang="en-US" sz="2000" b="1" dirty="0"/>
              <a:t>House design</a:t>
            </a:r>
            <a:r>
              <a:rPr lang="en-US" sz="2000" dirty="0"/>
              <a:t> – on acceptance of the feasibility study a detailed design of the house is produced  together with detailed scope of work and planning documents (ranging from planning schedules, procurement, resources and budget up to the building permission). </a:t>
            </a:r>
            <a:endParaRPr lang="cs-CZ" sz="2000" dirty="0"/>
          </a:p>
        </p:txBody>
      </p:sp>
      <p:graphicFrame>
        <p:nvGraphicFramePr>
          <p:cNvPr id="4" name="Tabulka 3"/>
          <p:cNvGraphicFramePr>
            <a:graphicFrameLocks noGrp="1"/>
          </p:cNvGraphicFramePr>
          <p:nvPr/>
        </p:nvGraphicFramePr>
        <p:xfrm>
          <a:off x="1042988" y="2781300"/>
          <a:ext cx="7129462" cy="1439863"/>
        </p:xfrm>
        <a:graphic>
          <a:graphicData uri="http://schemas.openxmlformats.org/drawingml/2006/table">
            <a:tbl>
              <a:tblPr/>
              <a:tblGrid>
                <a:gridCol w="1956634"/>
                <a:gridCol w="430943"/>
                <a:gridCol w="430943"/>
                <a:gridCol w="430943"/>
                <a:gridCol w="430943"/>
                <a:gridCol w="430943"/>
                <a:gridCol w="431698"/>
                <a:gridCol w="430943"/>
                <a:gridCol w="430943"/>
                <a:gridCol w="430943"/>
                <a:gridCol w="430943"/>
                <a:gridCol w="430943"/>
                <a:gridCol w="431698"/>
              </a:tblGrid>
              <a:tr h="287973">
                <a:tc>
                  <a:txBody>
                    <a:bodyPr/>
                    <a:lstStyle/>
                    <a:p>
                      <a:pPr>
                        <a:spcAft>
                          <a:spcPts val="0"/>
                        </a:spcAft>
                      </a:pPr>
                      <a:r>
                        <a:rPr lang="en-US" sz="1200" b="1" dirty="0">
                          <a:effectLst/>
                          <a:latin typeface="Times New Roman"/>
                          <a:ea typeface="Times New Roman"/>
                        </a:rPr>
                        <a:t>Project Phase</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a:ea typeface="Times New Roman"/>
                        </a:rPr>
                        <a:t>1</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kumimoji="0" lang="en-US" sz="1200" b="1" kern="1200" dirty="0">
                          <a:solidFill>
                            <a:schemeClr val="tx1"/>
                          </a:solidFill>
                          <a:effectLst/>
                          <a:latin typeface="Times New Roman"/>
                          <a:ea typeface="Times New Roman"/>
                          <a:cs typeface="+mn-cs"/>
                        </a:rPr>
                        <a:t>2</a:t>
                      </a:r>
                      <a:endParaRPr kumimoji="0" lang="cs-CZ" sz="1200" b="1"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gridSpan="8">
                  <a:txBody>
                    <a:bodyPr/>
                    <a:lstStyle/>
                    <a:p>
                      <a:pPr algn="ctr">
                        <a:spcAft>
                          <a:spcPts val="0"/>
                        </a:spcAft>
                      </a:pPr>
                      <a:r>
                        <a:rPr lang="en-US" sz="1200" b="1" dirty="0">
                          <a:effectLst/>
                          <a:latin typeface="Times New Roman"/>
                          <a:ea typeface="Times New Roman"/>
                        </a:rPr>
                        <a:t>3</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a:spcAft>
                          <a:spcPts val="0"/>
                        </a:spcAft>
                      </a:pPr>
                      <a:r>
                        <a:rPr lang="en-US" sz="1200" b="1">
                          <a:effectLst/>
                          <a:latin typeface="Times New Roman"/>
                          <a:ea typeface="Times New Roman"/>
                        </a:rPr>
                        <a:t>4</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House design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Building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Commissioning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Example:</a:t>
            </a:r>
            <a:endParaRPr lang="cs-CZ" sz="2400" dirty="0"/>
          </a:p>
          <a:p>
            <a:pPr>
              <a:defRPr/>
            </a:pPr>
            <a:r>
              <a:rPr lang="en-US" sz="2400" dirty="0"/>
              <a:t>the construction of a </a:t>
            </a:r>
            <a:r>
              <a:rPr lang="en-US" sz="2400" dirty="0" smtClean="0"/>
              <a:t>house</a:t>
            </a:r>
            <a:endParaRPr lang="cs-CZ" sz="2400" dirty="0" smtClean="0"/>
          </a:p>
          <a:p>
            <a:pPr>
              <a:defRPr/>
            </a:pPr>
            <a:endParaRPr lang="cs-CZ" sz="2400" dirty="0"/>
          </a:p>
          <a:p>
            <a:pPr>
              <a:defRPr/>
            </a:pPr>
            <a:endParaRPr lang="cs-CZ" sz="2400" dirty="0" smtClean="0"/>
          </a:p>
          <a:p>
            <a:pPr>
              <a:defRPr/>
            </a:pPr>
            <a:endParaRPr lang="cs-CZ" sz="2400" dirty="0"/>
          </a:p>
          <a:p>
            <a:pPr>
              <a:defRPr/>
            </a:pPr>
            <a:endParaRPr lang="cs-CZ" sz="2400" dirty="0" smtClean="0"/>
          </a:p>
          <a:p>
            <a:pPr>
              <a:defRPr/>
            </a:pPr>
            <a:endParaRPr lang="cs-CZ" sz="2400" dirty="0"/>
          </a:p>
          <a:p>
            <a:pPr>
              <a:defRPr/>
            </a:pPr>
            <a:r>
              <a:rPr lang="en-US" sz="2000" b="1" dirty="0"/>
              <a:t>Building phase</a:t>
            </a:r>
            <a:r>
              <a:rPr lang="en-US" sz="2000" dirty="0"/>
              <a:t> – on acceptance of the design of the house detailed baseline plan, the contracts are negotiated and settled. The house is built to the detailed plans developed in the previous phase.</a:t>
            </a:r>
            <a:endParaRPr lang="cs-CZ" sz="2000" dirty="0"/>
          </a:p>
        </p:txBody>
      </p:sp>
      <p:graphicFrame>
        <p:nvGraphicFramePr>
          <p:cNvPr id="4" name="Tabulka 3"/>
          <p:cNvGraphicFramePr>
            <a:graphicFrameLocks noGrp="1"/>
          </p:cNvGraphicFramePr>
          <p:nvPr/>
        </p:nvGraphicFramePr>
        <p:xfrm>
          <a:off x="1042988" y="2781300"/>
          <a:ext cx="7129462" cy="1439863"/>
        </p:xfrm>
        <a:graphic>
          <a:graphicData uri="http://schemas.openxmlformats.org/drawingml/2006/table">
            <a:tbl>
              <a:tblPr/>
              <a:tblGrid>
                <a:gridCol w="1956634"/>
                <a:gridCol w="430943"/>
                <a:gridCol w="430943"/>
                <a:gridCol w="430943"/>
                <a:gridCol w="430943"/>
                <a:gridCol w="430943"/>
                <a:gridCol w="431698"/>
                <a:gridCol w="430943"/>
                <a:gridCol w="430943"/>
                <a:gridCol w="430943"/>
                <a:gridCol w="430943"/>
                <a:gridCol w="430943"/>
                <a:gridCol w="431698"/>
              </a:tblGrid>
              <a:tr h="287973">
                <a:tc>
                  <a:txBody>
                    <a:bodyPr/>
                    <a:lstStyle/>
                    <a:p>
                      <a:pPr>
                        <a:spcAft>
                          <a:spcPts val="0"/>
                        </a:spcAft>
                      </a:pPr>
                      <a:r>
                        <a:rPr lang="en-US" sz="1200" b="1" dirty="0">
                          <a:effectLst/>
                          <a:latin typeface="Times New Roman"/>
                          <a:ea typeface="Times New Roman"/>
                        </a:rPr>
                        <a:t>Project Phase</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a:ea typeface="Times New Roman"/>
                        </a:rPr>
                        <a:t>1</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kumimoji="0" lang="en-US" sz="1200" b="1" kern="1200" dirty="0">
                          <a:solidFill>
                            <a:schemeClr val="tx1"/>
                          </a:solidFill>
                          <a:effectLst/>
                          <a:latin typeface="Times New Roman"/>
                          <a:ea typeface="Times New Roman"/>
                          <a:cs typeface="+mn-cs"/>
                        </a:rPr>
                        <a:t>2</a:t>
                      </a:r>
                      <a:endParaRPr kumimoji="0" lang="cs-CZ" sz="1200" b="1"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gridSpan="8">
                  <a:txBody>
                    <a:bodyPr/>
                    <a:lstStyle/>
                    <a:p>
                      <a:pPr algn="ctr">
                        <a:spcAft>
                          <a:spcPts val="0"/>
                        </a:spcAft>
                      </a:pPr>
                      <a:r>
                        <a:rPr lang="en-US" sz="1200" b="1" dirty="0">
                          <a:effectLst/>
                          <a:latin typeface="Times New Roman"/>
                          <a:ea typeface="Times New Roman"/>
                        </a:rPr>
                        <a:t>3</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a:spcAft>
                          <a:spcPts val="0"/>
                        </a:spcAft>
                      </a:pPr>
                      <a:r>
                        <a:rPr lang="en-US" sz="1200" b="1">
                          <a:effectLst/>
                          <a:latin typeface="Times New Roman"/>
                          <a:ea typeface="Times New Roman"/>
                        </a:rPr>
                        <a:t>4</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House design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Building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Commissioning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Example:</a:t>
            </a:r>
            <a:endParaRPr lang="cs-CZ" sz="2400" dirty="0"/>
          </a:p>
          <a:p>
            <a:pPr>
              <a:defRPr/>
            </a:pPr>
            <a:r>
              <a:rPr lang="en-US" sz="2400" dirty="0"/>
              <a:t>the construction of a </a:t>
            </a:r>
            <a:r>
              <a:rPr lang="en-US" sz="2400" dirty="0" smtClean="0"/>
              <a:t>house</a:t>
            </a:r>
            <a:endParaRPr lang="cs-CZ" sz="2400" dirty="0" smtClean="0"/>
          </a:p>
          <a:p>
            <a:pPr>
              <a:defRPr/>
            </a:pPr>
            <a:endParaRPr lang="cs-CZ" sz="2400" dirty="0"/>
          </a:p>
          <a:p>
            <a:pPr>
              <a:defRPr/>
            </a:pPr>
            <a:endParaRPr lang="cs-CZ" sz="2400" dirty="0" smtClean="0"/>
          </a:p>
          <a:p>
            <a:pPr>
              <a:defRPr/>
            </a:pPr>
            <a:endParaRPr lang="cs-CZ" sz="2400" dirty="0"/>
          </a:p>
          <a:p>
            <a:pPr>
              <a:defRPr/>
            </a:pPr>
            <a:endParaRPr lang="cs-CZ" sz="2400" dirty="0" smtClean="0"/>
          </a:p>
          <a:p>
            <a:pPr>
              <a:defRPr/>
            </a:pPr>
            <a:endParaRPr lang="cs-CZ" sz="2400" dirty="0"/>
          </a:p>
          <a:p>
            <a:pPr>
              <a:defRPr/>
            </a:pPr>
            <a:r>
              <a:rPr lang="en-US" sz="2000" b="1" dirty="0"/>
              <a:t>Commissioning phase</a:t>
            </a:r>
            <a:r>
              <a:rPr lang="en-US" sz="2000" dirty="0"/>
              <a:t> – on completion the building is inspected and approved by the client and responsible authorities. The house is handed over for occupation and the project is terminated. </a:t>
            </a:r>
            <a:endParaRPr lang="cs-CZ" sz="2000" dirty="0"/>
          </a:p>
        </p:txBody>
      </p:sp>
      <p:graphicFrame>
        <p:nvGraphicFramePr>
          <p:cNvPr id="4" name="Tabulka 3"/>
          <p:cNvGraphicFramePr>
            <a:graphicFrameLocks noGrp="1"/>
          </p:cNvGraphicFramePr>
          <p:nvPr/>
        </p:nvGraphicFramePr>
        <p:xfrm>
          <a:off x="1042988" y="2781300"/>
          <a:ext cx="7129462" cy="1439863"/>
        </p:xfrm>
        <a:graphic>
          <a:graphicData uri="http://schemas.openxmlformats.org/drawingml/2006/table">
            <a:tbl>
              <a:tblPr/>
              <a:tblGrid>
                <a:gridCol w="1956634"/>
                <a:gridCol w="430943"/>
                <a:gridCol w="430943"/>
                <a:gridCol w="430943"/>
                <a:gridCol w="430943"/>
                <a:gridCol w="430943"/>
                <a:gridCol w="431698"/>
                <a:gridCol w="430943"/>
                <a:gridCol w="430943"/>
                <a:gridCol w="430943"/>
                <a:gridCol w="430943"/>
                <a:gridCol w="430943"/>
                <a:gridCol w="431698"/>
              </a:tblGrid>
              <a:tr h="287973">
                <a:tc>
                  <a:txBody>
                    <a:bodyPr/>
                    <a:lstStyle/>
                    <a:p>
                      <a:pPr>
                        <a:spcAft>
                          <a:spcPts val="0"/>
                        </a:spcAft>
                      </a:pPr>
                      <a:r>
                        <a:rPr lang="en-US" sz="1200" b="1" dirty="0">
                          <a:effectLst/>
                          <a:latin typeface="Times New Roman"/>
                          <a:ea typeface="Times New Roman"/>
                        </a:rPr>
                        <a:t>Project Phase</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a:ea typeface="Times New Roman"/>
                        </a:rPr>
                        <a:t>1</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kumimoji="0" lang="en-US" sz="1200" b="1" kern="1200" dirty="0">
                          <a:solidFill>
                            <a:schemeClr val="tx1"/>
                          </a:solidFill>
                          <a:effectLst/>
                          <a:latin typeface="Times New Roman"/>
                          <a:ea typeface="Times New Roman"/>
                          <a:cs typeface="+mn-cs"/>
                        </a:rPr>
                        <a:t>2</a:t>
                      </a:r>
                      <a:endParaRPr kumimoji="0" lang="cs-CZ" sz="1200" b="1"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gridSpan="8">
                  <a:txBody>
                    <a:bodyPr/>
                    <a:lstStyle/>
                    <a:p>
                      <a:pPr algn="ctr">
                        <a:spcAft>
                          <a:spcPts val="0"/>
                        </a:spcAft>
                      </a:pPr>
                      <a:r>
                        <a:rPr lang="en-US" sz="1200" b="1" dirty="0">
                          <a:effectLst/>
                          <a:latin typeface="Times New Roman"/>
                          <a:ea typeface="Times New Roman"/>
                        </a:rPr>
                        <a:t>3</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a:spcAft>
                          <a:spcPts val="0"/>
                        </a:spcAft>
                      </a:pPr>
                      <a:r>
                        <a:rPr lang="en-US" sz="1200" b="1">
                          <a:effectLst/>
                          <a:latin typeface="Times New Roman"/>
                          <a:ea typeface="Times New Roman"/>
                        </a:rPr>
                        <a:t>4</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rtl="0" eaLnBrk="1" latinLnBrk="0" hangingPunct="1">
                        <a:spcAft>
                          <a:spcPts val="0"/>
                        </a:spcAft>
                      </a:pPr>
                      <a:r>
                        <a:rPr kumimoji="0" lang="en-US" sz="1200" kern="1200" dirty="0">
                          <a:solidFill>
                            <a:schemeClr val="tx1"/>
                          </a:solidFill>
                          <a:effectLst/>
                          <a:latin typeface="Times New Roman"/>
                          <a:ea typeface="Times New Roman"/>
                          <a:cs typeface="+mn-cs"/>
                        </a:rPr>
                        <a:t> </a:t>
                      </a:r>
                      <a:endParaRPr kumimoji="0" lang="cs-CZ" sz="1200" kern="1200" dirty="0">
                        <a:solidFill>
                          <a:schemeClr val="tx1"/>
                        </a:solidFill>
                        <a:effectLst/>
                        <a:latin typeface="Times New Roman"/>
                        <a:ea typeface="Times New Roman"/>
                        <a:cs typeface="+mn-cs"/>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House design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Building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a:spcAft>
                          <a:spcPts val="0"/>
                        </a:spcAft>
                      </a:pPr>
                      <a:r>
                        <a:rPr lang="en-US" sz="1200">
                          <a:effectLst/>
                          <a:latin typeface="Times New Roman"/>
                          <a:ea typeface="Times New Roman"/>
                        </a:rPr>
                        <a:t>Commissioning phase</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4" marR="44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15363" name="Podnadpis 2"/>
          <p:cNvSpPr>
            <a:spLocks noGrp="1"/>
          </p:cNvSpPr>
          <p:nvPr>
            <p:ph sz="quarter" idx="1"/>
          </p:nvPr>
        </p:nvSpPr>
        <p:spPr>
          <a:xfrm>
            <a:off x="301625" y="1527175"/>
            <a:ext cx="8591550" cy="4572000"/>
          </a:xfrm>
        </p:spPr>
        <p:txBody>
          <a:bodyPr/>
          <a:lstStyle/>
          <a:p>
            <a:pPr marL="0" indent="0">
              <a:buFont typeface="Wingdings 2" panose="05020102010507070707" pitchFamily="18" charset="2"/>
              <a:buNone/>
              <a:defRPr/>
            </a:pPr>
            <a:r>
              <a:rPr lang="en-US" sz="2400" b="1" dirty="0" smtClean="0"/>
              <a:t>Example:</a:t>
            </a:r>
            <a:endParaRPr lang="cs-CZ" sz="2400" dirty="0"/>
          </a:p>
          <a:p>
            <a:pPr>
              <a:defRPr/>
            </a:pPr>
            <a:r>
              <a:rPr lang="en-US" sz="2400" dirty="0"/>
              <a:t>computer system </a:t>
            </a:r>
            <a:r>
              <a:rPr lang="en-US" sz="2400" dirty="0" smtClean="0"/>
              <a:t>installation</a:t>
            </a:r>
            <a:endParaRPr lang="cs-CZ" sz="2400" dirty="0"/>
          </a:p>
          <a:p>
            <a:pPr>
              <a:defRPr/>
            </a:pPr>
            <a:endParaRPr lang="cs-CZ" sz="2400" dirty="0"/>
          </a:p>
          <a:p>
            <a:pPr>
              <a:defRPr/>
            </a:pPr>
            <a:endParaRPr lang="cs-CZ" sz="2400" dirty="0" smtClean="0"/>
          </a:p>
          <a:p>
            <a:pPr>
              <a:defRPr/>
            </a:pPr>
            <a:endParaRPr lang="cs-CZ" sz="2400" dirty="0"/>
          </a:p>
          <a:p>
            <a:pPr>
              <a:defRPr/>
            </a:pPr>
            <a:endParaRPr lang="cs-CZ" sz="2400" dirty="0" smtClean="0"/>
          </a:p>
          <a:p>
            <a:pPr>
              <a:defRPr/>
            </a:pPr>
            <a:endParaRPr lang="cs-CZ" sz="2400" dirty="0"/>
          </a:p>
          <a:p>
            <a:pPr>
              <a:defRPr/>
            </a:pPr>
            <a:r>
              <a:rPr lang="cs-CZ" sz="2000" dirty="0" err="1" smtClean="0"/>
              <a:t>We</a:t>
            </a:r>
            <a:r>
              <a:rPr lang="cs-CZ" sz="2000" dirty="0" smtClean="0"/>
              <a:t> </a:t>
            </a:r>
            <a:r>
              <a:rPr lang="cs-CZ" sz="2000" dirty="0" err="1" smtClean="0"/>
              <a:t>can</a:t>
            </a:r>
            <a:r>
              <a:rPr lang="cs-CZ" sz="2000" dirty="0" smtClean="0"/>
              <a:t> </a:t>
            </a:r>
            <a:r>
              <a:rPr lang="cs-CZ" sz="2000" dirty="0" err="1" smtClean="0"/>
              <a:t>see</a:t>
            </a:r>
            <a:r>
              <a:rPr lang="cs-CZ" sz="2000" dirty="0" smtClean="0"/>
              <a:t> </a:t>
            </a:r>
            <a:r>
              <a:rPr lang="cs-CZ" sz="2000" dirty="0" err="1" smtClean="0"/>
              <a:t>that</a:t>
            </a:r>
            <a:r>
              <a:rPr lang="cs-CZ" sz="2000" dirty="0" smtClean="0"/>
              <a:t> </a:t>
            </a:r>
            <a:r>
              <a:rPr lang="cs-CZ" sz="2000" dirty="0" err="1" smtClean="0"/>
              <a:t>even</a:t>
            </a:r>
            <a:r>
              <a:rPr lang="cs-CZ" sz="2000" dirty="0" smtClean="0"/>
              <a:t> </a:t>
            </a:r>
            <a:r>
              <a:rPr lang="cs-CZ" sz="2000" dirty="0" err="1" smtClean="0"/>
              <a:t>within</a:t>
            </a:r>
            <a:r>
              <a:rPr lang="cs-CZ" sz="2000" dirty="0" smtClean="0"/>
              <a:t> </a:t>
            </a:r>
            <a:r>
              <a:rPr lang="cs-CZ" sz="2000" dirty="0" err="1" smtClean="0"/>
              <a:t>project</a:t>
            </a:r>
            <a:r>
              <a:rPr lang="cs-CZ" sz="2000" dirty="0" smtClean="0"/>
              <a:t> </a:t>
            </a:r>
            <a:r>
              <a:rPr lang="cs-CZ" sz="2000" dirty="0" err="1" smtClean="0"/>
              <a:t>lifecycle</a:t>
            </a:r>
            <a:r>
              <a:rPr lang="cs-CZ" sz="2000" dirty="0" smtClean="0"/>
              <a:t> </a:t>
            </a:r>
            <a:r>
              <a:rPr lang="cs-CZ" sz="2000" dirty="0" err="1" smtClean="0"/>
              <a:t>there</a:t>
            </a:r>
            <a:r>
              <a:rPr lang="cs-CZ" sz="2000" dirty="0" smtClean="0"/>
              <a:t> </a:t>
            </a:r>
            <a:r>
              <a:rPr lang="cs-CZ" sz="2000" dirty="0" err="1" smtClean="0"/>
              <a:t>could</a:t>
            </a:r>
            <a:r>
              <a:rPr lang="cs-CZ" sz="2000" dirty="0" smtClean="0"/>
              <a:t> </a:t>
            </a:r>
            <a:r>
              <a:rPr lang="cs-CZ" sz="2000" dirty="0" err="1" smtClean="0"/>
              <a:t>be</a:t>
            </a:r>
            <a:r>
              <a:rPr lang="cs-CZ" sz="2000" dirty="0" smtClean="0"/>
              <a:t> </a:t>
            </a:r>
            <a:r>
              <a:rPr lang="cs-CZ" sz="2000" dirty="0" err="1" smtClean="0"/>
              <a:t>some</a:t>
            </a:r>
            <a:r>
              <a:rPr lang="cs-CZ" sz="2000" dirty="0" smtClean="0"/>
              <a:t> </a:t>
            </a:r>
            <a:r>
              <a:rPr lang="en-US" sz="2000" dirty="0" smtClean="0"/>
              <a:t>overlapping activities</a:t>
            </a:r>
            <a:r>
              <a:rPr lang="cs-CZ" sz="2000" dirty="0" smtClean="0"/>
              <a:t> </a:t>
            </a:r>
            <a:r>
              <a:rPr lang="cs-CZ" sz="2000" dirty="0" err="1" smtClean="0"/>
              <a:t>there</a:t>
            </a:r>
            <a:r>
              <a:rPr lang="en-US" sz="2000" dirty="0" smtClean="0"/>
              <a:t>. </a:t>
            </a:r>
            <a:endParaRPr lang="cs-CZ" sz="2000" dirty="0"/>
          </a:p>
        </p:txBody>
      </p:sp>
      <p:graphicFrame>
        <p:nvGraphicFramePr>
          <p:cNvPr id="3" name="Tabulka 2"/>
          <p:cNvGraphicFramePr>
            <a:graphicFrameLocks noGrp="1"/>
          </p:cNvGraphicFramePr>
          <p:nvPr/>
        </p:nvGraphicFramePr>
        <p:xfrm>
          <a:off x="971550" y="2636838"/>
          <a:ext cx="7272338" cy="1644650"/>
        </p:xfrm>
        <a:graphic>
          <a:graphicData uri="http://schemas.openxmlformats.org/drawingml/2006/table">
            <a:tbl>
              <a:tblPr/>
              <a:tblGrid>
                <a:gridCol w="1995840"/>
                <a:gridCol w="439580"/>
                <a:gridCol w="439580"/>
                <a:gridCol w="439580"/>
                <a:gridCol w="439580"/>
                <a:gridCol w="439580"/>
                <a:gridCol w="440350"/>
                <a:gridCol w="439580"/>
                <a:gridCol w="439580"/>
                <a:gridCol w="439580"/>
                <a:gridCol w="439580"/>
                <a:gridCol w="439580"/>
                <a:gridCol w="440350"/>
              </a:tblGrid>
              <a:tr h="328930">
                <a:tc>
                  <a:txBody>
                    <a:bodyPr/>
                    <a:lstStyle/>
                    <a:p>
                      <a:pPr>
                        <a:spcAft>
                          <a:spcPts val="0"/>
                        </a:spcAft>
                      </a:pPr>
                      <a:r>
                        <a:rPr lang="en-US" sz="1200" b="1" dirty="0">
                          <a:effectLst/>
                          <a:latin typeface="Times New Roman"/>
                          <a:ea typeface="Times New Roman"/>
                        </a:rPr>
                        <a:t>Project Phase</a:t>
                      </a:r>
                      <a:endParaRPr lang="cs-CZ" sz="1200" dirty="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200" b="1" dirty="0">
                          <a:effectLst/>
                          <a:latin typeface="Times New Roman"/>
                          <a:ea typeface="Times New Roman"/>
                        </a:rPr>
                        <a:t>1</a:t>
                      </a:r>
                      <a:endParaRPr lang="cs-CZ" sz="1200" dirty="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gridSpan="2">
                  <a:txBody>
                    <a:bodyPr/>
                    <a:lstStyle/>
                    <a:p>
                      <a:pPr algn="ctr">
                        <a:spcAft>
                          <a:spcPts val="0"/>
                        </a:spcAft>
                      </a:pPr>
                      <a:r>
                        <a:rPr lang="en-US" sz="1200" b="1">
                          <a:effectLst/>
                          <a:latin typeface="Times New Roman"/>
                          <a:ea typeface="Times New Roman"/>
                        </a:rPr>
                        <a:t>2</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gridSpan="7">
                  <a:txBody>
                    <a:bodyPr/>
                    <a:lstStyle/>
                    <a:p>
                      <a:pPr algn="ctr">
                        <a:spcAft>
                          <a:spcPts val="0"/>
                        </a:spcAft>
                      </a:pPr>
                      <a:r>
                        <a:rPr lang="en-US" sz="1200" b="1">
                          <a:effectLst/>
                          <a:latin typeface="Times New Roman"/>
                          <a:ea typeface="Times New Roman"/>
                        </a:rPr>
                        <a:t>3</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r>
              <a:tr h="328930">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930">
                <a:tc>
                  <a:txBody>
                    <a:bodyPr/>
                    <a:lstStyle/>
                    <a:p>
                      <a:pPr>
                        <a:spcAft>
                          <a:spcPts val="0"/>
                        </a:spcAft>
                      </a:pPr>
                      <a:r>
                        <a:rPr lang="en-US" sz="1200">
                          <a:effectLst/>
                          <a:latin typeface="Times New Roman"/>
                          <a:ea typeface="Times New Roman"/>
                        </a:rPr>
                        <a:t>System selection</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930">
                <a:tc>
                  <a:txBody>
                    <a:bodyPr/>
                    <a:lstStyle/>
                    <a:p>
                      <a:pPr>
                        <a:spcAft>
                          <a:spcPts val="0"/>
                        </a:spcAft>
                      </a:pPr>
                      <a:r>
                        <a:rPr lang="en-US" sz="1200">
                          <a:effectLst/>
                          <a:latin typeface="Times New Roman"/>
                          <a:ea typeface="Times New Roman"/>
                        </a:rPr>
                        <a:t>Staff training</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r h="328930">
                <a:tc>
                  <a:txBody>
                    <a:bodyPr/>
                    <a:lstStyle/>
                    <a:p>
                      <a:pPr>
                        <a:spcAft>
                          <a:spcPts val="0"/>
                        </a:spcAft>
                      </a:pPr>
                      <a:r>
                        <a:rPr lang="en-US" sz="1200">
                          <a:effectLst/>
                          <a:latin typeface="Times New Roman"/>
                          <a:ea typeface="Times New Roman"/>
                        </a:rPr>
                        <a:t>Implementation</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47" marR="444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cs-CZ" altLang="cs-CZ" sz="3200" b="1" smtClean="0">
                <a:solidFill>
                  <a:srgbClr val="002060"/>
                </a:solidFill>
              </a:rPr>
              <a:t>Project Lifecycle</a:t>
            </a:r>
          </a:p>
        </p:txBody>
      </p:sp>
      <p:sp>
        <p:nvSpPr>
          <p:cNvPr id="38915" name="Podnadpis 2"/>
          <p:cNvSpPr>
            <a:spLocks noGrp="1"/>
          </p:cNvSpPr>
          <p:nvPr>
            <p:ph sz="quarter" idx="1"/>
          </p:nvPr>
        </p:nvSpPr>
        <p:spPr>
          <a:xfrm>
            <a:off x="301625" y="1527175"/>
            <a:ext cx="8591550" cy="4572000"/>
          </a:xfrm>
        </p:spPr>
        <p:txBody>
          <a:bodyPr/>
          <a:lstStyle/>
          <a:p>
            <a:r>
              <a:rPr lang="en-US" altLang="cs-CZ" sz="2000" smtClean="0"/>
              <a:t>Different phases of the project are associated with different </a:t>
            </a:r>
            <a:r>
              <a:rPr lang="en-US" altLang="cs-CZ" sz="2000" u="sng" smtClean="0"/>
              <a:t>level of effort</a:t>
            </a:r>
            <a:r>
              <a:rPr lang="en-US" altLang="cs-CZ" sz="2000" smtClean="0"/>
              <a:t>. The greatest level of effort usually occurs during the implementation phase (as well as most of the costs are incurred) and that is why many tools and techniques are focused right on this phase.</a:t>
            </a:r>
            <a:endParaRPr lang="cs-CZ" altLang="cs-CZ" sz="2000" smtClean="0"/>
          </a:p>
          <a:p>
            <a:endParaRPr lang="cs-CZ" altLang="cs-CZ" sz="2400" smtClean="0"/>
          </a:p>
        </p:txBody>
      </p:sp>
      <p:graphicFrame>
        <p:nvGraphicFramePr>
          <p:cNvPr id="2" name="Tabulka 1"/>
          <p:cNvGraphicFramePr>
            <a:graphicFrameLocks noGrp="1"/>
          </p:cNvGraphicFramePr>
          <p:nvPr/>
        </p:nvGraphicFramePr>
        <p:xfrm>
          <a:off x="1476375" y="3141663"/>
          <a:ext cx="5991225" cy="2641600"/>
        </p:xfrm>
        <a:graphic>
          <a:graphicData uri="http://schemas.openxmlformats.org/drawingml/2006/table">
            <a:tbl>
              <a:tblPr/>
              <a:tblGrid>
                <a:gridCol w="1642981"/>
                <a:gridCol w="362142"/>
                <a:gridCol w="362142"/>
                <a:gridCol w="362142"/>
                <a:gridCol w="362142"/>
                <a:gridCol w="362142"/>
                <a:gridCol w="362777"/>
                <a:gridCol w="362142"/>
                <a:gridCol w="362142"/>
                <a:gridCol w="362142"/>
                <a:gridCol w="362142"/>
                <a:gridCol w="362142"/>
                <a:gridCol w="364048"/>
              </a:tblGrid>
              <a:tr h="1727218">
                <a:tc>
                  <a:txBody>
                    <a:bodyPr/>
                    <a:lstStyle/>
                    <a:p>
                      <a:pPr algn="ctr">
                        <a:spcAft>
                          <a:spcPts val="0"/>
                        </a:spcAft>
                      </a:pPr>
                      <a:r>
                        <a:rPr lang="en-US" sz="1200" dirty="0">
                          <a:effectLst/>
                          <a:latin typeface="Times New Roman"/>
                          <a:ea typeface="Times New Roman"/>
                        </a:rPr>
                        <a:t>Level </a:t>
                      </a:r>
                      <a:endParaRPr lang="cs-CZ" sz="1200" dirty="0">
                        <a:effectLst/>
                        <a:latin typeface="Times New Roman"/>
                        <a:ea typeface="Times New Roman"/>
                      </a:endParaRPr>
                    </a:p>
                    <a:p>
                      <a:pPr algn="ctr">
                        <a:spcAft>
                          <a:spcPts val="0"/>
                        </a:spcAft>
                      </a:pPr>
                      <a:r>
                        <a:rPr lang="en-US" sz="1200" dirty="0">
                          <a:effectLst/>
                          <a:latin typeface="Times New Roman"/>
                          <a:ea typeface="Times New Roman"/>
                        </a:rPr>
                        <a:t>of </a:t>
                      </a:r>
                      <a:endParaRPr lang="cs-CZ" sz="1200" dirty="0">
                        <a:effectLst/>
                        <a:latin typeface="Times New Roman"/>
                        <a:ea typeface="Times New Roman"/>
                      </a:endParaRPr>
                    </a:p>
                    <a:p>
                      <a:pPr algn="ctr">
                        <a:spcAft>
                          <a:spcPts val="0"/>
                        </a:spcAft>
                      </a:pPr>
                      <a:r>
                        <a:rPr lang="en-US" sz="1200" dirty="0">
                          <a:effectLst/>
                          <a:latin typeface="Times New Roman"/>
                          <a:ea typeface="Times New Roman"/>
                        </a:rPr>
                        <a:t>Effort</a:t>
                      </a:r>
                      <a:endParaRPr lang="cs-CZ" sz="1200" dirty="0">
                        <a:effectLst/>
                        <a:latin typeface="Times New Roman"/>
                        <a:ea typeface="Times New Roman"/>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12">
                  <a:txBody>
                    <a:bodyPr/>
                    <a:lstStyle/>
                    <a:p>
                      <a:pPr>
                        <a:spcAft>
                          <a:spcPts val="0"/>
                        </a:spcAft>
                      </a:pPr>
                      <a:endParaRPr lang="en-US" sz="1200" dirty="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r>
              <a:tr h="182876">
                <a:tc>
                  <a:txBody>
                    <a:bodyPr/>
                    <a:lstStyle/>
                    <a:p>
                      <a:pPr>
                        <a:spcAft>
                          <a:spcPts val="0"/>
                        </a:spcAft>
                      </a:pPr>
                      <a:r>
                        <a:rPr lang="en-US" sz="1200" b="1">
                          <a:effectLst/>
                          <a:latin typeface="Times New Roman"/>
                          <a:ea typeface="Times New Roman"/>
                        </a:rPr>
                        <a:t>Project Phase</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a:ea typeface="Times New Roman"/>
                        </a:rPr>
                        <a:t>1</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1200" b="1" dirty="0">
                          <a:effectLst/>
                          <a:latin typeface="Times New Roman"/>
                          <a:ea typeface="Times New Roman"/>
                        </a:rPr>
                        <a:t>2</a:t>
                      </a:r>
                      <a:endParaRPr lang="cs-CZ" sz="1200" dirty="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gridSpan="8">
                  <a:txBody>
                    <a:bodyPr/>
                    <a:lstStyle/>
                    <a:p>
                      <a:pPr algn="ctr">
                        <a:spcAft>
                          <a:spcPts val="0"/>
                        </a:spcAft>
                      </a:pPr>
                      <a:r>
                        <a:rPr lang="en-US" sz="1200" b="1">
                          <a:effectLst/>
                          <a:latin typeface="Times New Roman"/>
                          <a:ea typeface="Times New Roman"/>
                        </a:rPr>
                        <a:t>3</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hMerge="1">
                  <a:txBody>
                    <a:bodyPr/>
                    <a:lstStyle/>
                    <a:p>
                      <a:endParaRPr lang="cs-CZ"/>
                    </a:p>
                  </a:txBody>
                  <a:tcPr/>
                </a:tc>
                <a:tc>
                  <a:txBody>
                    <a:bodyPr/>
                    <a:lstStyle/>
                    <a:p>
                      <a:pPr algn="ctr">
                        <a:spcAft>
                          <a:spcPts val="0"/>
                        </a:spcAft>
                      </a:pPr>
                      <a:r>
                        <a:rPr lang="en-US" sz="1200" b="1">
                          <a:effectLst/>
                          <a:latin typeface="Times New Roman"/>
                          <a:ea typeface="Times New Roman"/>
                        </a:rPr>
                        <a:t>4</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6">
                <a:tc>
                  <a:txBody>
                    <a:bodyPr/>
                    <a:lstStyle/>
                    <a:p>
                      <a:pPr>
                        <a:spcAft>
                          <a:spcPts val="0"/>
                        </a:spcAft>
                      </a:pPr>
                      <a:r>
                        <a:rPr lang="en-US" sz="1200">
                          <a:effectLst/>
                          <a:latin typeface="Times New Roman"/>
                          <a:ea typeface="Times New Roman"/>
                        </a:rPr>
                        <a:t>Feasibility study</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6">
                <a:tc>
                  <a:txBody>
                    <a:bodyPr/>
                    <a:lstStyle/>
                    <a:p>
                      <a:pPr>
                        <a:spcAft>
                          <a:spcPts val="0"/>
                        </a:spcAft>
                      </a:pPr>
                      <a:r>
                        <a:rPr lang="en-US" sz="1200">
                          <a:effectLst/>
                          <a:latin typeface="Times New Roman"/>
                          <a:ea typeface="Times New Roman"/>
                        </a:rPr>
                        <a:t>House design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FFFF00"/>
                          </a:solidFill>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6">
                <a:tc>
                  <a:txBody>
                    <a:bodyPr/>
                    <a:lstStyle/>
                    <a:p>
                      <a:pPr>
                        <a:spcAft>
                          <a:spcPts val="0"/>
                        </a:spcAft>
                      </a:pPr>
                      <a:r>
                        <a:rPr lang="en-US" sz="1200">
                          <a:effectLst/>
                          <a:latin typeface="Times New Roman"/>
                          <a:ea typeface="Times New Roman"/>
                        </a:rPr>
                        <a:t>Building phase</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76">
                <a:tc>
                  <a:txBody>
                    <a:bodyPr/>
                    <a:lstStyle/>
                    <a:p>
                      <a:pPr>
                        <a:spcAft>
                          <a:spcPts val="0"/>
                        </a:spcAft>
                      </a:pPr>
                      <a:r>
                        <a:rPr lang="en-US" sz="1200">
                          <a:effectLst/>
                          <a:latin typeface="Times New Roman"/>
                          <a:ea typeface="Times New Roman"/>
                        </a:rPr>
                        <a:t>Commissioning phase</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effectLst/>
                          <a:latin typeface="Times New Roman"/>
                          <a:ea typeface="Times New Roman"/>
                        </a:rPr>
                        <a:t> </a:t>
                      </a:r>
                      <a:endParaRPr lang="cs-CZ" sz="120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effectLst/>
                          <a:latin typeface="Times New Roman"/>
                          <a:ea typeface="Times New Roman"/>
                        </a:rPr>
                        <a:t> </a:t>
                      </a:r>
                      <a:endParaRPr lang="cs-CZ" sz="1200" dirty="0">
                        <a:effectLst/>
                        <a:latin typeface="Times New Roman"/>
                        <a:ea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80"/>
                    </a:solidFill>
                  </a:tcPr>
                </a:tc>
              </a:tr>
            </a:tbl>
          </a:graphicData>
        </a:graphic>
      </p:graphicFrame>
      <p:sp>
        <p:nvSpPr>
          <p:cNvPr id="38998" name="Freeform 1"/>
          <p:cNvSpPr>
            <a:spLocks/>
          </p:cNvSpPr>
          <p:nvPr/>
        </p:nvSpPr>
        <p:spPr bwMode="auto">
          <a:xfrm>
            <a:off x="3251200" y="3357563"/>
            <a:ext cx="4090988" cy="1397000"/>
          </a:xfrm>
          <a:custGeom>
            <a:avLst/>
            <a:gdLst>
              <a:gd name="T0" fmla="*/ 0 w 6443"/>
              <a:gd name="T1" fmla="*/ 2147483646 h 2200"/>
              <a:gd name="T2" fmla="*/ 2147483646 w 6443"/>
              <a:gd name="T3" fmla="*/ 2147483646 h 2200"/>
              <a:gd name="T4" fmla="*/ 2147483646 w 6443"/>
              <a:gd name="T5" fmla="*/ 2147483646 h 2200"/>
              <a:gd name="T6" fmla="*/ 2147483646 w 6443"/>
              <a:gd name="T7" fmla="*/ 2147483646 h 2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43" h="2200">
                <a:moveTo>
                  <a:pt x="0" y="2200"/>
                </a:moveTo>
                <a:cubicBezTo>
                  <a:pt x="251" y="2118"/>
                  <a:pt x="692" y="2060"/>
                  <a:pt x="1508" y="1705"/>
                </a:cubicBezTo>
                <a:cubicBezTo>
                  <a:pt x="2324" y="1350"/>
                  <a:pt x="4075" y="0"/>
                  <a:pt x="4898" y="70"/>
                </a:cubicBezTo>
                <a:cubicBezTo>
                  <a:pt x="5721" y="140"/>
                  <a:pt x="6121" y="1697"/>
                  <a:pt x="6443" y="2125"/>
                </a:cubicBezTo>
              </a:path>
            </a:pathLst>
          </a:custGeom>
          <a:noFill/>
          <a:ln w="158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cs-CZ"/>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cs-CZ" altLang="cs-CZ" sz="3200" b="1" smtClean="0">
                <a:solidFill>
                  <a:srgbClr val="002060"/>
                </a:solidFill>
              </a:rPr>
              <a:t>Product Lifecycle</a:t>
            </a:r>
          </a:p>
        </p:txBody>
      </p:sp>
      <p:sp>
        <p:nvSpPr>
          <p:cNvPr id="15363" name="Podnadpis 2"/>
          <p:cNvSpPr>
            <a:spLocks noGrp="1"/>
          </p:cNvSpPr>
          <p:nvPr>
            <p:ph sz="quarter" idx="1"/>
          </p:nvPr>
        </p:nvSpPr>
        <p:spPr>
          <a:xfrm>
            <a:off x="301625" y="1527175"/>
            <a:ext cx="8591550" cy="4572000"/>
          </a:xfrm>
        </p:spPr>
        <p:txBody>
          <a:bodyPr/>
          <a:lstStyle/>
          <a:p>
            <a:pPr>
              <a:defRPr/>
            </a:pPr>
            <a:r>
              <a:rPr lang="en-GB" sz="1800" dirty="0"/>
              <a:t>The project lifecycle only considers the project from concept to handover while the product lifecycle considers the product from conception to disposal.</a:t>
            </a:r>
            <a:endParaRPr lang="cs-CZ" sz="1800" dirty="0"/>
          </a:p>
          <a:p>
            <a:pPr>
              <a:defRPr/>
            </a:pPr>
            <a:r>
              <a:rPr lang="en-GB" sz="1800" dirty="0"/>
              <a:t>It is quite often extremely important to plan the whole product lifecycle. For example, it is not enough to build a nuclear power station as we have to safely manage it over the whole period of its operation and that is has to be dismantled according to very high security standards.</a:t>
            </a:r>
            <a:endParaRPr lang="cs-CZ" sz="1800" dirty="0"/>
          </a:p>
          <a:p>
            <a:pPr marL="0" indent="0">
              <a:buFont typeface="Wingdings 2" panose="05020102010507070707" pitchFamily="18" charset="2"/>
              <a:buNone/>
              <a:defRPr/>
            </a:pPr>
            <a:endParaRPr lang="cs-CZ" sz="2400" dirty="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3308350"/>
            <a:ext cx="6465887"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cs-CZ" altLang="cs-CZ" sz="3200" b="1" smtClean="0">
                <a:solidFill>
                  <a:srgbClr val="002060"/>
                </a:solidFill>
              </a:rPr>
              <a:t>Product Lifecycle</a:t>
            </a:r>
          </a:p>
        </p:txBody>
      </p:sp>
      <p:sp>
        <p:nvSpPr>
          <p:cNvPr id="15363" name="Podnadpis 2"/>
          <p:cNvSpPr>
            <a:spLocks noGrp="1"/>
          </p:cNvSpPr>
          <p:nvPr>
            <p:ph sz="quarter" idx="1"/>
          </p:nvPr>
        </p:nvSpPr>
        <p:spPr>
          <a:xfrm>
            <a:off x="301625" y="1527175"/>
            <a:ext cx="8591550" cy="4572000"/>
          </a:xfrm>
        </p:spPr>
        <p:txBody>
          <a:bodyPr/>
          <a:lstStyle/>
          <a:p>
            <a:pPr>
              <a:defRPr/>
            </a:pPr>
            <a:r>
              <a:rPr lang="en-GB" sz="1800" b="1" dirty="0"/>
              <a:t>Maintenance Phase </a:t>
            </a:r>
            <a:endParaRPr lang="cs-CZ" sz="1800" dirty="0"/>
          </a:p>
          <a:p>
            <a:pPr>
              <a:defRPr/>
            </a:pPr>
            <a:r>
              <a:rPr lang="en-GB" sz="1800" dirty="0"/>
              <a:t>Almost all products have to be maintained in order to keep it operational and running efficiently. Ease of maintenance, minimum impact on production/utilization and time out of operation are very important considerations.</a:t>
            </a:r>
            <a:endParaRPr lang="cs-CZ" sz="1800" dirty="0"/>
          </a:p>
          <a:p>
            <a:pPr>
              <a:defRPr/>
            </a:pPr>
            <a:endParaRPr lang="cs-CZ" sz="1800" dirty="0" smtClean="0"/>
          </a:p>
          <a:p>
            <a:pPr marL="0" indent="0">
              <a:buFont typeface="Wingdings 2" panose="05020102010507070707" pitchFamily="18" charset="2"/>
              <a:buNone/>
              <a:defRPr/>
            </a:pPr>
            <a:endParaRPr lang="cs-CZ" sz="1800" dirty="0"/>
          </a:p>
          <a:p>
            <a:pPr>
              <a:defRPr/>
            </a:pPr>
            <a:r>
              <a:rPr lang="en-GB" sz="1800" b="1" dirty="0"/>
              <a:t>Upgrade, Regular Refit or Expansion Phase</a:t>
            </a:r>
            <a:endParaRPr lang="cs-CZ" sz="1800" dirty="0"/>
          </a:p>
          <a:p>
            <a:pPr>
              <a:defRPr/>
            </a:pPr>
            <a:r>
              <a:rPr lang="en-GB" sz="1800" dirty="0"/>
              <a:t>At some point the facility requires a major refit, upgrade, or expansion to keep it running efficiently. The necessity of upgrade could be influenced by the used technology itself, new technology available, competition, regulations etc. Ease of upgrade or expansion should be considered and allowed for in the original design.</a:t>
            </a:r>
            <a:endParaRPr lang="cs-CZ" sz="1800" dirty="0"/>
          </a:p>
          <a:p>
            <a:pPr>
              <a:defRPr/>
            </a:pPr>
            <a:endParaRPr lang="cs-CZ"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adpis 1"/>
          <p:cNvSpPr>
            <a:spLocks noGrp="1"/>
          </p:cNvSpPr>
          <p:nvPr>
            <p:ph type="title"/>
          </p:nvPr>
        </p:nvSpPr>
        <p:spPr/>
        <p:txBody>
          <a:bodyPr/>
          <a:lstStyle/>
          <a:p>
            <a:pPr eaLnBrk="1" hangingPunct="1"/>
            <a:r>
              <a:rPr lang="cs-CZ" altLang="cs-CZ" sz="3200" b="1" smtClean="0">
                <a:solidFill>
                  <a:srgbClr val="002060"/>
                </a:solidFill>
              </a:rPr>
              <a:t>Product Lifecycle</a:t>
            </a:r>
          </a:p>
        </p:txBody>
      </p:sp>
      <p:sp>
        <p:nvSpPr>
          <p:cNvPr id="15363" name="Podnadpis 2"/>
          <p:cNvSpPr>
            <a:spLocks noGrp="1"/>
          </p:cNvSpPr>
          <p:nvPr>
            <p:ph sz="quarter" idx="1"/>
          </p:nvPr>
        </p:nvSpPr>
        <p:spPr>
          <a:xfrm>
            <a:off x="301625" y="1527175"/>
            <a:ext cx="8591550" cy="4572000"/>
          </a:xfrm>
        </p:spPr>
        <p:txBody>
          <a:bodyPr/>
          <a:lstStyle/>
          <a:p>
            <a:pPr>
              <a:defRPr/>
            </a:pPr>
            <a:r>
              <a:rPr lang="en-GB" sz="1800" b="1" dirty="0" smtClean="0"/>
              <a:t>Decommission </a:t>
            </a:r>
            <a:r>
              <a:rPr lang="en-GB" sz="1800" b="1" dirty="0"/>
              <a:t>and Disposal </a:t>
            </a:r>
            <a:endParaRPr lang="cs-CZ" sz="1800" dirty="0"/>
          </a:p>
          <a:p>
            <a:pPr>
              <a:defRPr/>
            </a:pPr>
            <a:r>
              <a:rPr lang="en-GB" sz="1800" dirty="0"/>
              <a:t>This is the final part of the product lifecycle and there are many ways how to do it depending on the product itself. Disposal may mean a trip to a scrap yard up to a very complex and elaborated procedure when technologically complex and even dangerous facility has to be dismantled without any negative impact on the environment.</a:t>
            </a:r>
            <a:endParaRPr lang="cs-CZ" sz="1800" dirty="0"/>
          </a:p>
          <a:p>
            <a:pPr marL="0" indent="0">
              <a:buFont typeface="Wingdings 2" panose="05020102010507070707" pitchFamily="18" charset="2"/>
              <a:buNone/>
              <a:defRPr/>
            </a:pPr>
            <a:r>
              <a:rPr lang="en-GB" sz="1800" dirty="0"/>
              <a:t> </a:t>
            </a:r>
            <a:endParaRPr lang="cs-CZ" sz="1800" dirty="0"/>
          </a:p>
          <a:p>
            <a:pPr marL="0" indent="0">
              <a:buFont typeface="Wingdings 2" panose="05020102010507070707" pitchFamily="18" charset="2"/>
              <a:buNone/>
              <a:defRPr/>
            </a:pPr>
            <a:r>
              <a:rPr lang="en-GB" sz="1800" dirty="0"/>
              <a:t> </a:t>
            </a:r>
            <a:endParaRPr lang="cs-CZ" sz="1800" dirty="0"/>
          </a:p>
          <a:p>
            <a:pPr>
              <a:defRPr/>
            </a:pPr>
            <a:r>
              <a:rPr lang="en-GB" sz="1800" b="1" dirty="0"/>
              <a:t>Assignment </a:t>
            </a:r>
            <a:endParaRPr lang="cs-CZ" sz="1800" dirty="0"/>
          </a:p>
          <a:p>
            <a:pPr>
              <a:defRPr/>
            </a:pPr>
            <a:r>
              <a:rPr lang="en-GB" sz="1800" dirty="0"/>
              <a:t>Think about two major projects that were carried out in your city or country. One of them should be a successful project, while the other should be an example of a failure. Could you find some reasons why the second project failed? </a:t>
            </a:r>
            <a:endParaRPr lang="cs-CZ" sz="1800" dirty="0"/>
          </a:p>
          <a:p>
            <a:pPr marL="0" indent="0">
              <a:buFont typeface="Wingdings 2" panose="05020102010507070707" pitchFamily="18" charset="2"/>
              <a:buNone/>
              <a:defRPr/>
            </a:pPr>
            <a:endParaRPr lang="cs-CZ" sz="1800" dirty="0"/>
          </a:p>
          <a:p>
            <a:pPr marL="0" indent="0">
              <a:buFont typeface="Wingdings 2" panose="05020102010507070707" pitchFamily="18" charset="2"/>
              <a:buNone/>
              <a:defRPr/>
            </a:pPr>
            <a:endParaRPr lang="cs-CZ"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7411" name="Podnadpis 2"/>
          <p:cNvSpPr>
            <a:spLocks noGrp="1"/>
          </p:cNvSpPr>
          <p:nvPr>
            <p:ph sz="quarter" idx="1"/>
          </p:nvPr>
        </p:nvSpPr>
        <p:spPr>
          <a:xfrm>
            <a:off x="301625" y="1527175"/>
            <a:ext cx="8556625" cy="4572000"/>
          </a:xfrm>
        </p:spPr>
        <p:txBody>
          <a:bodyPr/>
          <a:lstStyle/>
          <a:p>
            <a:r>
              <a:rPr lang="en-GB" altLang="cs-CZ" sz="2800" b="1" u="sng" smtClean="0"/>
              <a:t>Reading List:</a:t>
            </a:r>
            <a:endParaRPr lang="cs-CZ" altLang="cs-CZ" sz="2800" smtClean="0"/>
          </a:p>
          <a:p>
            <a:pPr lvl="1">
              <a:spcAft>
                <a:spcPts val="600"/>
              </a:spcAft>
            </a:pPr>
            <a:r>
              <a:rPr lang="cs-CZ" altLang="cs-CZ" sz="1800" smtClean="0">
                <a:solidFill>
                  <a:schemeClr val="tx1"/>
                </a:solidFill>
              </a:rPr>
              <a:t>Barker, S., Cole, R.: </a:t>
            </a:r>
            <a:r>
              <a:rPr lang="cs-CZ" altLang="cs-CZ" sz="1800" i="1" smtClean="0">
                <a:solidFill>
                  <a:schemeClr val="tx1"/>
                </a:solidFill>
              </a:rPr>
              <a:t>Brilliant Project Management: what the best project managers know, do and say</a:t>
            </a:r>
            <a:r>
              <a:rPr lang="cs-CZ" altLang="cs-CZ" sz="1800" smtClean="0">
                <a:solidFill>
                  <a:schemeClr val="tx1"/>
                </a:solidFill>
              </a:rPr>
              <a:t>. Pearson Business, 2009.</a:t>
            </a:r>
          </a:p>
          <a:p>
            <a:pPr lvl="1">
              <a:spcAft>
                <a:spcPts val="600"/>
              </a:spcAft>
            </a:pPr>
            <a:r>
              <a:rPr lang="cs-CZ" altLang="cs-CZ" sz="1800" smtClean="0">
                <a:solidFill>
                  <a:schemeClr val="tx1"/>
                </a:solidFill>
              </a:rPr>
              <a:t>Berkun, S.: </a:t>
            </a:r>
            <a:r>
              <a:rPr lang="cs-CZ" altLang="cs-CZ" sz="1800" i="1" smtClean="0">
                <a:solidFill>
                  <a:schemeClr val="tx1"/>
                </a:solidFill>
              </a:rPr>
              <a:t>The Art Of Project Management</a:t>
            </a:r>
            <a:r>
              <a:rPr lang="cs-CZ" altLang="cs-CZ" sz="1800" smtClean="0">
                <a:solidFill>
                  <a:schemeClr val="tx1"/>
                </a:solidFill>
              </a:rPr>
              <a:t>. O'Reilly &amp; Associates, 2005.</a:t>
            </a:r>
          </a:p>
          <a:p>
            <a:pPr lvl="1">
              <a:spcAft>
                <a:spcPts val="600"/>
              </a:spcAft>
            </a:pPr>
            <a:r>
              <a:rPr lang="en-US" altLang="cs-CZ" sz="1800" smtClean="0">
                <a:solidFill>
                  <a:schemeClr val="tx1"/>
                </a:solidFill>
              </a:rPr>
              <a:t>Burke, R.: Fundamentals of Project Management&gt; Tools and Techniques. Burke Publishing; 2010.</a:t>
            </a:r>
          </a:p>
          <a:p>
            <a:pPr lvl="1">
              <a:spcAft>
                <a:spcPts val="600"/>
              </a:spcAft>
            </a:pPr>
            <a:r>
              <a:rPr lang="cs-CZ" altLang="cs-CZ" sz="1800" smtClean="0">
                <a:solidFill>
                  <a:schemeClr val="tx1"/>
                </a:solidFill>
              </a:rPr>
              <a:t>Colleen Garton C., McCulloch, E.: </a:t>
            </a:r>
            <a:r>
              <a:rPr lang="cs-CZ" altLang="cs-CZ" sz="1800" i="1" smtClean="0">
                <a:solidFill>
                  <a:schemeClr val="tx1"/>
                </a:solidFill>
              </a:rPr>
              <a:t>Fundamentals of Technology Project Management. </a:t>
            </a:r>
            <a:r>
              <a:rPr lang="cs-CZ" altLang="cs-CZ" sz="1800" smtClean="0">
                <a:solidFill>
                  <a:schemeClr val="tx1"/>
                </a:solidFill>
              </a:rPr>
              <a:t>Mc Press; Bk&amp;CD-Rom edition, 2005.</a:t>
            </a:r>
          </a:p>
          <a:p>
            <a:pPr lvl="1">
              <a:spcAft>
                <a:spcPts val="600"/>
              </a:spcAft>
            </a:pPr>
            <a:r>
              <a:rPr lang="cs-CZ" altLang="cs-CZ" sz="1800" smtClean="0">
                <a:solidFill>
                  <a:schemeClr val="tx1"/>
                </a:solidFill>
              </a:rPr>
              <a:t>Lock, D.: </a:t>
            </a:r>
            <a:r>
              <a:rPr lang="cs-CZ" altLang="cs-CZ" sz="1800" i="1" smtClean="0">
                <a:solidFill>
                  <a:schemeClr val="tx1"/>
                </a:solidFill>
              </a:rPr>
              <a:t>Project Management</a:t>
            </a:r>
            <a:r>
              <a:rPr lang="cs-CZ" altLang="cs-CZ" sz="1800" smtClean="0">
                <a:solidFill>
                  <a:schemeClr val="tx1"/>
                </a:solidFill>
              </a:rPr>
              <a:t>. Gower Publishing Ltd; 9th edition, 2007.</a:t>
            </a:r>
          </a:p>
          <a:p>
            <a:pPr lvl="1">
              <a:spcAft>
                <a:spcPts val="600"/>
              </a:spcAft>
            </a:pPr>
            <a:r>
              <a:rPr lang="cs-CZ" altLang="cs-CZ" sz="1800" smtClean="0">
                <a:solidFill>
                  <a:schemeClr val="tx1"/>
                </a:solidFill>
              </a:rPr>
              <a:t>Schwalbe, K.: </a:t>
            </a:r>
            <a:r>
              <a:rPr lang="cs-CZ" altLang="cs-CZ" sz="1800" i="1" smtClean="0">
                <a:solidFill>
                  <a:schemeClr val="tx1"/>
                </a:solidFill>
              </a:rPr>
              <a:t>Information Technology Project Management</a:t>
            </a:r>
            <a:r>
              <a:rPr lang="cs-CZ" altLang="cs-CZ" sz="1800" smtClean="0">
                <a:solidFill>
                  <a:schemeClr val="tx1"/>
                </a:solidFill>
              </a:rPr>
              <a:t>. Fourth Edition, Course Technology, 2005.</a:t>
            </a:r>
          </a:p>
          <a:p>
            <a:pPr eaLnBrk="1" hangingPunct="1">
              <a:buFont typeface="Wingdings 2" panose="05020102010507070707" pitchFamily="18" charset="2"/>
              <a:buNone/>
            </a:pPr>
            <a:endParaRPr lang="cs-CZ" altLang="cs-CZ"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3315" name="Podnadpis 2"/>
          <p:cNvSpPr>
            <a:spLocks noGrp="1"/>
          </p:cNvSpPr>
          <p:nvPr>
            <p:ph sz="quarter" idx="1"/>
          </p:nvPr>
        </p:nvSpPr>
        <p:spPr>
          <a:xfrm>
            <a:off x="301625" y="1527175"/>
            <a:ext cx="8556625" cy="4572000"/>
          </a:xfrm>
        </p:spPr>
        <p:txBody>
          <a:bodyPr/>
          <a:lstStyle/>
          <a:p>
            <a:pPr>
              <a:defRPr/>
            </a:pPr>
            <a:r>
              <a:rPr lang="en-GB" sz="2800" b="1" u="sng" dirty="0" smtClean="0"/>
              <a:t>Assessment </a:t>
            </a:r>
            <a:r>
              <a:rPr lang="en-GB" sz="2800" b="1" u="sng" dirty="0"/>
              <a:t>strategy and method:</a:t>
            </a:r>
            <a:r>
              <a:rPr lang="en-GB" sz="2800" u="sng" dirty="0"/>
              <a:t> </a:t>
            </a:r>
            <a:endParaRPr lang="cs-CZ" sz="2800" dirty="0"/>
          </a:p>
          <a:p>
            <a:pPr marL="0" indent="0">
              <a:buFont typeface="Wingdings 2" panose="05020102010507070707" pitchFamily="18" charset="2"/>
              <a:buNone/>
              <a:defRPr/>
            </a:pPr>
            <a:r>
              <a:rPr lang="en-GB" sz="2800" dirty="0"/>
              <a:t> </a:t>
            </a:r>
            <a:endParaRPr lang="cs-CZ" sz="2800" dirty="0"/>
          </a:p>
          <a:p>
            <a:pPr>
              <a:defRPr/>
            </a:pPr>
            <a:r>
              <a:rPr lang="en-GB" sz="2800" dirty="0"/>
              <a:t>Course </a:t>
            </a:r>
            <a:r>
              <a:rPr lang="en-GB" sz="2800" dirty="0" smtClean="0"/>
              <a:t>work</a:t>
            </a:r>
            <a:r>
              <a:rPr lang="cs-CZ" sz="2800" dirty="0" smtClean="0"/>
              <a:t> (25 </a:t>
            </a:r>
            <a:r>
              <a:rPr lang="en-US" sz="2800" dirty="0" smtClean="0"/>
              <a:t>%)</a:t>
            </a:r>
            <a:endParaRPr lang="cs-CZ" sz="2800" dirty="0" smtClean="0"/>
          </a:p>
          <a:p>
            <a:pPr marL="0" indent="0">
              <a:buFont typeface="Wingdings 2" panose="05020102010507070707" pitchFamily="18" charset="2"/>
              <a:buNone/>
              <a:defRPr/>
            </a:pPr>
            <a:endParaRPr lang="cs-CZ" sz="2800" dirty="0"/>
          </a:p>
          <a:p>
            <a:pPr>
              <a:defRPr/>
            </a:pPr>
            <a:r>
              <a:rPr lang="en-GB" sz="2800" dirty="0"/>
              <a:t>Written </a:t>
            </a:r>
            <a:r>
              <a:rPr lang="en-GB" sz="2800" dirty="0" smtClean="0"/>
              <a:t>examination </a:t>
            </a:r>
            <a:r>
              <a:rPr lang="cs-CZ" sz="2800" dirty="0" smtClean="0"/>
              <a:t>(</a:t>
            </a:r>
            <a:r>
              <a:rPr lang="en-US" sz="2800" dirty="0" smtClean="0"/>
              <a:t>7</a:t>
            </a:r>
            <a:r>
              <a:rPr lang="cs-CZ" sz="2800" dirty="0" smtClean="0"/>
              <a:t>5 </a:t>
            </a:r>
            <a:r>
              <a:rPr lang="en-US" sz="2800" dirty="0"/>
              <a:t>%)</a:t>
            </a:r>
            <a:endParaRPr lang="cs-CZ" sz="2800" dirty="0" smtClean="0"/>
          </a:p>
          <a:p>
            <a:pPr lvl="1">
              <a:defRPr/>
            </a:pPr>
            <a:r>
              <a:rPr lang="cs-CZ" sz="2300" dirty="0" err="1" smtClean="0"/>
              <a:t>December</a:t>
            </a:r>
            <a:r>
              <a:rPr lang="cs-CZ" sz="2300" dirty="0" smtClean="0"/>
              <a:t>/</a:t>
            </a:r>
            <a:r>
              <a:rPr lang="cs-CZ" sz="2300" dirty="0" err="1" smtClean="0"/>
              <a:t>January</a:t>
            </a:r>
            <a:r>
              <a:rPr lang="cs-CZ" sz="2300" dirty="0" smtClean="0"/>
              <a:t>?</a:t>
            </a:r>
            <a:endParaRPr lang="cs-CZ" sz="2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19459" name="Podnadpis 2"/>
          <p:cNvSpPr>
            <a:spLocks noGrp="1"/>
          </p:cNvSpPr>
          <p:nvPr>
            <p:ph sz="quarter" idx="1"/>
          </p:nvPr>
        </p:nvSpPr>
        <p:spPr>
          <a:xfrm>
            <a:off x="301625" y="1527175"/>
            <a:ext cx="8556625" cy="4572000"/>
          </a:xfrm>
        </p:spPr>
        <p:txBody>
          <a:bodyPr/>
          <a:lstStyle/>
          <a:p>
            <a:r>
              <a:rPr lang="en-GB" altLang="cs-CZ" sz="2800" b="1" u="sng" smtClean="0"/>
              <a:t>History of Project Management</a:t>
            </a:r>
            <a:endParaRPr lang="cs-CZ" altLang="cs-CZ" sz="2800" smtClean="0"/>
          </a:p>
          <a:p>
            <a:pPr lvl="1"/>
            <a:r>
              <a:rPr lang="en-GB" altLang="cs-CZ" sz="1800" smtClean="0">
                <a:solidFill>
                  <a:schemeClr val="tx1"/>
                </a:solidFill>
              </a:rPr>
              <a:t>referred back as far as the construction of the Egyptian Pyramids and Great Wall of China</a:t>
            </a:r>
            <a:endParaRPr lang="cs-CZ" altLang="cs-CZ" sz="1800" smtClean="0">
              <a:solidFill>
                <a:schemeClr val="tx1"/>
              </a:solidFill>
            </a:endParaRPr>
          </a:p>
          <a:p>
            <a:pPr lvl="1"/>
            <a:r>
              <a:rPr lang="en-GB" altLang="cs-CZ" sz="1800" smtClean="0">
                <a:solidFill>
                  <a:schemeClr val="tx1"/>
                </a:solidFill>
              </a:rPr>
              <a:t>there was definitely a clear need for some kind of project management skills since the beginning of mankind history</a:t>
            </a:r>
            <a:endParaRPr lang="cs-CZ" altLang="cs-CZ" sz="1800" smtClean="0">
              <a:solidFill>
                <a:schemeClr val="tx1"/>
              </a:solidFill>
            </a:endParaRPr>
          </a:p>
          <a:p>
            <a:pPr lvl="1"/>
            <a:r>
              <a:rPr lang="en-GB" altLang="cs-CZ" sz="1800" smtClean="0">
                <a:solidFill>
                  <a:schemeClr val="tx1"/>
                </a:solidFill>
              </a:rPr>
              <a:t>the history of project planning techniques can be accurately traced back to the end of 19</a:t>
            </a:r>
            <a:r>
              <a:rPr lang="en-GB" altLang="cs-CZ" sz="1800" baseline="30000" smtClean="0">
                <a:solidFill>
                  <a:schemeClr val="tx1"/>
                </a:solidFill>
              </a:rPr>
              <a:t>th</a:t>
            </a:r>
            <a:r>
              <a:rPr lang="en-GB" altLang="cs-CZ" sz="1800" smtClean="0">
                <a:solidFill>
                  <a:schemeClr val="tx1"/>
                </a:solidFill>
              </a:rPr>
              <a:t> and the beginning of 20</a:t>
            </a:r>
            <a:r>
              <a:rPr lang="en-GB" altLang="cs-CZ" sz="1800" baseline="30000" smtClean="0">
                <a:solidFill>
                  <a:schemeClr val="tx1"/>
                </a:solidFill>
              </a:rPr>
              <a:t>th</a:t>
            </a:r>
            <a:r>
              <a:rPr lang="en-GB" altLang="cs-CZ" sz="1800" smtClean="0">
                <a:solidFill>
                  <a:schemeClr val="tx1"/>
                </a:solidFill>
              </a:rPr>
              <a:t> century when Henry Gantt (1861-1919) designed the barchart as a visual aid for planning and controlling his projects </a:t>
            </a:r>
            <a:endParaRPr lang="cs-CZ" altLang="cs-CZ" sz="1800" smtClean="0">
              <a:solidFill>
                <a:schemeClr val="tx1"/>
              </a:solidFill>
            </a:endParaRPr>
          </a:p>
          <a:p>
            <a:pPr lvl="1"/>
            <a:r>
              <a:rPr lang="en-GB" altLang="cs-CZ" sz="1800" smtClean="0">
                <a:solidFill>
                  <a:schemeClr val="tx1"/>
                </a:solidFill>
              </a:rPr>
              <a:t>motivated by contemporary approaches to management in general (Frederick Winslow Taylor, </a:t>
            </a:r>
            <a:r>
              <a:rPr lang="cs-CZ" altLang="cs-CZ" sz="1800" smtClean="0">
                <a:solidFill>
                  <a:schemeClr val="tx1"/>
                </a:solidFill>
              </a:rPr>
              <a:t>Henry Gantt</a:t>
            </a:r>
            <a:r>
              <a:rPr lang="en-GB" altLang="cs-CZ" sz="1800" smtClean="0">
                <a:solidFill>
                  <a:schemeClr val="tx1"/>
                </a:solidFill>
              </a:rPr>
              <a:t>) – every task should be divided into sequence of elementary activities (movements), useless activities must be eliminated, the remaining activities must be accomplished efficiently (ergonomics, stress on every individual</a:t>
            </a:r>
            <a:r>
              <a:rPr lang="en-US" altLang="cs-CZ" sz="1800" smtClean="0">
                <a:solidFill>
                  <a:schemeClr val="tx1"/>
                </a:solidFill>
              </a:rPr>
              <a:t>’s</a:t>
            </a:r>
            <a:r>
              <a:rPr lang="cs-CZ" altLang="cs-CZ" sz="1800" smtClean="0">
                <a:solidFill>
                  <a:schemeClr val="tx1"/>
                </a:solidFill>
              </a:rPr>
              <a:t> top performance</a:t>
            </a:r>
            <a:r>
              <a:rPr lang="en-GB" altLang="cs-CZ" sz="1800" smtClean="0">
                <a:solidFill>
                  <a:schemeClr val="tx1"/>
                </a:solidFill>
              </a:rPr>
              <a:t>, foundations of modern manufacturing lines)</a:t>
            </a:r>
            <a:endParaRPr lang="cs-CZ" altLang="cs-CZ" sz="180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20483" name="Podnadpis 2"/>
          <p:cNvSpPr>
            <a:spLocks noGrp="1"/>
          </p:cNvSpPr>
          <p:nvPr>
            <p:ph sz="quarter" idx="1"/>
          </p:nvPr>
        </p:nvSpPr>
        <p:spPr>
          <a:xfrm>
            <a:off x="301625" y="1527175"/>
            <a:ext cx="8556625" cy="4572000"/>
          </a:xfrm>
        </p:spPr>
        <p:txBody>
          <a:bodyPr/>
          <a:lstStyle/>
          <a:p>
            <a:r>
              <a:rPr lang="en-GB" altLang="cs-CZ" sz="2000" smtClean="0"/>
              <a:t>Example: </a:t>
            </a:r>
            <a:endParaRPr lang="cs-CZ" altLang="cs-CZ" sz="2000" smtClean="0"/>
          </a:p>
          <a:p>
            <a:r>
              <a:rPr lang="en-GB" altLang="cs-CZ" sz="2000" b="1" smtClean="0"/>
              <a:t>Gantt chart - How to publish a brochure in twelve days?</a:t>
            </a:r>
            <a:endParaRPr lang="cs-CZ" altLang="cs-CZ" sz="2000" b="1" smtClean="0"/>
          </a:p>
        </p:txBody>
      </p:sp>
      <p:pic>
        <p:nvPicPr>
          <p:cNvPr id="2048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2708275"/>
            <a:ext cx="6842125" cy="2665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21507" name="Podnadpis 2"/>
          <p:cNvSpPr>
            <a:spLocks noGrp="1"/>
          </p:cNvSpPr>
          <p:nvPr>
            <p:ph sz="quarter" idx="1"/>
          </p:nvPr>
        </p:nvSpPr>
        <p:spPr>
          <a:xfrm>
            <a:off x="301625" y="1527175"/>
            <a:ext cx="8556625" cy="4572000"/>
          </a:xfrm>
        </p:spPr>
        <p:txBody>
          <a:bodyPr/>
          <a:lstStyle/>
          <a:p>
            <a:r>
              <a:rPr lang="en-GB" altLang="cs-CZ" sz="2000" smtClean="0"/>
              <a:t>Example: </a:t>
            </a:r>
            <a:endParaRPr lang="cs-CZ" altLang="cs-CZ" sz="2000" smtClean="0"/>
          </a:p>
          <a:p>
            <a:r>
              <a:rPr lang="en-GB" altLang="cs-CZ" sz="2000" b="1" smtClean="0"/>
              <a:t>Gantt chart can be easily used as a tool for project control</a:t>
            </a:r>
            <a:endParaRPr lang="cs-CZ" altLang="cs-CZ" sz="2000" b="1" smtClean="0"/>
          </a:p>
          <a:p>
            <a:endParaRPr lang="cs-CZ" altLang="cs-CZ" sz="2000" b="1" smtClean="0"/>
          </a:p>
        </p:txBody>
      </p:sp>
      <p:pic>
        <p:nvPicPr>
          <p:cNvPr id="2150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3068638"/>
            <a:ext cx="78359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22531" name="Podnadpis 2"/>
          <p:cNvSpPr>
            <a:spLocks noGrp="1"/>
          </p:cNvSpPr>
          <p:nvPr>
            <p:ph sz="quarter" idx="1"/>
          </p:nvPr>
        </p:nvSpPr>
        <p:spPr>
          <a:xfrm>
            <a:off x="301625" y="1527175"/>
            <a:ext cx="8556625" cy="4572000"/>
          </a:xfrm>
        </p:spPr>
        <p:txBody>
          <a:bodyPr/>
          <a:lstStyle/>
          <a:p>
            <a:r>
              <a:rPr lang="cs-CZ" altLang="cs-CZ" sz="2800" b="1" u="sng" smtClean="0"/>
              <a:t>„Modern“ </a:t>
            </a:r>
            <a:r>
              <a:rPr lang="en-GB" altLang="cs-CZ" sz="2800" b="1" u="sng" smtClean="0"/>
              <a:t>History of Project Management</a:t>
            </a:r>
            <a:endParaRPr lang="cs-CZ" altLang="cs-CZ" sz="2800" smtClean="0"/>
          </a:p>
          <a:p>
            <a:pPr lvl="1">
              <a:spcAft>
                <a:spcPts val="600"/>
              </a:spcAft>
            </a:pPr>
            <a:r>
              <a:rPr lang="en-US" altLang="cs-CZ" sz="1800" smtClean="0">
                <a:solidFill>
                  <a:schemeClr val="tx1"/>
                </a:solidFill>
              </a:rPr>
              <a:t>Remington Rand Univac developed Critical Path Method (CPM) - a management tool to improve the planning and control of a construction project (processing plant for Du Pont Corporation)</a:t>
            </a:r>
            <a:r>
              <a:rPr lang="en-GB" altLang="cs-CZ" sz="1800" smtClean="0">
                <a:solidFill>
                  <a:schemeClr val="tx1"/>
                </a:solidFill>
              </a:rPr>
              <a:t> - it was first used in 1957</a:t>
            </a:r>
            <a:endParaRPr lang="cs-CZ" altLang="cs-CZ" sz="1800" smtClean="0">
              <a:solidFill>
                <a:schemeClr val="tx1"/>
              </a:solidFill>
            </a:endParaRPr>
          </a:p>
          <a:p>
            <a:pPr lvl="1">
              <a:spcAft>
                <a:spcPts val="600"/>
              </a:spcAft>
            </a:pPr>
            <a:r>
              <a:rPr lang="en-US" altLang="cs-CZ" sz="1800" smtClean="0">
                <a:solidFill>
                  <a:schemeClr val="tx1"/>
                </a:solidFill>
              </a:rPr>
              <a:t>US Navy together with Lockheed Aircraft Corporation developed Program Evaluation and Review Technique (PERT) - it was used as a planning tool for the Polaris Submarine project (</a:t>
            </a:r>
            <a:r>
              <a:rPr lang="en-GB" altLang="cs-CZ" sz="1800" smtClean="0">
                <a:solidFill>
                  <a:schemeClr val="tx1"/>
                </a:solidFill>
              </a:rPr>
              <a:t>in 1958)</a:t>
            </a:r>
            <a:endParaRPr lang="cs-CZ" altLang="cs-CZ" sz="1800" smtClean="0">
              <a:solidFill>
                <a:schemeClr val="tx1"/>
              </a:solidFill>
            </a:endParaRPr>
          </a:p>
          <a:p>
            <a:pPr lvl="1">
              <a:spcAft>
                <a:spcPts val="600"/>
              </a:spcAft>
            </a:pPr>
            <a:r>
              <a:rPr lang="en-US" altLang="cs-CZ" sz="1800" smtClean="0">
                <a:solidFill>
                  <a:schemeClr val="tx1"/>
                </a:solidFill>
              </a:rPr>
              <a:t>both methods are based on project presentation in the form of network diagram, the difference is mainly in the way how activity time durations are addressed (PERT - probabilistic approach, CPM - deterministic approach)</a:t>
            </a:r>
            <a:endParaRPr lang="cs-CZ" altLang="cs-CZ" sz="1800" smtClean="0">
              <a:solidFill>
                <a:schemeClr val="tx1"/>
              </a:solidFill>
            </a:endParaRPr>
          </a:p>
          <a:p>
            <a:pPr lvl="1">
              <a:spcAft>
                <a:spcPts val="600"/>
              </a:spcAft>
            </a:pPr>
            <a:r>
              <a:rPr lang="en-GB" altLang="cs-CZ" sz="1800" smtClean="0">
                <a:solidFill>
                  <a:schemeClr val="tx1"/>
                </a:solidFill>
              </a:rPr>
              <a:t>NASA experiments with matrix organisation structures (1960)</a:t>
            </a:r>
            <a:endParaRPr lang="cs-CZ" altLang="cs-CZ" sz="180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cs-CZ" altLang="cs-CZ" sz="3200" b="1" smtClean="0">
                <a:solidFill>
                  <a:srgbClr val="002060"/>
                </a:solidFill>
              </a:rPr>
              <a:t>Project Management</a:t>
            </a:r>
          </a:p>
        </p:txBody>
      </p:sp>
      <p:sp>
        <p:nvSpPr>
          <p:cNvPr id="23555" name="Podnadpis 2"/>
          <p:cNvSpPr>
            <a:spLocks noGrp="1"/>
          </p:cNvSpPr>
          <p:nvPr>
            <p:ph sz="quarter" idx="1"/>
          </p:nvPr>
        </p:nvSpPr>
        <p:spPr>
          <a:xfrm>
            <a:off x="301625" y="1527175"/>
            <a:ext cx="8556625" cy="4572000"/>
          </a:xfrm>
        </p:spPr>
        <p:txBody>
          <a:bodyPr/>
          <a:lstStyle/>
          <a:p>
            <a:r>
              <a:rPr lang="cs-CZ" altLang="cs-CZ" sz="2800" b="1" u="sng" smtClean="0"/>
              <a:t>„Modern“ </a:t>
            </a:r>
            <a:r>
              <a:rPr lang="en-GB" altLang="cs-CZ" sz="2800" b="1" u="sng" smtClean="0"/>
              <a:t>History of Project Management</a:t>
            </a:r>
            <a:endParaRPr lang="cs-CZ" altLang="cs-CZ" sz="2800" smtClean="0"/>
          </a:p>
          <a:p>
            <a:pPr lvl="1">
              <a:spcAft>
                <a:spcPts val="600"/>
              </a:spcAft>
            </a:pPr>
            <a:r>
              <a:rPr lang="en-GB" altLang="cs-CZ" sz="1800" smtClean="0">
                <a:solidFill>
                  <a:schemeClr val="tx1"/>
                </a:solidFill>
              </a:rPr>
              <a:t>The mid 1960s saw a dramatic rise in the number of projects in the construction industry</a:t>
            </a:r>
            <a:endParaRPr lang="cs-CZ" altLang="cs-CZ" sz="1800" smtClean="0">
              <a:solidFill>
                <a:schemeClr val="tx1"/>
              </a:solidFill>
            </a:endParaRPr>
          </a:p>
          <a:p>
            <a:pPr lvl="1">
              <a:spcAft>
                <a:spcPts val="600"/>
              </a:spcAft>
            </a:pPr>
            <a:r>
              <a:rPr lang="en-GB" altLang="cs-CZ" sz="1800" smtClean="0">
                <a:solidFill>
                  <a:schemeClr val="tx1"/>
                </a:solidFill>
              </a:rPr>
              <a:t>Project Management Institute was formed in 1969 - its goal is to bring forward the best practices and to create standard terminology and guidelines for project management. The Fourth Edition (2008) was recognized by the American National Standards Institute (ANSI) as an American National Standard (ANSI/PMI 99-001-2008) and by the Institute of Electrical and Electronics Engineers — IEEE 1490-2011 (so called PMBOK Guide – A Guide to the Project Management Body of Knowledge)</a:t>
            </a:r>
            <a:endParaRPr lang="cs-CZ" altLang="cs-CZ" sz="1800" smtClean="0">
              <a:solidFill>
                <a:schemeClr val="tx1"/>
              </a:solidFill>
            </a:endParaRPr>
          </a:p>
          <a:p>
            <a:pPr lvl="1">
              <a:spcAft>
                <a:spcPts val="600"/>
              </a:spcAft>
            </a:pPr>
            <a:r>
              <a:rPr lang="en-US" altLang="cs-CZ" sz="1800" smtClean="0">
                <a:solidFill>
                  <a:schemeClr val="tx1"/>
                </a:solidFill>
              </a:rPr>
              <a:t>There is a whole variety of software packages available for personal computers today - it makes our life easier, but still we have to understand the basic foundations and principles of PM to be able to make right decisions</a:t>
            </a:r>
            <a:endParaRPr lang="cs-CZ" altLang="cs-CZ" sz="1800" smtClean="0">
              <a:solidFill>
                <a:schemeClr val="tx1"/>
              </a:solidFill>
            </a:endParaRPr>
          </a:p>
          <a:p>
            <a:pPr lvl="1">
              <a:spcAft>
                <a:spcPts val="600"/>
              </a:spcAft>
            </a:pPr>
            <a:endParaRPr lang="cs-CZ" altLang="cs-CZ" sz="1800" smtClean="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242</TotalTime>
  <Words>1719</Words>
  <Application>Microsoft Office PowerPoint</Application>
  <PresentationFormat>Předvádění na obrazovce (4:3)</PresentationFormat>
  <Paragraphs>512</Paragraphs>
  <Slides>27</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27</vt:i4>
      </vt:variant>
    </vt:vector>
  </HeadingPairs>
  <TitlesOfParts>
    <vt:vector size="34" baseType="lpstr">
      <vt:lpstr>Arial</vt:lpstr>
      <vt:lpstr>Georgia</vt:lpstr>
      <vt:lpstr>Wingdings 2</vt:lpstr>
      <vt:lpstr>Wingdings</vt:lpstr>
      <vt:lpstr>Calibri</vt:lpstr>
      <vt:lpstr>Times New Roman</vt:lpstr>
      <vt:lpstr>Administrativní</vt:lpstr>
      <vt:lpstr>Project Management</vt:lpstr>
      <vt:lpstr>Project Management</vt:lpstr>
      <vt:lpstr>Project Management</vt:lpstr>
      <vt:lpstr>Project Management</vt:lpstr>
      <vt:lpstr>Project Management</vt:lpstr>
      <vt:lpstr>Project Management</vt:lpstr>
      <vt:lpstr>Project Management</vt:lpstr>
      <vt:lpstr>Project Management</vt:lpstr>
      <vt:lpstr>Project Management</vt:lpstr>
      <vt:lpstr>Project</vt:lpstr>
      <vt:lpstr>Project Examples</vt:lpstr>
      <vt:lpstr>Project Examples</vt:lpstr>
      <vt:lpstr>Types of Projects</vt:lpstr>
      <vt:lpstr>Features of a project</vt:lpstr>
      <vt:lpstr>Project Management</vt:lpstr>
      <vt:lpstr>Project Management</vt:lpstr>
      <vt:lpstr>Project Objectives</vt:lpstr>
      <vt:lpstr>Project Lifecycle</vt:lpstr>
      <vt:lpstr>Project Lifecycle</vt:lpstr>
      <vt:lpstr>Project Lifecycle</vt:lpstr>
      <vt:lpstr>Project Lifecycle</vt:lpstr>
      <vt:lpstr>Project Lifecycle</vt:lpstr>
      <vt:lpstr>Project Lifecycle</vt:lpstr>
      <vt:lpstr>Project Lifecycle</vt:lpstr>
      <vt:lpstr>Product Lifecycle</vt:lpstr>
      <vt:lpstr>Product Lifecycle</vt:lpstr>
      <vt:lpstr>Product Lifecycle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56</cp:revision>
  <dcterms:created xsi:type="dcterms:W3CDTF">2008-02-10T10:12:05Z</dcterms:created>
  <dcterms:modified xsi:type="dcterms:W3CDTF">2017-12-13T15:29:30Z</dcterms:modified>
</cp:coreProperties>
</file>