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69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6" r:id="rId16"/>
    <p:sldId id="377" r:id="rId17"/>
    <p:sldId id="378" r:id="rId18"/>
    <p:sldId id="375" r:id="rId19"/>
    <p:sldId id="379" r:id="rId20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F4831ED-9495-4F1B-A2E7-D846082D4A3F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947CE3-C667-4B33-AC60-CD7C9E5F0C6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90256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1A11535-58A0-4D3C-8525-3F31BF6496B6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DF7453-00A0-43FF-A24E-1E4505BCCBEC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08753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Přímá spojovací čára 25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27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8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301DC-042B-46CA-8B7B-C7E5D4B3245D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6" name="Zástupný symbol pro zápatí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7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F3E9-D9ED-4B64-98AC-1155A8AE50B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77832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B3379-B178-4CA1-83BE-7444E7031CA4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4B626-E501-48CA-AED4-2184B0CAF61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18045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26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Elipsa 2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Elipsa 28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3" name="Zástupný symbol pro číslo snímku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BC9A9-0D9C-4F3A-BE7E-80AF1279F5F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4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52813-13B0-4238-BF06-98F749D4B769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457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A6530-41D2-47BC-A428-53F21E116BD7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DB66-6873-4BBB-B087-6D00B457EE97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55078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28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2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3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" name="Zástupný symbol pro datum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94393-B060-4430-A1DE-3D82C75BAD5C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7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B6089-4649-4DBF-9056-E0B75E3F56A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7195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2" name="Zástupný symbol pro obsah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6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95C53-FAEA-40EE-8133-9F0C87F26ACB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7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0810-35E3-4377-8FE7-976986C86019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6314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římá spojovací čára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cs-CZ"/>
          </a:p>
        </p:txBody>
      </p:sp>
      <p:sp>
        <p:nvSpPr>
          <p:cNvPr id="8" name="Obdélník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1" name="Obdélník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bdélník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Přímá spojovací čára 27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Elipsa 2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Elipsa 30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4" name="Zástupný symbol pro obsah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6" name="Zástupný symbol pro obsah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23" name="Nadpis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18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76102-5B5F-45C7-9890-94F27D96B40E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9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0" name="Zástupný symbol pro číslo snímku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34CF1-CEA5-4561-8DF5-671C1FA2D87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18532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218DA-39B3-40AD-9293-FB2A03D57188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7FEB4-8EC3-4FA2-A1D7-5A2BA90D8F93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9968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3" name="Obdélník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4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5" name="Obdélník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6" name="Obdélník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Obdélník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FB9B-7E03-436A-BE60-427442AC0560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9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0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0592C7B-BEB9-415C-809A-A3DA8BFD0DB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0675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bdélník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Přímá spojovací čára 27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Elipsa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20" name="Zástupný symbol pro obsah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74596-8843-4117-942D-41D1E8820CEF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66D2B-2C8B-40CD-AD76-E18C62862FC0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738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římá spojovací čára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bdélník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7" name="Obdélní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8" name="Obdélník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" name="Obdélník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bdélník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bdélník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Elipsa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Elipsa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bdélník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cs-CZ" noProof="0" smtClean="0"/>
              <a:t>Klepnutím na ikonu přidáte obrázek.</a:t>
            </a:r>
            <a:endParaRPr lang="en-US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6" name="Zástupný symbol pro číslo snímku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3D075-A81C-4F98-84CD-E63F03DDA0F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7" name="Zástupný symbol pro datum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48B85-DC2C-4935-AB9A-AAA84A9415B3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18" name="Zástupný symbol pro zápatí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57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bdélní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7" name="Obdélník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8" name="Obdélní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1029" name="Obdélní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cs-CZ" smtClean="0">
              <a:latin typeface="Georgia" pitchFamily="18" charset="0"/>
            </a:endParaRPr>
          </a:p>
        </p:txBody>
      </p:sp>
      <p:sp>
        <p:nvSpPr>
          <p:cNvPr id="9" name="Obdélník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5ECE89-3676-4319-90AE-E03037242ED1}" type="datetimeFigureOut">
              <a:rPr lang="cs-CZ"/>
              <a:pPr>
                <a:defRPr/>
              </a:pPr>
              <a:t>18.12.2017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" name="Obdélník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Přímá spojovací čára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Elipsa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Elipsa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pPr>
              <a:defRPr/>
            </a:pPr>
            <a:fld id="{69F135B5-896C-4FDB-A0ED-8BA8A3C0103B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  <p:sp>
        <p:nvSpPr>
          <p:cNvPr id="1038" name="Zástupný symbol pro nadpis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 předlohy nadpisů.</a:t>
            </a:r>
            <a:endParaRPr lang="en-US" altLang="cs-CZ" smtClean="0"/>
          </a:p>
        </p:txBody>
      </p:sp>
      <p:sp>
        <p:nvSpPr>
          <p:cNvPr id="1039" name="Zástupný symbol pro text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smtClean="0"/>
              <a:t>Klepnutím lze upravit styly předlohy textu.</a:t>
            </a:r>
          </a:p>
          <a:p>
            <a:pPr lvl="1"/>
            <a:r>
              <a:rPr lang="cs-CZ" altLang="cs-CZ" smtClean="0"/>
              <a:t>Druhá úroveň</a:t>
            </a:r>
          </a:p>
          <a:p>
            <a:pPr lvl="2"/>
            <a:r>
              <a:rPr lang="cs-CZ" altLang="cs-CZ" smtClean="0"/>
              <a:t>Třetí úroveň</a:t>
            </a:r>
          </a:p>
          <a:p>
            <a:pPr lvl="3"/>
            <a:r>
              <a:rPr lang="cs-CZ" altLang="cs-CZ" smtClean="0"/>
              <a:t>Čtvrtá úroveň</a:t>
            </a:r>
          </a:p>
          <a:p>
            <a:pPr lvl="4"/>
            <a:r>
              <a:rPr lang="cs-CZ" altLang="cs-CZ" smtClean="0"/>
              <a:t>Pátá úroveň</a:t>
            </a:r>
            <a:endParaRPr lang="en-US" altLang="cs-CZ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74063" cy="4572000"/>
          </a:xfrm>
        </p:spPr>
        <p:txBody>
          <a:bodyPr/>
          <a:lstStyle/>
          <a:p>
            <a:pPr>
              <a:defRPr/>
            </a:pPr>
            <a:r>
              <a:rPr lang="cs-CZ" sz="2800" b="1" u="sng" dirty="0" err="1" smtClean="0"/>
              <a:t>Goal</a:t>
            </a:r>
            <a:r>
              <a:rPr lang="en-GB" sz="2800" b="1" u="sng" dirty="0" smtClean="0"/>
              <a:t>:</a:t>
            </a:r>
            <a:endParaRPr lang="cs-CZ" sz="2800" dirty="0" smtClean="0"/>
          </a:p>
          <a:p>
            <a:pPr lvl="1">
              <a:defRPr/>
            </a:pPr>
            <a:r>
              <a:rPr lang="en-US" sz="2300" dirty="0" smtClean="0">
                <a:solidFill>
                  <a:schemeClr val="tx1"/>
                </a:solidFill>
              </a:rPr>
              <a:t>The aim of the lecture is to provide students with an understanding of the basic techniques that could be used in order to select the right project.</a:t>
            </a:r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cs-CZ" sz="2300" dirty="0" smtClean="0">
              <a:solidFill>
                <a:schemeClr val="tx1"/>
              </a:solidFill>
            </a:endParaRPr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cs-CZ" sz="23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300" dirty="0">
                <a:solidFill>
                  <a:schemeClr val="tx1"/>
                </a:solidFill>
              </a:rPr>
              <a:t>"</a:t>
            </a:r>
            <a:r>
              <a:rPr lang="en-US" sz="2300" i="1" dirty="0">
                <a:solidFill>
                  <a:schemeClr val="tx1"/>
                </a:solidFill>
              </a:rPr>
              <a:t>Managers do things right while leaders do the right thing.</a:t>
            </a:r>
            <a:r>
              <a:rPr lang="en-US" sz="2300" dirty="0">
                <a:solidFill>
                  <a:schemeClr val="tx1"/>
                </a:solidFill>
              </a:rPr>
              <a:t>" </a:t>
            </a:r>
            <a:r>
              <a:rPr lang="cs-CZ" sz="2400" dirty="0"/>
              <a:t>(</a:t>
            </a:r>
            <a:r>
              <a:rPr lang="en-US" sz="2400" dirty="0"/>
              <a:t>Warren Bennis</a:t>
            </a:r>
            <a:r>
              <a:rPr lang="cs-CZ" sz="2400" dirty="0"/>
              <a:t>,</a:t>
            </a:r>
            <a:r>
              <a:rPr lang="en-US" sz="2400" dirty="0"/>
              <a:t> 1989</a:t>
            </a:r>
            <a:r>
              <a:rPr lang="cs-CZ" sz="2400" dirty="0" smtClean="0"/>
              <a:t>)</a:t>
            </a:r>
            <a:endParaRPr lang="cs-CZ" sz="2300" dirty="0">
              <a:solidFill>
                <a:schemeClr val="tx1"/>
              </a:solidFill>
            </a:endParaRPr>
          </a:p>
          <a:p>
            <a:pPr marL="541338" lvl="1" indent="0">
              <a:buFont typeface="Wingdings" panose="05000000000000000000" pitchFamily="2" charset="2"/>
              <a:buNone/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Bennis</a:t>
            </a:r>
            <a:r>
              <a:rPr lang="en-US" sz="1200" dirty="0">
                <a:solidFill>
                  <a:schemeClr val="tx1"/>
                </a:solidFill>
              </a:rPr>
              <a:t>, W. (1989). "On Becoming A Leader". Reading, Massachusetts: Perseus Books</a:t>
            </a:r>
            <a:endParaRPr lang="cs-CZ" sz="120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800" b="1" dirty="0"/>
              <a:t> </a:t>
            </a:r>
            <a:endParaRPr lang="cs-CZ" sz="23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800" dirty="0"/>
          </a:p>
          <a:p>
            <a:pPr lvl="1" eaLnBrk="1" hangingPunct="1">
              <a:defRPr/>
            </a:pPr>
            <a:endParaRPr lang="cs-CZ" altLang="cs-CZ" sz="23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cs-CZ" altLang="cs-CZ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Strategic approach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spcAft>
                <a:spcPts val="600"/>
              </a:spcAft>
              <a:buFont typeface="Wingdings 2" panose="05020102010507070707" pitchFamily="18" charset="2"/>
              <a:buNone/>
              <a:defRPr/>
            </a:pPr>
            <a:r>
              <a:rPr lang="en-GB" sz="2800" dirty="0" smtClean="0"/>
              <a:t>The </a:t>
            </a:r>
            <a:r>
              <a:rPr lang="en-GB" sz="2800" b="1" u="sng" dirty="0"/>
              <a:t>advantages</a:t>
            </a:r>
            <a:r>
              <a:rPr lang="en-GB" sz="2800" dirty="0"/>
              <a:t> of strategic approach:</a:t>
            </a:r>
            <a:endParaRPr lang="cs-CZ" sz="2800" dirty="0"/>
          </a:p>
          <a:p>
            <a:pPr>
              <a:spcAft>
                <a:spcPts val="600"/>
              </a:spcAft>
              <a:defRPr/>
            </a:pPr>
            <a:r>
              <a:rPr lang="en-GB" sz="2400" dirty="0"/>
              <a:t>less technical</a:t>
            </a:r>
            <a:endParaRPr lang="cs-CZ" sz="2400" dirty="0"/>
          </a:p>
          <a:p>
            <a:pPr>
              <a:spcAft>
                <a:spcPts val="600"/>
              </a:spcAft>
              <a:defRPr/>
            </a:pPr>
            <a:r>
              <a:rPr lang="en-GB" sz="2400" dirty="0"/>
              <a:t>direct link to the goal of the company, state etc.</a:t>
            </a: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800" dirty="0"/>
              <a:t>The </a:t>
            </a:r>
            <a:r>
              <a:rPr lang="en-GB" sz="2800" b="1" u="sng" dirty="0"/>
              <a:t>disadvantages</a:t>
            </a:r>
            <a:r>
              <a:rPr lang="en-GB" sz="2800" dirty="0"/>
              <a:t> of strategic approach:</a:t>
            </a:r>
            <a:endParaRPr lang="cs-CZ" sz="2800" dirty="0"/>
          </a:p>
          <a:p>
            <a:pPr>
              <a:spcAft>
                <a:spcPts val="600"/>
              </a:spcAft>
              <a:defRPr/>
            </a:pPr>
            <a:r>
              <a:rPr lang="en-GB" sz="2400" dirty="0"/>
              <a:t>possibility of overlooking the economic impact of the project</a:t>
            </a:r>
            <a:endParaRPr lang="cs-CZ" sz="2400" dirty="0"/>
          </a:p>
          <a:p>
            <a:pPr>
              <a:spcAft>
                <a:spcPts val="600"/>
              </a:spcAft>
              <a:defRPr/>
            </a:pPr>
            <a:r>
              <a:rPr lang="en-GB" sz="2400" dirty="0"/>
              <a:t>focusing entirely on strategic impact there is a possibility of overlooking the tactical impact of the project </a:t>
            </a:r>
            <a:endParaRPr lang="cs-CZ" sz="2400" dirty="0"/>
          </a:p>
          <a:p>
            <a:pPr marL="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Strategic approach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Task</a:t>
            </a:r>
            <a:endParaRPr lang="cs-CZ" sz="2400" b="1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>
              <a:defRPr/>
            </a:pPr>
            <a:r>
              <a:rPr lang="en-GB" sz="2400" dirty="0"/>
              <a:t>Could you give some examples of decisions that were made using strategic approach?</a:t>
            </a: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Analytical </a:t>
            </a:r>
            <a:r>
              <a:rPr lang="en-GB" sz="2400" b="1" dirty="0"/>
              <a:t>approach </a:t>
            </a:r>
            <a:endParaRPr lang="cs-CZ" sz="2400" b="1" dirty="0" smtClean="0"/>
          </a:p>
          <a:p>
            <a:pPr>
              <a:spcAft>
                <a:spcPts val="1200"/>
              </a:spcAft>
              <a:defRPr/>
            </a:pPr>
            <a:r>
              <a:rPr lang="en-GB" sz="2400" dirty="0" smtClean="0"/>
              <a:t>These models use multiple criteria to evaluate the project</a:t>
            </a:r>
          </a:p>
          <a:p>
            <a:pPr>
              <a:spcAft>
                <a:spcPts val="1200"/>
              </a:spcAft>
              <a:defRPr/>
            </a:pPr>
            <a:r>
              <a:rPr lang="en-GB" sz="2400" dirty="0" smtClean="0"/>
              <a:t>It is usually base</a:t>
            </a:r>
            <a:r>
              <a:rPr lang="cs-CZ" sz="2400" dirty="0" smtClean="0"/>
              <a:t>d</a:t>
            </a:r>
            <a:r>
              <a:rPr lang="en-GB" sz="2400" dirty="0" smtClean="0"/>
              <a:t> on various scoring models </a:t>
            </a:r>
          </a:p>
          <a:p>
            <a:pPr>
              <a:spcAft>
                <a:spcPts val="1200"/>
              </a:spcAft>
              <a:defRPr/>
            </a:pPr>
            <a:r>
              <a:rPr lang="en-GB" sz="2400" dirty="0" smtClean="0"/>
              <a:t>Their big advantage is that they do not look at financial elements of the project only </a:t>
            </a:r>
          </a:p>
          <a:p>
            <a:pPr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dirty="0"/>
              <a:t>Example - </a:t>
            </a:r>
            <a:r>
              <a:rPr lang="en-GB" sz="2400" dirty="0"/>
              <a:t>Shall I change my job</a:t>
            </a:r>
            <a:r>
              <a:rPr lang="en-GB" sz="2400" dirty="0" smtClean="0"/>
              <a:t>?</a:t>
            </a:r>
            <a:endParaRPr lang="cs-CZ" sz="2400" dirty="0" smtClean="0"/>
          </a:p>
          <a:p>
            <a:pPr>
              <a:defRPr/>
            </a:pPr>
            <a:endParaRPr lang="cs-CZ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/>
        </p:nvGraphicFramePr>
        <p:xfrm>
          <a:off x="1116013" y="2276475"/>
          <a:ext cx="6696075" cy="35290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348038"/>
                <a:gridCol w="3348038"/>
              </a:tblGrid>
              <a:tr h="3706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Current Job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New Job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512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Advantages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15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I like the job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Very influential position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43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I can easily build up on my previous achievements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More responsibility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15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Two months of holidays a year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Higher salary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15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Very good team of colleagues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15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51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5123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Disadvantages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43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effectLst/>
                        </a:rPr>
                        <a:t>No further promotion within next five years</a:t>
                      </a:r>
                      <a:endParaRPr lang="cs-CZ" sz="12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effectLst/>
                        </a:rPr>
                        <a:t>The new and rather unfriendly environment </a:t>
                      </a:r>
                      <a:endParaRPr lang="cs-CZ" sz="12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15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effectLst/>
                        </a:rPr>
                        <a:t>I have to move to Prague</a:t>
                      </a:r>
                      <a:endParaRPr lang="cs-CZ" sz="12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15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  <a:tr h="251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3" marR="68573" marT="0" marB="0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2867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GB" altLang="cs-CZ" sz="2400" i="1" smtClean="0"/>
              <a:t>Example - </a:t>
            </a:r>
            <a:r>
              <a:rPr lang="en-GB" altLang="cs-CZ" sz="2400" smtClean="0"/>
              <a:t>Which university to choose?</a:t>
            </a:r>
            <a:endParaRPr lang="cs-CZ" altLang="cs-CZ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cs-CZ" altLang="cs-CZ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cs-CZ" altLang="cs-CZ" sz="2400" smtClean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1116013" y="2276475"/>
          <a:ext cx="6911975" cy="3384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63150"/>
                <a:gridCol w="1116275"/>
                <a:gridCol w="1116275"/>
                <a:gridCol w="1116275"/>
              </a:tblGrid>
              <a:tr h="4463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Criteria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University 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University 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University C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Ranked within top 10 in our country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Regarded as prestigious one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Compulsory entrance examination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Attractive branch of study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Well-known professors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International co-operation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Opportunity to travel abroad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Affordable fees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Research facilities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Dormitories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Sport facilities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Social life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i="1" u="sng" dirty="0" smtClean="0"/>
              <a:t>Example</a:t>
            </a:r>
            <a:r>
              <a:rPr lang="en-GB" sz="2400" i="1" dirty="0" smtClean="0"/>
              <a:t> </a:t>
            </a:r>
            <a:r>
              <a:rPr lang="en-GB" sz="2400" i="1" dirty="0"/>
              <a:t>- </a:t>
            </a:r>
            <a:r>
              <a:rPr lang="en-GB" sz="2400" dirty="0"/>
              <a:t>Which university to choose</a:t>
            </a:r>
            <a:r>
              <a:rPr lang="en-GB" sz="2400" dirty="0" smtClean="0"/>
              <a:t>?</a:t>
            </a:r>
            <a:endParaRPr lang="cs-CZ" sz="2400" dirty="0" smtClean="0"/>
          </a:p>
          <a:p>
            <a:pPr>
              <a:defRPr/>
            </a:pPr>
            <a:r>
              <a:rPr lang="cs-CZ" sz="2000" dirty="0" err="1" smtClean="0"/>
              <a:t>Should</a:t>
            </a:r>
            <a:r>
              <a:rPr lang="cs-CZ" sz="2000" dirty="0" smtClean="0"/>
              <a:t> </a:t>
            </a:r>
            <a:r>
              <a:rPr lang="cs-CZ" sz="2000" dirty="0" err="1" smtClean="0"/>
              <a:t>it</a:t>
            </a:r>
            <a:r>
              <a:rPr lang="cs-CZ" sz="2000" dirty="0" smtClean="0"/>
              <a:t> </a:t>
            </a:r>
            <a:r>
              <a:rPr lang="cs-CZ" sz="2000" dirty="0" err="1" smtClean="0"/>
              <a:t>be</a:t>
            </a:r>
            <a:r>
              <a:rPr lang="cs-CZ" sz="2000" dirty="0" smtClean="0"/>
              <a:t> as </a:t>
            </a:r>
            <a:r>
              <a:rPr lang="cs-CZ" sz="2000" dirty="0" err="1" smtClean="0"/>
              <a:t>simple</a:t>
            </a:r>
            <a:r>
              <a:rPr lang="cs-CZ" sz="2000" dirty="0" smtClean="0"/>
              <a:t> as </a:t>
            </a:r>
            <a:r>
              <a:rPr lang="cs-CZ" sz="2000" dirty="0" err="1" smtClean="0"/>
              <a:t>we</a:t>
            </a:r>
            <a:r>
              <a:rPr lang="cs-CZ" sz="2000" dirty="0" smtClean="0"/>
              <a:t> </a:t>
            </a:r>
            <a:r>
              <a:rPr lang="cs-CZ" sz="2000" dirty="0" err="1" smtClean="0"/>
              <a:t>have</a:t>
            </a:r>
            <a:r>
              <a:rPr lang="cs-CZ" sz="2000" dirty="0" smtClean="0"/>
              <a:t> just </a:t>
            </a:r>
            <a:r>
              <a:rPr lang="cs-CZ" sz="2000" dirty="0" err="1" smtClean="0"/>
              <a:t>seen</a:t>
            </a:r>
            <a:r>
              <a:rPr lang="cs-CZ" sz="2000" dirty="0" smtClean="0"/>
              <a:t>?</a:t>
            </a:r>
          </a:p>
          <a:p>
            <a:pPr>
              <a:defRPr/>
            </a:pPr>
            <a:r>
              <a:rPr lang="cs-CZ" sz="2000" dirty="0" err="1" smtClean="0"/>
              <a:t>Is</a:t>
            </a:r>
            <a:r>
              <a:rPr lang="cs-CZ" sz="2000" dirty="0" smtClean="0"/>
              <a:t> „</a:t>
            </a:r>
            <a:r>
              <a:rPr lang="cs-CZ" sz="2000" dirty="0" err="1" smtClean="0"/>
              <a:t>Social</a:t>
            </a:r>
            <a:r>
              <a:rPr lang="cs-CZ" sz="2000" dirty="0" smtClean="0"/>
              <a:t> </a:t>
            </a:r>
            <a:r>
              <a:rPr lang="cs-CZ" sz="2000" dirty="0" err="1" smtClean="0"/>
              <a:t>life</a:t>
            </a:r>
            <a:r>
              <a:rPr lang="cs-CZ" sz="2000" dirty="0" smtClean="0"/>
              <a:t>“ as </a:t>
            </a:r>
            <a:r>
              <a:rPr lang="cs-CZ" sz="2000" dirty="0" err="1" smtClean="0"/>
              <a:t>important</a:t>
            </a:r>
            <a:r>
              <a:rPr lang="cs-CZ" sz="2000" dirty="0" smtClean="0"/>
              <a:t> as „</a:t>
            </a:r>
            <a:r>
              <a:rPr lang="cs-CZ" sz="2000" dirty="0" err="1" smtClean="0"/>
              <a:t>Affordable</a:t>
            </a:r>
            <a:r>
              <a:rPr lang="cs-CZ" sz="2000" dirty="0" smtClean="0"/>
              <a:t> </a:t>
            </a:r>
            <a:r>
              <a:rPr lang="cs-CZ" sz="2000" dirty="0" err="1" smtClean="0"/>
              <a:t>fee</a:t>
            </a:r>
            <a:r>
              <a:rPr lang="cs-CZ" sz="2000" dirty="0" smtClean="0"/>
              <a:t>“ </a:t>
            </a:r>
            <a:r>
              <a:rPr lang="cs-CZ" sz="2000" dirty="0" err="1" smtClean="0"/>
              <a:t>or</a:t>
            </a:r>
            <a:r>
              <a:rPr lang="cs-CZ" sz="2000" dirty="0" smtClean="0"/>
              <a:t> </a:t>
            </a:r>
            <a:r>
              <a:rPr lang="cs-CZ" sz="2000" dirty="0" err="1" smtClean="0"/>
              <a:t>quality</a:t>
            </a:r>
            <a:r>
              <a:rPr lang="cs-CZ" sz="2000" dirty="0" smtClean="0"/>
              <a:t> </a:t>
            </a:r>
            <a:r>
              <a:rPr lang="cs-CZ" sz="2000" dirty="0" err="1" smtClean="0"/>
              <a:t>of</a:t>
            </a:r>
            <a:r>
              <a:rPr lang="cs-CZ" sz="2000" dirty="0" smtClean="0"/>
              <a:t> </a:t>
            </a:r>
            <a:r>
              <a:rPr lang="cs-CZ" sz="2000" dirty="0" err="1" smtClean="0"/>
              <a:t>the</a:t>
            </a:r>
            <a:r>
              <a:rPr lang="cs-CZ" sz="2000" dirty="0" smtClean="0"/>
              <a:t> </a:t>
            </a:r>
            <a:r>
              <a:rPr lang="cs-CZ" sz="2000" dirty="0" err="1" smtClean="0"/>
              <a:t>particular</a:t>
            </a:r>
            <a:r>
              <a:rPr lang="cs-CZ" sz="2000" dirty="0" smtClean="0"/>
              <a:t> university? </a:t>
            </a:r>
          </a:p>
          <a:p>
            <a:pPr>
              <a:defRPr/>
            </a:pPr>
            <a:r>
              <a:rPr lang="cs-CZ" sz="2000" dirty="0" err="1" smtClean="0"/>
              <a:t>It</a:t>
            </a:r>
            <a:r>
              <a:rPr lang="cs-CZ" sz="2000" dirty="0" smtClean="0"/>
              <a:t> </a:t>
            </a:r>
            <a:r>
              <a:rPr lang="cs-CZ" sz="2000" dirty="0" err="1" smtClean="0"/>
              <a:t>is</a:t>
            </a:r>
            <a:r>
              <a:rPr lang="cs-CZ" sz="2000" dirty="0" smtClean="0"/>
              <a:t> </a:t>
            </a:r>
            <a:r>
              <a:rPr lang="cs-CZ" sz="2000" dirty="0" err="1" smtClean="0"/>
              <a:t>clear</a:t>
            </a:r>
            <a:r>
              <a:rPr lang="cs-CZ" sz="2000" dirty="0" smtClean="0"/>
              <a:t> </a:t>
            </a:r>
            <a:r>
              <a:rPr lang="cs-CZ" sz="2000" dirty="0" err="1" smtClean="0"/>
              <a:t>that</a:t>
            </a:r>
            <a:r>
              <a:rPr lang="cs-CZ" sz="2000" dirty="0" smtClean="0"/>
              <a:t> a </a:t>
            </a:r>
            <a:r>
              <a:rPr lang="cs-CZ" sz="2000" dirty="0" err="1" smtClean="0"/>
              <a:t>better</a:t>
            </a:r>
            <a:r>
              <a:rPr lang="cs-CZ" sz="2000" dirty="0" smtClean="0"/>
              <a:t> </a:t>
            </a:r>
            <a:r>
              <a:rPr lang="cs-CZ" sz="2000" dirty="0" err="1" smtClean="0"/>
              <a:t>tool</a:t>
            </a:r>
            <a:r>
              <a:rPr lang="cs-CZ" sz="2000" dirty="0" smtClean="0"/>
              <a:t> </a:t>
            </a:r>
            <a:r>
              <a:rPr lang="cs-CZ" sz="2000" dirty="0" err="1" smtClean="0"/>
              <a:t>is</a:t>
            </a:r>
            <a:r>
              <a:rPr lang="cs-CZ" sz="2000" dirty="0" smtClean="0"/>
              <a:t> </a:t>
            </a:r>
            <a:r>
              <a:rPr lang="cs-CZ" sz="2000" dirty="0" err="1" smtClean="0"/>
              <a:t>needed</a:t>
            </a:r>
            <a:endParaRPr lang="cs-CZ" sz="2000" dirty="0" smtClean="0"/>
          </a:p>
          <a:p>
            <a:pPr>
              <a:defRPr/>
            </a:pPr>
            <a:endParaRPr lang="cs-CZ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Weighted </a:t>
            </a:r>
            <a:r>
              <a:rPr lang="en-GB" sz="2400" b="1" dirty="0"/>
              <a:t>approach </a:t>
            </a:r>
            <a:r>
              <a:rPr lang="en-GB" sz="2400" dirty="0"/>
              <a:t>– two ways:</a:t>
            </a:r>
            <a:endParaRPr lang="cs-CZ" sz="2400" dirty="0"/>
          </a:p>
          <a:p>
            <a:pPr>
              <a:defRPr/>
            </a:pPr>
            <a:r>
              <a:rPr lang="en-GB" sz="2400" dirty="0"/>
              <a:t>factor significance </a:t>
            </a:r>
            <a:endParaRPr lang="cs-CZ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cs-CZ" sz="2400" dirty="0"/>
              <a:t> </a:t>
            </a:r>
            <a:r>
              <a:rPr lang="cs-CZ" sz="2400" dirty="0" smtClean="0"/>
              <a:t>   </a:t>
            </a:r>
            <a:r>
              <a:rPr lang="en-GB" sz="2400" dirty="0" smtClean="0"/>
              <a:t>(</a:t>
            </a:r>
            <a:r>
              <a:rPr lang="en-GB" sz="2400" dirty="0"/>
              <a:t>5 = highest priority, 1 = minimum priority)</a:t>
            </a:r>
            <a:endParaRPr lang="cs-CZ" sz="2400" dirty="0"/>
          </a:p>
          <a:p>
            <a:pPr>
              <a:defRPr/>
            </a:pPr>
            <a:r>
              <a:rPr lang="en-GB" sz="2400" dirty="0"/>
              <a:t>level of fulfilment of the individual feature (for example, research at A is evaluated by 3,5 points, at B it is 4,3 etc</a:t>
            </a:r>
            <a:r>
              <a:rPr lang="en-GB" sz="2400" dirty="0" smtClean="0"/>
              <a:t>.)</a:t>
            </a:r>
          </a:p>
          <a:p>
            <a:pPr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30723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GB" altLang="cs-CZ" sz="2400" i="1" smtClean="0"/>
              <a:t>Example - </a:t>
            </a:r>
            <a:r>
              <a:rPr lang="en-GB" altLang="cs-CZ" sz="2400" smtClean="0"/>
              <a:t>Which university to choose?</a:t>
            </a:r>
            <a:endParaRPr lang="cs-CZ" altLang="cs-CZ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cs-CZ" altLang="cs-CZ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cs-CZ" altLang="cs-CZ" sz="2400" smtClean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1116013" y="2276475"/>
          <a:ext cx="6911975" cy="3384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563150"/>
                <a:gridCol w="1116275"/>
                <a:gridCol w="1116275"/>
                <a:gridCol w="1116275"/>
              </a:tblGrid>
              <a:tr h="4463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Criteria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University 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University 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2060"/>
                          </a:solidFill>
                          <a:effectLst/>
                        </a:rPr>
                        <a:t>University C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Ranked within top 10 in our country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Regarded as prestigious one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Compulsory entrance examination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Attractive branch of study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Well-known professors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International co-operation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Opportunity to travel abroad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Affordable fees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Research facilities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Dormitories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Sport facilities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Social life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cs-CZ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2" marR="68572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72" marR="68572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31747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GB" altLang="cs-CZ" sz="2400" i="1" smtClean="0"/>
              <a:t>Example - </a:t>
            </a:r>
            <a:r>
              <a:rPr lang="en-GB" altLang="cs-CZ" sz="2400" smtClean="0"/>
              <a:t>Which university to choose?</a:t>
            </a:r>
            <a:endParaRPr lang="cs-CZ" altLang="cs-CZ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cs-CZ" altLang="cs-CZ" sz="2400" smtClean="0"/>
          </a:p>
          <a:p>
            <a:pPr marL="0" indent="0">
              <a:buFont typeface="Wingdings 2" panose="05020102010507070707" pitchFamily="18" charset="2"/>
              <a:buNone/>
            </a:pPr>
            <a:endParaRPr lang="cs-CZ" altLang="cs-CZ" sz="2400" smtClean="0"/>
          </a:p>
        </p:txBody>
      </p:sp>
      <p:graphicFrame>
        <p:nvGraphicFramePr>
          <p:cNvPr id="2" name="Tabulka 1"/>
          <p:cNvGraphicFramePr>
            <a:graphicFrameLocks noGrp="1"/>
          </p:cNvGraphicFramePr>
          <p:nvPr/>
        </p:nvGraphicFramePr>
        <p:xfrm>
          <a:off x="900113" y="2205038"/>
          <a:ext cx="7416800" cy="3384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103173"/>
                <a:gridCol w="785250"/>
                <a:gridCol w="588063"/>
                <a:gridCol w="588063"/>
                <a:gridCol w="588063"/>
                <a:gridCol w="588063"/>
                <a:gridCol w="588063"/>
                <a:gridCol w="588063"/>
              </a:tblGrid>
              <a:tr h="44631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rgbClr val="002060"/>
                          </a:solidFill>
                          <a:effectLst/>
                        </a:rPr>
                        <a:t>Criteria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err="1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</a:rPr>
                        <a:t>Weight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2060"/>
                          </a:solidFill>
                          <a:effectLst/>
                        </a:rPr>
                        <a:t>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</a:rPr>
                        <a:t>W-A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</a:rPr>
                        <a:t>W-B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2060"/>
                          </a:solidFill>
                          <a:effectLst/>
                        </a:rPr>
                        <a:t>C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</a:rPr>
                        <a:t>W-C</a:t>
                      </a:r>
                      <a:endParaRPr lang="cs-CZ" sz="1200" dirty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Ranked within top 10 in our country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cs-CZ" sz="12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cs-CZ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50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cs-CZ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0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Regarded as prestigious one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8</a:t>
                      </a:r>
                      <a:endParaRPr lang="cs-CZ" sz="12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cs-CZ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b="1" dirty="0" smtClean="0">
                          <a:effectLst/>
                        </a:rPr>
                        <a:t>32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cs-CZ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32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Compulsory entrance examination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7</a:t>
                      </a:r>
                      <a:endParaRPr lang="cs-CZ" sz="12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14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</a:rPr>
                        <a:t>14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GB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Attractive branch of study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Well-known professors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International co-operation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Opportunity to travel abroad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Affordable fees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Research facilities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Dormitories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Sport facilities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1" kern="1200" dirty="0">
                        <a:solidFill>
                          <a:srgbClr val="C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cs-CZ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cs-CZ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231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Social life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cs-CZ" sz="1200" b="1" dirty="0">
                        <a:solidFill>
                          <a:srgbClr val="C0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b="1" dirty="0" smtClean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1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effectLst/>
                        </a:rPr>
                        <a:t>2</a:t>
                      </a:r>
                      <a:endParaRPr lang="cs-CZ" sz="1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cs-CZ" sz="1200" dirty="0" smtClean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cs-CZ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cs-CZ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cs-CZ" sz="12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Times New Roman"/>
                        </a:rPr>
                        <a:t>…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r>
              <a:rPr lang="en-GB" sz="2400" dirty="0" smtClean="0"/>
              <a:t>The </a:t>
            </a:r>
            <a:r>
              <a:rPr lang="en-GB" sz="2400" b="1" u="sng" dirty="0"/>
              <a:t>advantages</a:t>
            </a:r>
            <a:r>
              <a:rPr lang="en-GB" sz="2400" dirty="0"/>
              <a:t> of scoring models:</a:t>
            </a:r>
            <a:endParaRPr lang="cs-CZ" sz="24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use multiple selection criteria</a:t>
            </a:r>
            <a:endParaRPr lang="cs-CZ" sz="20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simple structure and easy to use</a:t>
            </a:r>
            <a:endParaRPr lang="cs-CZ" sz="20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selection factors can be well structured by responsible person</a:t>
            </a:r>
            <a:endParaRPr lang="cs-CZ" sz="20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easy to change factors</a:t>
            </a:r>
            <a:endParaRPr lang="cs-CZ" sz="20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weighted scoring reflects the factor</a:t>
            </a:r>
            <a:r>
              <a:rPr lang="en-US" sz="2000" dirty="0"/>
              <a:t>’</a:t>
            </a:r>
            <a:r>
              <a:rPr lang="en-GB" sz="2000" dirty="0"/>
              <a:t>s different importance</a:t>
            </a:r>
            <a:endParaRPr lang="cs-CZ" sz="20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they are not biased towards short-term projects favoured by financial models</a:t>
            </a:r>
            <a:endParaRPr lang="cs-CZ" sz="2000" dirty="0"/>
          </a:p>
          <a:p>
            <a:pPr>
              <a:spcAft>
                <a:spcPts val="600"/>
              </a:spcAft>
              <a:defRPr/>
            </a:pPr>
            <a:r>
              <a:rPr lang="en-GB" sz="2000" dirty="0"/>
              <a:t>very low weighted factors with minor influence can be easily reduced from the list in order to make the list more </a:t>
            </a:r>
            <a:r>
              <a:rPr lang="en-GB" sz="2000" dirty="0" smtClean="0"/>
              <a:t>comprehensible</a:t>
            </a: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Analytical approach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 marL="0" indent="0">
              <a:spcAft>
                <a:spcPts val="900"/>
              </a:spcAft>
              <a:buFont typeface="Wingdings 2" panose="05020102010507070707" pitchFamily="18" charset="2"/>
              <a:buNone/>
              <a:defRPr/>
            </a:pPr>
            <a:r>
              <a:rPr lang="en-GB" sz="2400" dirty="0" smtClean="0"/>
              <a:t>The </a:t>
            </a:r>
            <a:r>
              <a:rPr lang="en-GB" sz="2400" b="1" u="sng" dirty="0"/>
              <a:t>disadvantages</a:t>
            </a:r>
            <a:r>
              <a:rPr lang="en-GB" sz="2400" dirty="0"/>
              <a:t> of scoring models:</a:t>
            </a:r>
            <a:endParaRPr lang="cs-CZ" sz="2400" dirty="0"/>
          </a:p>
          <a:p>
            <a:pPr>
              <a:spcAft>
                <a:spcPts val="900"/>
              </a:spcAft>
              <a:defRPr/>
            </a:pPr>
            <a:r>
              <a:rPr lang="en-GB" sz="2400" dirty="0"/>
              <a:t>if the factors are not weighted they will all assume equal importance</a:t>
            </a:r>
            <a:endParaRPr lang="cs-CZ" sz="2400" dirty="0"/>
          </a:p>
          <a:p>
            <a:pPr>
              <a:spcAft>
                <a:spcPts val="900"/>
              </a:spcAft>
              <a:defRPr/>
            </a:pPr>
            <a:r>
              <a:rPr lang="en-GB" sz="2400" dirty="0"/>
              <a:t>a simple model may encourage the development of long lists which could introduce trivial factors </a:t>
            </a:r>
            <a:endParaRPr lang="cs-CZ" sz="2400" dirty="0"/>
          </a:p>
          <a:p>
            <a:pPr marL="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4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/>
              <a:t>Task</a:t>
            </a:r>
            <a:endParaRPr lang="cs-CZ" sz="2400" dirty="0"/>
          </a:p>
          <a:p>
            <a:pPr>
              <a:defRPr/>
            </a:pPr>
            <a:r>
              <a:rPr lang="en-GB" sz="2400" dirty="0"/>
              <a:t>Create your own scoring table for a particular decision. </a:t>
            </a:r>
            <a:endParaRPr lang="cs-C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Project Selection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pPr>
              <a:defRPr/>
            </a:pPr>
            <a:r>
              <a:rPr lang="en-GB" sz="2800" dirty="0" smtClean="0"/>
              <a:t>The </a:t>
            </a:r>
            <a:r>
              <a:rPr lang="en-GB" sz="2800" dirty="0"/>
              <a:t>selection of the right project for future investment is crucial for long‑term survival of the company</a:t>
            </a:r>
            <a:r>
              <a:rPr lang="en-GB" sz="2800" dirty="0" smtClean="0"/>
              <a:t>.</a:t>
            </a:r>
            <a:endParaRPr lang="cs-CZ" sz="2800" dirty="0" smtClean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800" dirty="0"/>
          </a:p>
          <a:p>
            <a:pPr>
              <a:defRPr/>
            </a:pPr>
            <a:r>
              <a:rPr lang="en-GB" sz="2800" dirty="0"/>
              <a:t>The selection of the wrong project may well precipitate project failure</a:t>
            </a:r>
            <a:r>
              <a:rPr lang="en-GB" sz="2800" dirty="0" smtClean="0"/>
              <a:t>.</a:t>
            </a:r>
            <a:endParaRPr lang="cs-CZ" sz="2800" dirty="0"/>
          </a:p>
          <a:p>
            <a:pPr>
              <a:defRPr/>
            </a:pPr>
            <a:endParaRPr lang="cs-CZ" sz="2300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cs-CZ" sz="2800" dirty="0"/>
          </a:p>
          <a:p>
            <a:pPr lvl="1" eaLnBrk="1" hangingPunct="1">
              <a:defRPr/>
            </a:pPr>
            <a:endParaRPr lang="cs-CZ" altLang="cs-CZ" sz="230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endParaRPr lang="cs-CZ" altLang="cs-CZ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Unsuccessful Projects</a:t>
            </a:r>
          </a:p>
        </p:txBody>
      </p:sp>
      <p:sp>
        <p:nvSpPr>
          <p:cNvPr id="17411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662988" cy="4572000"/>
          </a:xfrm>
        </p:spPr>
        <p:txBody>
          <a:bodyPr/>
          <a:lstStyle/>
          <a:p>
            <a:r>
              <a:rPr lang="en-GB" altLang="cs-CZ" sz="2800" smtClean="0"/>
              <a:t>Many projects failed or were too expensive:</a:t>
            </a:r>
            <a:endParaRPr lang="cs-CZ" altLang="cs-CZ" sz="2800" smtClean="0"/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Tower of Babylon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Titanic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Soviet project of irrigation – rivers Amu-Darya and Syr-Darya were diverted and the result is that Aral Sea is shallow and has a high salt content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Japanese project – computer of the 5</a:t>
            </a:r>
            <a:r>
              <a:rPr lang="en-GB" altLang="cs-CZ" sz="1800" baseline="30000" smtClean="0">
                <a:solidFill>
                  <a:schemeClr val="tx1"/>
                </a:solidFill>
              </a:rPr>
              <a:t>th</a:t>
            </a:r>
            <a:r>
              <a:rPr lang="en-GB" altLang="cs-CZ" sz="1800" smtClean="0">
                <a:solidFill>
                  <a:schemeClr val="tx1"/>
                </a:solidFill>
              </a:rPr>
              <a:t> generation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Russian Space Shuttle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Anglo-French Concorde 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cs-CZ" altLang="cs-CZ" sz="1800" smtClean="0">
                <a:solidFill>
                  <a:schemeClr val="tx1"/>
                </a:solidFill>
              </a:rPr>
              <a:t>Opera in Sydney (plan: open in 1963 – 7 mil AUD; reality: 1973 – 102 mil AUD)</a:t>
            </a: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EXPO</a:t>
            </a:r>
            <a:r>
              <a:rPr lang="en-US" altLang="cs-CZ" sz="1800" smtClean="0">
                <a:solidFill>
                  <a:schemeClr val="tx1"/>
                </a:solidFill>
              </a:rPr>
              <a:t>’92</a:t>
            </a:r>
            <a:r>
              <a:rPr lang="en-GB" altLang="cs-CZ" sz="1800" smtClean="0">
                <a:solidFill>
                  <a:schemeClr val="tx1"/>
                </a:solidFill>
              </a:rPr>
              <a:t> in Seville, Spain </a:t>
            </a:r>
            <a:r>
              <a:rPr lang="cs-CZ" altLang="cs-CZ" sz="1800" smtClean="0">
                <a:solidFill>
                  <a:schemeClr val="tx1"/>
                </a:solidFill>
              </a:rPr>
              <a:t>vs. EXPO</a:t>
            </a:r>
            <a:r>
              <a:rPr lang="en-US" altLang="cs-CZ" sz="1800" smtClean="0">
                <a:solidFill>
                  <a:schemeClr val="tx1"/>
                </a:solidFill>
              </a:rPr>
              <a:t>’98</a:t>
            </a:r>
            <a:r>
              <a:rPr lang="cs-CZ" altLang="cs-CZ" sz="1800" smtClean="0">
                <a:solidFill>
                  <a:schemeClr val="tx1"/>
                </a:solidFill>
              </a:rPr>
              <a:t> in Lisbon, Portugal</a:t>
            </a: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Numerous attempts to utilise Japanese management techniques in America (or Czech attempts to utilise US approaches)</a:t>
            </a:r>
            <a:endParaRPr lang="cs-CZ" altLang="cs-CZ" sz="1800" smtClean="0">
              <a:solidFill>
                <a:schemeClr val="tx1"/>
              </a:solidFill>
            </a:endParaRPr>
          </a:p>
          <a:p>
            <a:pPr marL="442913" lvl="1" indent="-261938"/>
            <a:r>
              <a:rPr lang="en-GB" altLang="cs-CZ" sz="1800" smtClean="0">
                <a:solidFill>
                  <a:schemeClr val="tx1"/>
                </a:solidFill>
              </a:rPr>
              <a:t>Czech nuclear power station in Temelín (original plan: 4 blocks for 40 billion CZK</a:t>
            </a:r>
            <a:r>
              <a:rPr lang="cs-CZ" altLang="cs-CZ" sz="1800" smtClean="0">
                <a:solidFill>
                  <a:schemeClr val="tx1"/>
                </a:solidFill>
              </a:rPr>
              <a:t>;</a:t>
            </a:r>
            <a:r>
              <a:rPr lang="en-GB" altLang="cs-CZ" sz="1800" smtClean="0">
                <a:solidFill>
                  <a:schemeClr val="tx1"/>
                </a:solidFill>
              </a:rPr>
              <a:t> reality: 2 blocks for more than 100 billion CZK)</a:t>
            </a:r>
            <a:endParaRPr lang="cs-CZ" altLang="cs-CZ" sz="28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Selection Procedure?</a:t>
            </a:r>
          </a:p>
        </p:txBody>
      </p:sp>
      <p:sp>
        <p:nvSpPr>
          <p:cNvPr id="1843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r>
              <a:rPr lang="en-GB" altLang="cs-CZ" sz="2800" smtClean="0"/>
              <a:t>The proper selection procedure should:</a:t>
            </a:r>
            <a:endParaRPr lang="cs-CZ" altLang="cs-CZ" sz="2400" smtClean="0"/>
          </a:p>
          <a:p>
            <a:endParaRPr lang="cs-CZ" altLang="cs-CZ" sz="2800" smtClean="0"/>
          </a:p>
          <a:p>
            <a:pPr lvl="1">
              <a:spcAft>
                <a:spcPts val="1200"/>
              </a:spcAft>
            </a:pPr>
            <a:r>
              <a:rPr lang="en-GB" altLang="cs-CZ" sz="2000" smtClean="0">
                <a:solidFill>
                  <a:schemeClr val="tx1"/>
                </a:solidFill>
              </a:rPr>
              <a:t>Ensure the project will meet company goals and objectives</a:t>
            </a:r>
            <a:endParaRPr lang="cs-CZ" altLang="cs-CZ" sz="2000" smtClean="0">
              <a:solidFill>
                <a:schemeClr val="tx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GB" altLang="cs-CZ" sz="2000" smtClean="0">
                <a:solidFill>
                  <a:schemeClr val="tx1"/>
                </a:solidFill>
              </a:rPr>
              <a:t>Determine the financial feasibility of the project</a:t>
            </a:r>
            <a:endParaRPr lang="cs-CZ" altLang="cs-CZ" sz="2000" smtClean="0">
              <a:solidFill>
                <a:schemeClr val="tx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GB" altLang="cs-CZ" sz="2000" smtClean="0">
                <a:solidFill>
                  <a:schemeClr val="tx1"/>
                </a:solidFill>
              </a:rPr>
              <a:t>Rank mutually exclusive projects competing for limited resources</a:t>
            </a:r>
            <a:r>
              <a:rPr lang="cs-CZ" altLang="cs-CZ" sz="2000" smtClean="0">
                <a:solidFill>
                  <a:schemeClr val="tx1"/>
                </a:solidFill>
              </a:rPr>
              <a:t> </a:t>
            </a:r>
            <a:r>
              <a:rPr lang="en-GB" altLang="cs-CZ" sz="2000" smtClean="0">
                <a:solidFill>
                  <a:schemeClr val="tx1"/>
                </a:solidFill>
              </a:rPr>
              <a:t>(shall we buy a new machine or to repair/modernise the old one; which machine shall we buy if there are different initial costs, production rates, maintenance costs and life spans?)</a:t>
            </a:r>
            <a:endParaRPr lang="cs-CZ" altLang="cs-CZ" sz="2000" smtClean="0">
              <a:solidFill>
                <a:schemeClr val="tx1"/>
              </a:solidFill>
            </a:endParaRPr>
          </a:p>
          <a:p>
            <a:pPr lvl="1">
              <a:spcAft>
                <a:spcPts val="1200"/>
              </a:spcAft>
            </a:pPr>
            <a:endParaRPr lang="cs-CZ" altLang="cs-CZ" sz="20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sz="3200" b="1" smtClean="0">
                <a:solidFill>
                  <a:srgbClr val="002060"/>
                </a:solidFill>
              </a:rPr>
              <a:t>Selection Procedure?</a:t>
            </a:r>
          </a:p>
        </p:txBody>
      </p:sp>
      <p:sp>
        <p:nvSpPr>
          <p:cNvPr id="19459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56625" cy="4572000"/>
          </a:xfrm>
        </p:spPr>
        <p:txBody>
          <a:bodyPr/>
          <a:lstStyle/>
          <a:p>
            <a:r>
              <a:rPr lang="en-GB" altLang="cs-CZ" sz="2400" smtClean="0"/>
              <a:t>There are various techniques that might be used to evaluate projects in order to facilitate the relevant decision-making processes.</a:t>
            </a:r>
            <a:endParaRPr lang="cs-CZ" altLang="cs-CZ" sz="2400" smtClean="0"/>
          </a:p>
          <a:p>
            <a:endParaRPr lang="cs-CZ" altLang="cs-CZ" sz="2400" smtClean="0"/>
          </a:p>
          <a:p>
            <a:pPr>
              <a:spcAft>
                <a:spcPts val="1200"/>
              </a:spcAft>
            </a:pPr>
            <a:r>
              <a:rPr lang="cs-CZ" altLang="cs-CZ" sz="2400" b="1" smtClean="0"/>
              <a:t>Three main cathegories:</a:t>
            </a:r>
          </a:p>
          <a:p>
            <a:pPr lvl="1">
              <a:spcAft>
                <a:spcPts val="1200"/>
              </a:spcAft>
            </a:pPr>
            <a:r>
              <a:rPr lang="en-GB" altLang="cs-CZ" sz="2400" smtClean="0">
                <a:solidFill>
                  <a:schemeClr val="tx1"/>
                </a:solidFill>
              </a:rPr>
              <a:t>Strategic approach</a:t>
            </a:r>
            <a:endParaRPr lang="cs-CZ" altLang="cs-CZ" sz="2400" smtClean="0">
              <a:solidFill>
                <a:schemeClr val="tx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GB" altLang="cs-CZ" sz="2400" smtClean="0">
                <a:solidFill>
                  <a:schemeClr val="tx1"/>
                </a:solidFill>
              </a:rPr>
              <a:t>Analytical approach</a:t>
            </a:r>
            <a:endParaRPr lang="cs-CZ" altLang="cs-CZ" sz="2400" smtClean="0">
              <a:solidFill>
                <a:schemeClr val="tx1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GB" altLang="cs-CZ" sz="2400" smtClean="0">
                <a:solidFill>
                  <a:schemeClr val="tx1"/>
                </a:solidFill>
              </a:rPr>
              <a:t>Financial methods</a:t>
            </a:r>
            <a:r>
              <a:rPr lang="cs-CZ" altLang="cs-CZ" sz="240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cs-CZ" sz="3200" b="1" smtClean="0">
                <a:solidFill>
                  <a:srgbClr val="002060"/>
                </a:solidFill>
              </a:rPr>
              <a:t>Word of warning</a:t>
            </a: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>
              <a:defRPr/>
            </a:pPr>
            <a:r>
              <a:rPr lang="en-GB" sz="2400" b="1" dirty="0" smtClean="0"/>
              <a:t>Whichever technique is to be utilised …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en-GB" sz="2400" b="1" dirty="0" smtClean="0"/>
              <a:t>			… it should be used wisely!</a:t>
            </a:r>
            <a:endParaRPr lang="en-GB" sz="2400" dirty="0" smtClean="0"/>
          </a:p>
          <a:p>
            <a:pPr>
              <a:defRPr/>
            </a:pPr>
            <a:endParaRPr lang="en-GB" sz="2400" dirty="0" smtClean="0"/>
          </a:p>
          <a:p>
            <a:pPr>
              <a:spcAft>
                <a:spcPts val="1200"/>
              </a:spcAft>
              <a:defRPr/>
            </a:pPr>
            <a:r>
              <a:rPr lang="en-GB" sz="2400" dirty="0" smtClean="0"/>
              <a:t>We must be aware of their limitations and weaknesses</a:t>
            </a:r>
          </a:p>
          <a:p>
            <a:pPr>
              <a:spcAft>
                <a:spcPts val="1200"/>
              </a:spcAft>
              <a:defRPr/>
            </a:pPr>
            <a:r>
              <a:rPr lang="en-GB" sz="2400" dirty="0" smtClean="0"/>
              <a:t>The results are as accurate as the data they are based on</a:t>
            </a:r>
          </a:p>
          <a:p>
            <a:pPr>
              <a:spcAft>
                <a:spcPts val="1200"/>
              </a:spcAft>
              <a:defRPr/>
            </a:pPr>
            <a:r>
              <a:rPr lang="en-GB" sz="2400" dirty="0" smtClean="0"/>
              <a:t>The results of their utilisation is not the decision itself – the decision has to be made by the responsible manager or board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Strategic approach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21507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r>
              <a:rPr lang="en-GB" altLang="cs-CZ" sz="2400" b="1" smtClean="0"/>
              <a:t>Strategic approach to project selection</a:t>
            </a:r>
            <a:endParaRPr lang="cs-CZ" altLang="cs-CZ" sz="2400" smtClean="0"/>
          </a:p>
          <a:p>
            <a:endParaRPr lang="en-GB" altLang="cs-CZ" sz="2400" smtClean="0"/>
          </a:p>
          <a:p>
            <a:pPr>
              <a:spcAft>
                <a:spcPts val="1200"/>
              </a:spcAft>
            </a:pPr>
            <a:r>
              <a:rPr lang="en-GB" altLang="cs-CZ" sz="2400" smtClean="0"/>
              <a:t>tend to be less technical than other methods</a:t>
            </a:r>
            <a:endParaRPr lang="cs-CZ" altLang="cs-CZ" sz="2400" smtClean="0"/>
          </a:p>
          <a:p>
            <a:pPr>
              <a:spcAft>
                <a:spcPts val="1200"/>
              </a:spcAft>
            </a:pPr>
            <a:r>
              <a:rPr lang="en-GB" altLang="cs-CZ" sz="2400" smtClean="0"/>
              <a:t>frequently used in real business</a:t>
            </a:r>
            <a:endParaRPr lang="cs-CZ" altLang="cs-CZ" sz="2400" smtClean="0"/>
          </a:p>
          <a:p>
            <a:pPr>
              <a:spcAft>
                <a:spcPts val="1200"/>
              </a:spcAft>
            </a:pPr>
            <a:r>
              <a:rPr lang="en-GB" altLang="cs-CZ" sz="2400" smtClean="0"/>
              <a:t>should be used in combination with other approaches in order to make sure what are the economic, technical, tactical etc. implications of the project</a:t>
            </a:r>
            <a:endParaRPr lang="cs-CZ" altLang="cs-CZ" sz="2400" smtClean="0"/>
          </a:p>
          <a:p>
            <a:pPr>
              <a:spcAft>
                <a:spcPts val="1200"/>
              </a:spcAft>
            </a:pPr>
            <a:endParaRPr lang="en-GB" altLang="cs-CZ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Strategic approach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>
              <a:defRPr/>
            </a:pPr>
            <a:r>
              <a:rPr lang="cs-CZ" sz="2800" u="sng" dirty="0" err="1" smtClean="0"/>
              <a:t>Examples</a:t>
            </a:r>
            <a:r>
              <a:rPr lang="cs-CZ" sz="2800" u="sng" dirty="0" smtClean="0"/>
              <a:t> </a:t>
            </a:r>
            <a:r>
              <a:rPr lang="cs-CZ" sz="2800" u="sng" dirty="0" err="1" smtClean="0"/>
              <a:t>of</a:t>
            </a:r>
            <a:r>
              <a:rPr lang="cs-CZ" sz="2800" u="sng" dirty="0" smtClean="0"/>
              <a:t> </a:t>
            </a:r>
            <a:r>
              <a:rPr lang="en-GB" sz="2800" u="sng" dirty="0" smtClean="0"/>
              <a:t>strategic approach:</a:t>
            </a:r>
            <a:endParaRPr lang="cs-CZ" sz="2400" dirty="0"/>
          </a:p>
          <a:p>
            <a:pPr>
              <a:defRPr/>
            </a:pPr>
            <a:r>
              <a:rPr lang="en-GB" sz="2400" dirty="0"/>
              <a:t>technical importance </a:t>
            </a:r>
            <a:endParaRPr lang="cs-CZ" sz="2400" dirty="0"/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the project is a prerequisite for a crucial follow-on activity</a:t>
            </a:r>
            <a:endParaRPr lang="cs-CZ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the returns might be negligible or even negative ones, but without implementation of this project we cannot move forward with something “bigger” or desired</a:t>
            </a:r>
            <a:endParaRPr lang="cs-CZ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new engine is needed for a new space </a:t>
            </a:r>
            <a:r>
              <a:rPr lang="en-GB" sz="2000" dirty="0" smtClean="0">
                <a:solidFill>
                  <a:schemeClr val="tx1"/>
                </a:solidFill>
              </a:rPr>
              <a:t>shuttle</a:t>
            </a:r>
            <a:endParaRPr lang="cs-CZ" sz="2000" dirty="0" smtClean="0">
              <a:solidFill>
                <a:schemeClr val="tx1"/>
              </a:solidFill>
            </a:endParaRPr>
          </a:p>
          <a:p>
            <a:pPr marL="274638" lvl="1" indent="0">
              <a:buFont typeface="Wingdings" panose="05000000000000000000" pitchFamily="2" charset="2"/>
              <a:buNone/>
              <a:defRPr/>
            </a:pPr>
            <a:endParaRPr lang="cs-CZ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sz="2400" dirty="0"/>
              <a:t>business objectives</a:t>
            </a:r>
            <a:endParaRPr lang="cs-CZ" sz="2400" dirty="0"/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it is directly related to one or more business objectives </a:t>
            </a:r>
            <a:endParaRPr lang="cs-CZ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e.g. to establish ourselves on a particular market</a:t>
            </a:r>
            <a:endParaRPr lang="cs-CZ" sz="20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cs-CZ" sz="3200" b="1" smtClean="0">
                <a:solidFill>
                  <a:srgbClr val="002060"/>
                </a:solidFill>
              </a:rPr>
              <a:t>Strategic approach</a:t>
            </a:r>
            <a:endParaRPr lang="en-US" altLang="cs-CZ" sz="3200" b="1" smtClean="0">
              <a:solidFill>
                <a:srgbClr val="002060"/>
              </a:solidFill>
            </a:endParaRPr>
          </a:p>
        </p:txBody>
      </p:sp>
      <p:sp>
        <p:nvSpPr>
          <p:cNvPr id="13315" name="Podnadpis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302625" cy="4572000"/>
          </a:xfrm>
        </p:spPr>
        <p:txBody>
          <a:bodyPr/>
          <a:lstStyle/>
          <a:p>
            <a:pPr>
              <a:defRPr/>
            </a:pPr>
            <a:r>
              <a:rPr lang="cs-CZ" sz="2800" u="sng" dirty="0" err="1" smtClean="0"/>
              <a:t>Examples</a:t>
            </a:r>
            <a:r>
              <a:rPr lang="cs-CZ" sz="2800" u="sng" dirty="0" smtClean="0"/>
              <a:t> </a:t>
            </a:r>
            <a:r>
              <a:rPr lang="cs-CZ" sz="2800" u="sng" dirty="0" err="1" smtClean="0"/>
              <a:t>of</a:t>
            </a:r>
            <a:r>
              <a:rPr lang="cs-CZ" sz="2800" u="sng" dirty="0" smtClean="0"/>
              <a:t> </a:t>
            </a:r>
            <a:r>
              <a:rPr lang="en-GB" sz="2800" u="sng" dirty="0" smtClean="0"/>
              <a:t>strategic approach:</a:t>
            </a:r>
            <a:endParaRPr lang="cs-CZ" sz="2400" dirty="0"/>
          </a:p>
          <a:p>
            <a:pPr>
              <a:defRPr/>
            </a:pPr>
            <a:r>
              <a:rPr lang="en-GB" sz="2400" dirty="0" smtClean="0"/>
              <a:t>competitive </a:t>
            </a:r>
            <a:r>
              <a:rPr lang="en-GB" sz="2400" dirty="0"/>
              <a:t>advantage</a:t>
            </a:r>
            <a:endParaRPr lang="cs-CZ" sz="2400" dirty="0"/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there is an opportunity to gain a significant advantage over our competitors by implementing this project</a:t>
            </a:r>
            <a:endParaRPr lang="cs-CZ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new patent will allow us to play a crucial role on our particular market, it is likely to become a standard etc.</a:t>
            </a:r>
            <a:endParaRPr lang="cs-CZ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implementation of ISO standard  will bring a new customer</a:t>
            </a:r>
            <a:endParaRPr lang="cs-CZ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GB" sz="2400" dirty="0"/>
              <a:t>research and development</a:t>
            </a:r>
            <a:endParaRPr lang="cs-CZ" sz="2400" dirty="0"/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treating a project as an research and development indicates that we are aware of the fact that it may fail but it holds sufficient strategic promise to justify the investment</a:t>
            </a:r>
            <a:endParaRPr lang="cs-CZ" sz="20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GB" sz="2000" dirty="0">
                <a:solidFill>
                  <a:schemeClr val="tx1"/>
                </a:solidFill>
              </a:rPr>
              <a:t>we hope that one of many such projects will eventually come through and provide enough returns to cover all the failures</a:t>
            </a:r>
            <a:endParaRPr lang="cs-CZ" sz="2000" dirty="0">
              <a:solidFill>
                <a:schemeClr val="tx1"/>
              </a:solidFill>
            </a:endParaRPr>
          </a:p>
          <a:p>
            <a:pPr marL="0" indent="0">
              <a:spcAft>
                <a:spcPts val="1200"/>
              </a:spcAft>
              <a:buFont typeface="Wingdings 2" panose="05020102010507070707" pitchFamily="18" charset="2"/>
              <a:buNone/>
              <a:defRPr/>
            </a:pP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ministrativní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Administrativní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ministrativní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736</TotalTime>
  <Words>1265</Words>
  <Application>Microsoft Office PowerPoint</Application>
  <PresentationFormat>Předvádění na obrazovce (4:3)</PresentationFormat>
  <Paragraphs>370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Georgia</vt:lpstr>
      <vt:lpstr>Wingdings 2</vt:lpstr>
      <vt:lpstr>Wingdings</vt:lpstr>
      <vt:lpstr>Calibri</vt:lpstr>
      <vt:lpstr>Times New Roman</vt:lpstr>
      <vt:lpstr>Administrativní</vt:lpstr>
      <vt:lpstr>Project Selection</vt:lpstr>
      <vt:lpstr>Project Selection</vt:lpstr>
      <vt:lpstr>Unsuccessful Projects</vt:lpstr>
      <vt:lpstr>Selection Procedure?</vt:lpstr>
      <vt:lpstr>Selection Procedure?</vt:lpstr>
      <vt:lpstr>Word of warning</vt:lpstr>
      <vt:lpstr>Strategic approach</vt:lpstr>
      <vt:lpstr>Strategic approach</vt:lpstr>
      <vt:lpstr>Strategic approach</vt:lpstr>
      <vt:lpstr>Strategic approach</vt:lpstr>
      <vt:lpstr>Strategic approach</vt:lpstr>
      <vt:lpstr>Analytical approach</vt:lpstr>
      <vt:lpstr>Analytical approach</vt:lpstr>
      <vt:lpstr>Analytical approach</vt:lpstr>
      <vt:lpstr>Analytical approach</vt:lpstr>
      <vt:lpstr>Analytical approach</vt:lpstr>
      <vt:lpstr>Analytical approach</vt:lpstr>
      <vt:lpstr>Analytical approach</vt:lpstr>
      <vt:lpstr>Analytical approach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Teoretická informatika</dc:title>
  <dc:creator>Hynek</dc:creator>
  <cp:lastModifiedBy>Hynek Josef</cp:lastModifiedBy>
  <cp:revision>73</cp:revision>
  <dcterms:created xsi:type="dcterms:W3CDTF">2008-02-10T10:12:05Z</dcterms:created>
  <dcterms:modified xsi:type="dcterms:W3CDTF">2017-12-18T11:27:58Z</dcterms:modified>
</cp:coreProperties>
</file>