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365" r:id="rId2"/>
    <p:sldId id="269" r:id="rId3"/>
    <p:sldId id="380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3" r:id="rId16"/>
    <p:sldId id="394" r:id="rId17"/>
    <p:sldId id="395" r:id="rId18"/>
    <p:sldId id="371" r:id="rId19"/>
    <p:sldId id="396" r:id="rId20"/>
  </p:sldIdLst>
  <p:sldSz cx="9144000" cy="6858000" type="screen4x3"/>
  <p:notesSz cx="6858000" cy="9144000"/>
  <p:defaultTextStyle>
    <a:defPPr>
      <a:defRPr lang="cs-CZ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7A930F2-EFFF-47B2-A564-DB3BD7C4EB00}" type="datetimeFigureOut">
              <a:rPr lang="cs-CZ"/>
              <a:pPr>
                <a:defRPr/>
              </a:pPr>
              <a:t>18.12.2017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6F11D57-BA78-4F73-A607-9752CCC0E779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656466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5ABB52E-BEEC-4AC3-96AF-B8A022EB5E77}" type="datetimeFigureOut">
              <a:rPr lang="cs-CZ"/>
              <a:pPr>
                <a:defRPr/>
              </a:pPr>
              <a:t>18.12.2017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cs-CZ" noProof="0" smtClean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noProof="0" smtClean="0"/>
              <a:t>Klepnutím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72C75F6-F25A-42D6-8F42-87883712D2FD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2832561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5" name="Obdélník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6" name="Obdélník 21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7" name="Obdélník 23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10" name="Obdélník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Přímá spojovací čára 25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bdélník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Elipsa 27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Elipsa 28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cs-CZ" smtClean="0"/>
              <a:t>Klepnutím lze upravit styl předlohy podnadpisů.</a:t>
            </a:r>
            <a:endParaRPr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15" name="Zástupný symbol pro datum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E8A74-7E77-4428-8EC1-DB8F51BE126C}" type="datetimeFigureOut">
              <a:rPr lang="cs-CZ"/>
              <a:pPr>
                <a:defRPr/>
              </a:pPr>
              <a:t>18.12.2017</a:t>
            </a:fld>
            <a:endParaRPr lang="cs-CZ"/>
          </a:p>
        </p:txBody>
      </p:sp>
      <p:sp>
        <p:nvSpPr>
          <p:cNvPr id="16" name="Zástupný symbol pro zápatí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7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9BD95EB-D2D7-4979-8FD6-AC6DEA7278DA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013236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87406-FEDB-419F-81B6-19DBD2B3B701}" type="datetimeFigureOut">
              <a:rPr lang="cs-CZ"/>
              <a:pPr>
                <a:defRPr/>
              </a:pPr>
              <a:t>18.12.2017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F84100-5B48-4C46-B53F-A071FCC0F41B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128169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5" name="Obdélník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6" name="Obdélník 21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7" name="Obdélník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8" name="Obdélník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Obdélník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Přímá spojovací čára 26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Elipsa 27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Elipsa 28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13" name="Zástupný symbol pro číslo snímku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2DEEB2-EE59-4431-830D-F65825CDDB96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  <p:sp>
        <p:nvSpPr>
          <p:cNvPr id="14" name="Zástupný symbol pro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A8254-9B12-4849-8E4F-E6B2FBF8C67B}" type="datetimeFigureOut">
              <a:rPr lang="cs-CZ"/>
              <a:pPr>
                <a:defRPr/>
              </a:pPr>
              <a:t>18.12.2017</a:t>
            </a:fld>
            <a:endParaRPr lang="cs-CZ"/>
          </a:p>
        </p:txBody>
      </p:sp>
      <p:sp>
        <p:nvSpPr>
          <p:cNvPr id="15" name="Zástupný symbol pro zápatí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3473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5FF01-39A5-4623-A255-09DF498B0BF9}" type="datetimeFigureOut">
              <a:rPr lang="cs-CZ"/>
              <a:pPr>
                <a:defRPr/>
              </a:pPr>
              <a:t>18.12.2017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39FFF4-EF45-4DD0-A748-E557FD710862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212017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5" name="Obdélník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6" name="Obdélník 21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7" name="Obdélník 23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8" name="Obdélník 24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9" name="Obdélník 25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10" name="Obdélník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bdélník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Přímá spojovací čára 28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Elipsa 29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Elipsa 30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15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" name="Zástupný symbol pro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B456B-D9A7-47B9-A28D-33C1016B3ACE}" type="datetimeFigureOut">
              <a:rPr lang="cs-CZ"/>
              <a:pPr>
                <a:defRPr/>
              </a:pPr>
              <a:t>18.12.2017</a:t>
            </a:fld>
            <a:endParaRPr lang="cs-CZ"/>
          </a:p>
        </p:txBody>
      </p:sp>
      <p:sp>
        <p:nvSpPr>
          <p:cNvPr id="17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C5D848-BF41-4131-B2BB-2B89DAFCF66D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569362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římá spojovací čára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10" name="Zástupný symbol pro obsah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12" name="Zástupný symbol pro obsah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6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EDB09-10D1-450D-AE76-FD4ABF5633AE}" type="datetimeFigureOut">
              <a:rPr lang="cs-CZ"/>
              <a:pPr>
                <a:defRPr/>
              </a:pPr>
              <a:t>18.12.2017</a:t>
            </a:fld>
            <a:endParaRPr lang="cs-CZ"/>
          </a:p>
        </p:txBody>
      </p:sp>
      <p:sp>
        <p:nvSpPr>
          <p:cNvPr id="7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8E077B2-93E1-4048-9E79-BC1CE584B65B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723506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římá spojovací čára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8" name="Obdélník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9" name="Obdélník 2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10" name="Obdélník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11" name="Obdélník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12" name="Obdélník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bdélník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Přímá spojovací čára 27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Obdélník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6" name="Elipsa 29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Elipsa 30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24" name="Zástupný symbol pro obsah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26" name="Zástupný symbol pro obsah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23" name="Nadpis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18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336C6-C109-493D-ABA6-EF30C254F87C}" type="datetimeFigureOut">
              <a:rPr lang="cs-CZ"/>
              <a:pPr>
                <a:defRPr/>
              </a:pPr>
              <a:t>18.12.2017</a:t>
            </a:fld>
            <a:endParaRPr lang="cs-CZ"/>
          </a:p>
        </p:txBody>
      </p:sp>
      <p:sp>
        <p:nvSpPr>
          <p:cNvPr id="19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20" name="Zástupný symbol pro číslo snímku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B46611-E57F-4F18-9B72-3FA2C4C237E6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973281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075F3-86F6-4EAC-9B4A-B44886579B22}" type="datetimeFigureOut">
              <a:rPr lang="cs-CZ"/>
              <a:pPr>
                <a:defRPr/>
              </a:pPr>
              <a:t>18.12.2017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95985D0-0030-4333-999A-8B07011B70A4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8398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3" name="Obdélník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4" name="Obdélní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5" name="Obdélník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6" name="Obdélník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Obdélník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F4BCA-E5D3-440C-BBF9-F7FE3BD47EA3}" type="datetimeFigureOut">
              <a:rPr lang="cs-CZ"/>
              <a:pPr>
                <a:defRPr/>
              </a:pPr>
              <a:t>18.12.2017</a:t>
            </a:fld>
            <a:endParaRPr lang="cs-CZ"/>
          </a:p>
        </p:txBody>
      </p:sp>
      <p:sp>
        <p:nvSpPr>
          <p:cNvPr id="9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0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D77F8F4-5C40-4F98-B598-206A101F5C77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37867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bdélník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7" name="Obdélní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8" name="Obdélník 23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9" name="Obdélník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10" name="Obdélník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Obdélník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Přímá spojovací čára 27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Elipsa 28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Elipsa 29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bdélník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20" name="Zástupný symbol pro obsah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16" name="Zástupný symbol pro číslo snímku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2ED811-EE6B-42B6-A5A8-98CFEE453959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  <p:sp>
        <p:nvSpPr>
          <p:cNvPr id="17" name="Zástupný symbol pro datum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8227A-2FB5-46BA-B383-512CF88E9FDB}" type="datetimeFigureOut">
              <a:rPr lang="cs-CZ"/>
              <a:pPr>
                <a:defRPr/>
              </a:pPr>
              <a:t>18.12.2017</a:t>
            </a:fld>
            <a:endParaRPr lang="cs-CZ"/>
          </a:p>
        </p:txBody>
      </p:sp>
      <p:sp>
        <p:nvSpPr>
          <p:cNvPr id="18" name="Zástupný symbol pro zápatí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3316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římá spojovací čára 19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bdélník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7" name="Obdélní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8" name="Obdélník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9" name="Obdélník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10" name="Obdélník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bdélník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bdélník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Elipsa 28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Elipsa 29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bdélník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cs-CZ" noProof="0" smtClean="0"/>
              <a:t>Klepnutím na ikonu přidáte obrázek.</a:t>
            </a:r>
            <a:endParaRPr lang="en-US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16" name="Zástupný symbol pro číslo snímku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EEE4FFF-17E9-4C44-999C-8C732DC938E6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  <p:sp>
        <p:nvSpPr>
          <p:cNvPr id="17" name="Zástupný symbol pro datum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CFEB9-D6C0-4651-8053-14325E8886E5}" type="datetimeFigureOut">
              <a:rPr lang="cs-CZ"/>
              <a:pPr>
                <a:defRPr/>
              </a:pPr>
              <a:t>18.12.2017</a:t>
            </a:fld>
            <a:endParaRPr lang="cs-CZ"/>
          </a:p>
        </p:txBody>
      </p:sp>
      <p:sp>
        <p:nvSpPr>
          <p:cNvPr id="18" name="Zástupný symbol pro zápatí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191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Obdélní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1027" name="Obdélník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1028" name="Obdélní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1029" name="Obdélní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9" name="Obdélník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62B06B-5669-4C38-88FC-B8C262E79351}" type="datetimeFigureOut">
              <a:rPr lang="cs-CZ"/>
              <a:pPr>
                <a:defRPr/>
              </a:pPr>
              <a:t>18.12.2017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Obdélník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Přímá spojovací čára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Elipsa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Elipsa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600" smtClean="0">
                <a:solidFill>
                  <a:srgbClr val="7B9899"/>
                </a:solidFill>
                <a:latin typeface="Georgia" panose="02040502050405020303" pitchFamily="18" charset="0"/>
              </a:defRPr>
            </a:lvl1pPr>
          </a:lstStyle>
          <a:p>
            <a:pPr>
              <a:defRPr/>
            </a:pPr>
            <a:fld id="{3D7EF4C2-9F39-403E-B4A3-3D11EC250573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  <p:sp>
        <p:nvSpPr>
          <p:cNvPr id="1038" name="Zástupný symbol pro nadpis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smtClean="0"/>
              <a:t>Klepnutím lze upravit styl předlohy nadpisů.</a:t>
            </a:r>
            <a:endParaRPr lang="en-US" altLang="cs-CZ" smtClean="0"/>
          </a:p>
        </p:txBody>
      </p:sp>
      <p:sp>
        <p:nvSpPr>
          <p:cNvPr id="1039" name="Zástupný symbol pro text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smtClean="0"/>
              <a:t>Klepnutím lze upravit styly předlohy textu.</a:t>
            </a:r>
          </a:p>
          <a:p>
            <a:pPr lvl="1"/>
            <a:r>
              <a:rPr lang="cs-CZ" altLang="cs-CZ" smtClean="0"/>
              <a:t>Druhá úroveň</a:t>
            </a:r>
          </a:p>
          <a:p>
            <a:pPr lvl="2"/>
            <a:r>
              <a:rPr lang="cs-CZ" altLang="cs-CZ" smtClean="0"/>
              <a:t>Třetí úroveň</a:t>
            </a:r>
          </a:p>
          <a:p>
            <a:pPr lvl="3"/>
            <a:r>
              <a:rPr lang="cs-CZ" altLang="cs-CZ" smtClean="0"/>
              <a:t>Čtvrtá úroveň</a:t>
            </a:r>
          </a:p>
          <a:p>
            <a:pPr lvl="4"/>
            <a:r>
              <a:rPr lang="cs-CZ" altLang="cs-CZ" smtClean="0"/>
              <a:t>Pátá úroveň</a:t>
            </a:r>
            <a:endParaRPr lang="en-US" altLang="cs-CZ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anose="05020102010507070707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anose="05000000000000000000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cs-CZ" sz="3200" b="1" smtClean="0">
                <a:solidFill>
                  <a:srgbClr val="002060"/>
                </a:solidFill>
              </a:rPr>
              <a:t>Project </a:t>
            </a:r>
            <a:r>
              <a:rPr lang="cs-CZ" altLang="cs-CZ" sz="3200" b="1" smtClean="0">
                <a:solidFill>
                  <a:srgbClr val="002060"/>
                </a:solidFill>
              </a:rPr>
              <a:t>Selection</a:t>
            </a:r>
          </a:p>
        </p:txBody>
      </p:sp>
      <p:sp>
        <p:nvSpPr>
          <p:cNvPr id="17411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56625" cy="457200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  <a:defRPr/>
            </a:pPr>
            <a:endParaRPr lang="cs-CZ" altLang="cs-CZ" sz="2400" dirty="0" smtClean="0"/>
          </a:p>
          <a:p>
            <a:pPr>
              <a:spcAft>
                <a:spcPts val="1200"/>
              </a:spcAft>
              <a:defRPr/>
            </a:pPr>
            <a:r>
              <a:rPr lang="en-US" altLang="cs-CZ" sz="2400" b="1" dirty="0" smtClean="0"/>
              <a:t>Three main categories of methods/approaches:</a:t>
            </a:r>
          </a:p>
          <a:p>
            <a:pPr lvl="1">
              <a:spcBef>
                <a:spcPts val="1800"/>
              </a:spcBef>
              <a:spcAft>
                <a:spcPts val="1200"/>
              </a:spcAft>
              <a:defRPr/>
            </a:pPr>
            <a:r>
              <a:rPr lang="en-US" altLang="cs-CZ" sz="2400" dirty="0" smtClean="0">
                <a:solidFill>
                  <a:schemeClr val="tx1"/>
                </a:solidFill>
              </a:rPr>
              <a:t>Strategic approach</a:t>
            </a:r>
          </a:p>
          <a:p>
            <a:pPr lvl="1">
              <a:spcBef>
                <a:spcPts val="1800"/>
              </a:spcBef>
              <a:spcAft>
                <a:spcPts val="1200"/>
              </a:spcAft>
              <a:defRPr/>
            </a:pPr>
            <a:r>
              <a:rPr lang="en-US" altLang="cs-CZ" sz="2400" dirty="0" smtClean="0">
                <a:solidFill>
                  <a:schemeClr val="tx1"/>
                </a:solidFill>
              </a:rPr>
              <a:t>Analytical approach</a:t>
            </a:r>
          </a:p>
          <a:p>
            <a:pPr lvl="1">
              <a:spcBef>
                <a:spcPts val="1800"/>
              </a:spcBef>
              <a:spcAft>
                <a:spcPts val="1200"/>
              </a:spcAft>
              <a:defRPr/>
            </a:pPr>
            <a:r>
              <a:rPr lang="en-US" altLang="cs-CZ" sz="2400" dirty="0" smtClean="0">
                <a:solidFill>
                  <a:schemeClr val="tx1"/>
                </a:solidFill>
              </a:rPr>
              <a:t>Financial methods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cs-CZ" sz="3200" b="1" smtClean="0">
                <a:solidFill>
                  <a:srgbClr val="002060"/>
                </a:solidFill>
              </a:rPr>
              <a:t>Payback Period</a:t>
            </a:r>
            <a:endParaRPr lang="cs-CZ" altLang="cs-CZ" sz="3200" b="1" smtClean="0">
              <a:solidFill>
                <a:srgbClr val="002060"/>
              </a:solidFill>
            </a:endParaRPr>
          </a:p>
        </p:txBody>
      </p:sp>
      <p:sp>
        <p:nvSpPr>
          <p:cNvPr id="13315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374063" cy="457200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GB" sz="2400" b="1" dirty="0" smtClean="0"/>
              <a:t>The </a:t>
            </a:r>
            <a:r>
              <a:rPr lang="en-GB" sz="2400" b="1" u="sng" dirty="0" smtClean="0"/>
              <a:t>disadvantages</a:t>
            </a:r>
            <a:r>
              <a:rPr lang="en-GB" sz="2400" b="1" dirty="0" smtClean="0"/>
              <a:t> </a:t>
            </a:r>
            <a:r>
              <a:rPr lang="en-GB" sz="2400" b="1" dirty="0"/>
              <a:t>of the payback method:</a:t>
            </a:r>
            <a:endParaRPr lang="cs-CZ" sz="2400" b="1" dirty="0"/>
          </a:p>
          <a:p>
            <a:pPr>
              <a:defRPr/>
            </a:pPr>
            <a:r>
              <a:rPr lang="en-GB" sz="2400" dirty="0"/>
              <a:t>the cash flow after the payback period is not considered (the red project below would be rejected in favour of the blue project with higher early returns)</a:t>
            </a:r>
            <a:endParaRPr lang="cs-CZ" sz="2400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cs-CZ" sz="2400" dirty="0"/>
          </a:p>
          <a:p>
            <a:pPr>
              <a:spcBef>
                <a:spcPts val="1200"/>
              </a:spcBef>
              <a:spcAft>
                <a:spcPts val="600"/>
              </a:spcAft>
              <a:defRPr/>
            </a:pPr>
            <a:endParaRPr lang="cs-CZ" sz="2400" dirty="0" smtClean="0"/>
          </a:p>
          <a:p>
            <a:pPr>
              <a:defRPr/>
            </a:pPr>
            <a:endParaRPr lang="en-GB" sz="2400" dirty="0" smtClean="0"/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cs-CZ" sz="2400" dirty="0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429000"/>
            <a:ext cx="7258050" cy="2663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cs-CZ" sz="3200" b="1" smtClean="0">
                <a:solidFill>
                  <a:srgbClr val="002060"/>
                </a:solidFill>
              </a:rPr>
              <a:t>Payback Period</a:t>
            </a:r>
            <a:endParaRPr lang="cs-CZ" altLang="cs-CZ" sz="3200" b="1" smtClean="0">
              <a:solidFill>
                <a:srgbClr val="002060"/>
              </a:solidFill>
            </a:endParaRPr>
          </a:p>
        </p:txBody>
      </p:sp>
      <p:sp>
        <p:nvSpPr>
          <p:cNvPr id="13315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374063" cy="4572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GB" sz="2400" b="1" dirty="0" smtClean="0"/>
              <a:t>Summary</a:t>
            </a:r>
            <a:r>
              <a:rPr lang="en-GB" sz="2400" b="1" dirty="0"/>
              <a:t>:</a:t>
            </a:r>
            <a:endParaRPr lang="cs-CZ" sz="2400" b="1" dirty="0"/>
          </a:p>
          <a:p>
            <a:pPr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2400" dirty="0"/>
              <a:t>the most widely used technique, even if this use is only an initial filter for project selection</a:t>
            </a:r>
            <a:endParaRPr lang="cs-CZ" sz="2400" dirty="0"/>
          </a:p>
          <a:p>
            <a:pPr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2400" dirty="0"/>
              <a:t>simple, quick and easy to use (can be worked out on a slip of paper</a:t>
            </a:r>
            <a:r>
              <a:rPr lang="en-GB" sz="2400" dirty="0" smtClean="0"/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cs-CZ" sz="3200" dirty="0"/>
          </a:p>
          <a:p>
            <a:pPr marL="0" indent="0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US" sz="2000" i="1" dirty="0" smtClean="0"/>
              <a:t>Example: Select the best project according PB criteria</a:t>
            </a:r>
            <a:endParaRPr lang="cs-CZ" sz="2000" i="1" dirty="0"/>
          </a:p>
          <a:p>
            <a:pPr marL="0" indent="0">
              <a:spcBef>
                <a:spcPts val="1200"/>
              </a:spcBef>
              <a:spcAft>
                <a:spcPts val="600"/>
              </a:spcAft>
              <a:buFont typeface="Wingdings 2" panose="05020102010507070707" pitchFamily="18" charset="2"/>
              <a:buNone/>
              <a:defRPr/>
            </a:pPr>
            <a:endParaRPr lang="cs-CZ" sz="2400" dirty="0" smtClean="0"/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en-GB" sz="2400" dirty="0" smtClean="0"/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cs-CZ" sz="2400" dirty="0"/>
          </a:p>
        </p:txBody>
      </p:sp>
      <p:graphicFrame>
        <p:nvGraphicFramePr>
          <p:cNvPr id="2" name="Tabulka 1"/>
          <p:cNvGraphicFramePr>
            <a:graphicFrameLocks noGrp="1"/>
          </p:cNvGraphicFramePr>
          <p:nvPr/>
        </p:nvGraphicFramePr>
        <p:xfrm>
          <a:off x="755650" y="4868863"/>
          <a:ext cx="7345363" cy="127635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56158"/>
                <a:gridCol w="981534"/>
                <a:gridCol w="981534"/>
                <a:gridCol w="981534"/>
                <a:gridCol w="981534"/>
                <a:gridCol w="981534"/>
                <a:gridCol w="981534"/>
              </a:tblGrid>
              <a:tr h="3808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Year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5" marR="6858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5" marR="6858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5" marR="6858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5" marR="6858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5" marR="6858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5" marR="6858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5" marR="6858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98501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1</a:t>
                      </a:r>
                      <a:endParaRPr kumimoji="0"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5" marR="6858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-20000</a:t>
                      </a:r>
                      <a:endParaRPr kumimoji="0" lang="cs-CZ" sz="1600" b="0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5" marR="6858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5000</a:t>
                      </a:r>
                      <a:endParaRPr kumimoji="0" lang="cs-CZ" sz="1600" b="0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5" marR="6858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10000</a:t>
                      </a:r>
                      <a:endParaRPr kumimoji="0" lang="cs-CZ" sz="1600" b="0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5" marR="6858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5000</a:t>
                      </a:r>
                      <a:endParaRPr kumimoji="0" lang="cs-CZ" sz="1600" b="0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5" marR="6858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5000</a:t>
                      </a:r>
                      <a:endParaRPr kumimoji="0" lang="cs-CZ" sz="1600" b="0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5" marR="6858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7000</a:t>
                      </a:r>
                    </a:p>
                  </a:txBody>
                  <a:tcPr marL="68585" marR="6858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8501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2</a:t>
                      </a:r>
                      <a:endParaRPr kumimoji="0"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5" marR="6858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-25000</a:t>
                      </a:r>
                      <a:endParaRPr kumimoji="0" lang="cs-CZ" sz="1600" b="0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5" marR="6858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7000</a:t>
                      </a:r>
                      <a:endParaRPr kumimoji="0" lang="cs-CZ" sz="1600" b="0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5" marR="6858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7000</a:t>
                      </a:r>
                      <a:endParaRPr kumimoji="0" lang="cs-CZ" sz="1600" b="0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5" marR="6858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7000</a:t>
                      </a:r>
                      <a:endParaRPr kumimoji="0" lang="cs-CZ" sz="1600" b="0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5" marR="6858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7000</a:t>
                      </a:r>
                      <a:endParaRPr kumimoji="0" lang="cs-CZ" sz="1600" b="0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5" marR="6858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5000</a:t>
                      </a:r>
                      <a:endParaRPr kumimoji="0" lang="cs-CZ" sz="1600" b="0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5" marR="6858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8501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3</a:t>
                      </a:r>
                      <a:endParaRPr kumimoji="0"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5" marR="6858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-15000</a:t>
                      </a:r>
                      <a:endParaRPr kumimoji="0" lang="cs-CZ" sz="1600" b="0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5" marR="6858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1000</a:t>
                      </a:r>
                      <a:endParaRPr kumimoji="0" lang="cs-CZ" sz="1600" b="0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5" marR="6858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5000</a:t>
                      </a:r>
                      <a:endParaRPr kumimoji="0" lang="cs-CZ" sz="1600" b="0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5" marR="6858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3000</a:t>
                      </a:r>
                      <a:endParaRPr kumimoji="0" lang="cs-CZ" sz="1600" b="0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5" marR="6858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4000</a:t>
                      </a:r>
                      <a:endParaRPr kumimoji="0" lang="cs-CZ" sz="1600" b="0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5" marR="6858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2000</a:t>
                      </a:r>
                      <a:endParaRPr kumimoji="0" lang="cs-CZ" sz="1600" b="0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5" marR="6858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sz="3200" b="1" smtClean="0">
                <a:solidFill>
                  <a:srgbClr val="002060"/>
                </a:solidFill>
              </a:rPr>
              <a:t>Project Selection</a:t>
            </a:r>
          </a:p>
        </p:txBody>
      </p:sp>
      <p:sp>
        <p:nvSpPr>
          <p:cNvPr id="13315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374063" cy="457200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GB" sz="2800" b="1" u="sng" dirty="0" smtClean="0"/>
              <a:t>2</a:t>
            </a:r>
            <a:r>
              <a:rPr lang="en-GB" sz="2800" b="1" u="sng" dirty="0"/>
              <a:t>. Return on Investment (ROI)</a:t>
            </a:r>
            <a:endParaRPr lang="cs-CZ" sz="2800" dirty="0"/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sz="2400" dirty="0" smtClean="0"/>
              <a:t>ROI </a:t>
            </a:r>
            <a:r>
              <a:rPr lang="en-GB" sz="2400" dirty="0"/>
              <a:t>is very popular method that looks at the whole project.</a:t>
            </a:r>
            <a:endParaRPr lang="cs-CZ" sz="2400" dirty="0"/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sz="2400" dirty="0"/>
              <a:t>It is based on calculation of the average annual profit which is converted into a percentage of the total outlay using the following formulas:</a:t>
            </a:r>
            <a:endParaRPr lang="cs-CZ" sz="2400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en-GB" sz="2800" b="1" u="sng" dirty="0" smtClean="0"/>
          </a:p>
          <a:p>
            <a:pPr marL="274638" lvl="1" indent="0">
              <a:buFont typeface="Wingdings" panose="05000000000000000000" pitchFamily="2" charset="2"/>
              <a:buNone/>
              <a:defRPr/>
            </a:pPr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365625"/>
            <a:ext cx="3765550" cy="560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5157788"/>
            <a:ext cx="4679950" cy="5476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cs-CZ" sz="3200" b="1" smtClean="0">
                <a:solidFill>
                  <a:srgbClr val="002060"/>
                </a:solidFill>
              </a:rPr>
              <a:t>Return on Investment</a:t>
            </a:r>
            <a:endParaRPr lang="cs-CZ" altLang="cs-CZ" sz="3200" b="1" smtClean="0">
              <a:solidFill>
                <a:srgbClr val="002060"/>
              </a:solidFill>
            </a:endParaRPr>
          </a:p>
        </p:txBody>
      </p:sp>
      <p:sp>
        <p:nvSpPr>
          <p:cNvPr id="13315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374063" cy="457200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GB" sz="2400" i="1" dirty="0" smtClean="0"/>
              <a:t>Example </a:t>
            </a:r>
            <a:endParaRPr lang="cs-CZ" sz="2400" dirty="0"/>
          </a:p>
          <a:p>
            <a:pPr>
              <a:defRPr/>
            </a:pPr>
            <a:r>
              <a:rPr lang="en-GB" sz="2000" dirty="0"/>
              <a:t>Our company wants to buy a new machine for a four year project. </a:t>
            </a:r>
            <a:r>
              <a:rPr lang="en-GB" sz="2000" dirty="0" smtClean="0"/>
              <a:t>   We </a:t>
            </a:r>
            <a:r>
              <a:rPr lang="en-GB" sz="2000" dirty="0"/>
              <a:t>have to choose between machine A or machine B, so it is mutually exclusive situation. Both machines have the same initial cost </a:t>
            </a:r>
            <a:r>
              <a:rPr lang="en-US" sz="2000" dirty="0"/>
              <a:t>$35000, but their </a:t>
            </a:r>
            <a:r>
              <a:rPr lang="en-US" sz="2000" dirty="0" smtClean="0"/>
              <a:t>cash </a:t>
            </a:r>
            <a:r>
              <a:rPr lang="en-US" sz="2000" dirty="0"/>
              <a:t>flows are different over the four year period</a:t>
            </a:r>
            <a:r>
              <a:rPr lang="en-US" sz="2000" dirty="0" smtClean="0"/>
              <a:t>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cs-CZ" sz="2000" dirty="0"/>
          </a:p>
        </p:txBody>
      </p:sp>
      <p:graphicFrame>
        <p:nvGraphicFramePr>
          <p:cNvPr id="2" name="Tabulka 1"/>
          <p:cNvGraphicFramePr>
            <a:graphicFrameLocks noGrp="1"/>
          </p:cNvGraphicFramePr>
          <p:nvPr/>
        </p:nvGraphicFramePr>
        <p:xfrm>
          <a:off x="900113" y="3644900"/>
          <a:ext cx="7343775" cy="208915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447393"/>
                <a:gridCol w="2448191"/>
                <a:gridCol w="2448191"/>
              </a:tblGrid>
              <a:tr h="5969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Year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Machine A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Cash Flow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Machine B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Cash Flow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0" marR="6857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-35000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-35000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20000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10000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15000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10000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10000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15000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10000</a:t>
                      </a:r>
                      <a:endParaRPr kumimoji="0" lang="cs-CZ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25000</a:t>
                      </a:r>
                      <a:endParaRPr kumimoji="0" lang="cs-CZ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cs-CZ" sz="3200" b="1" smtClean="0">
                <a:solidFill>
                  <a:srgbClr val="002060"/>
                </a:solidFill>
              </a:rPr>
              <a:t>Return on Investment</a:t>
            </a:r>
            <a:endParaRPr lang="cs-CZ" altLang="cs-CZ" sz="3200" b="1" smtClean="0">
              <a:solidFill>
                <a:srgbClr val="002060"/>
              </a:solidFill>
            </a:endParaRPr>
          </a:p>
        </p:txBody>
      </p:sp>
      <p:sp>
        <p:nvSpPr>
          <p:cNvPr id="13315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374063" cy="457200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GB" sz="2400" i="1" dirty="0" smtClean="0"/>
              <a:t>Example </a:t>
            </a:r>
            <a:endParaRPr lang="cs-CZ" sz="2400" dirty="0"/>
          </a:p>
          <a:p>
            <a:pPr>
              <a:defRPr/>
            </a:pPr>
            <a:r>
              <a:rPr lang="en-US" sz="2000" dirty="0" smtClean="0"/>
              <a:t>First of all, we need to calculate the total gains for each project.</a:t>
            </a:r>
          </a:p>
          <a:p>
            <a:pPr>
              <a:defRPr/>
            </a:pPr>
            <a:r>
              <a:rPr lang="en-US" sz="2000" dirty="0" smtClean="0"/>
              <a:t>It is the sum of cash flow – we do not include original outlay (original investment) into this sum 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en-US" sz="2000" dirty="0"/>
          </a:p>
          <a:p>
            <a:pPr>
              <a:defRPr/>
            </a:pPr>
            <a:endParaRPr lang="cs-CZ" sz="2000" dirty="0"/>
          </a:p>
        </p:txBody>
      </p:sp>
      <p:graphicFrame>
        <p:nvGraphicFramePr>
          <p:cNvPr id="2" name="Tabulka 1"/>
          <p:cNvGraphicFramePr>
            <a:graphicFrameLocks noGrp="1"/>
          </p:cNvGraphicFramePr>
          <p:nvPr/>
        </p:nvGraphicFramePr>
        <p:xfrm>
          <a:off x="900113" y="3357563"/>
          <a:ext cx="7343775" cy="238601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447393"/>
                <a:gridCol w="2448191"/>
                <a:gridCol w="2448191"/>
              </a:tblGrid>
              <a:tr h="5965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Year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Machine A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Cash Flow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Machine B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Cash Flow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98252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0" marR="6857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-35000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-35000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8252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20000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10000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8252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15000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10000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8252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10000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15000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8252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10000</a:t>
                      </a:r>
                      <a:endParaRPr kumimoji="0" lang="cs-CZ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25000</a:t>
                      </a:r>
                      <a:endParaRPr kumimoji="0" lang="cs-CZ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8252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400" i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Gains</a:t>
                      </a:r>
                      <a:endParaRPr kumimoji="0" lang="cs-CZ" sz="1400" i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1400" b="1" i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55000</a:t>
                      </a:r>
                      <a:endParaRPr kumimoji="0" lang="cs-CZ" sz="1400" b="1" i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1400" b="1" i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60000</a:t>
                      </a:r>
                      <a:endParaRPr kumimoji="0" lang="cs-CZ" sz="1400" b="1" i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cs-CZ" sz="3200" b="1" smtClean="0">
                <a:solidFill>
                  <a:srgbClr val="002060"/>
                </a:solidFill>
              </a:rPr>
              <a:t>Return on Investment</a:t>
            </a:r>
            <a:endParaRPr lang="cs-CZ" altLang="cs-CZ" sz="3200" b="1" smtClean="0">
              <a:solidFill>
                <a:srgbClr val="002060"/>
              </a:solidFill>
            </a:endParaRPr>
          </a:p>
        </p:txBody>
      </p:sp>
      <p:sp>
        <p:nvSpPr>
          <p:cNvPr id="13315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374063" cy="457200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GB" sz="2400" i="1" dirty="0" smtClean="0"/>
              <a:t>Example </a:t>
            </a:r>
            <a:endParaRPr lang="cs-CZ" sz="2400" dirty="0"/>
          </a:p>
          <a:p>
            <a:pPr>
              <a:spcBef>
                <a:spcPts val="1200"/>
              </a:spcBef>
              <a:defRPr/>
            </a:pPr>
            <a:r>
              <a:rPr lang="en-US" sz="2000" dirty="0" smtClean="0"/>
              <a:t>Using the above defined formulas we can easily get</a:t>
            </a:r>
          </a:p>
          <a:p>
            <a:pPr>
              <a:defRPr/>
            </a:pPr>
            <a:endParaRPr lang="en-US" sz="1000" dirty="0" smtClean="0"/>
          </a:p>
          <a:p>
            <a:pPr marL="0" indent="0">
              <a:spcBef>
                <a:spcPts val="0"/>
              </a:spcBef>
              <a:spcAft>
                <a:spcPts val="1200"/>
              </a:spcAft>
              <a:buFont typeface="Wingdings 2" panose="05020102010507070707" pitchFamily="18" charset="2"/>
              <a:buNone/>
              <a:defRPr/>
            </a:pPr>
            <a:r>
              <a:rPr lang="en-GB" sz="2000" dirty="0"/>
              <a:t> </a:t>
            </a:r>
            <a:r>
              <a:rPr lang="en-GB" sz="2000" dirty="0" smtClean="0"/>
              <a:t>    </a:t>
            </a:r>
            <a:r>
              <a:rPr lang="en-GB" sz="2000" dirty="0" smtClean="0">
                <a:solidFill>
                  <a:srgbClr val="0000CC"/>
                </a:solidFill>
              </a:rPr>
              <a:t>Average </a:t>
            </a:r>
            <a:r>
              <a:rPr lang="en-GB" sz="2000" dirty="0">
                <a:solidFill>
                  <a:srgbClr val="0000CC"/>
                </a:solidFill>
              </a:rPr>
              <a:t>Annual </a:t>
            </a:r>
            <a:r>
              <a:rPr lang="en-GB" sz="2000" dirty="0" err="1">
                <a:solidFill>
                  <a:srgbClr val="0000CC"/>
                </a:solidFill>
              </a:rPr>
              <a:t>Profit</a:t>
            </a:r>
            <a:r>
              <a:rPr lang="en-GB" sz="2000" baseline="-25000" dirty="0" err="1">
                <a:solidFill>
                  <a:srgbClr val="0000CC"/>
                </a:solidFill>
              </a:rPr>
              <a:t>A</a:t>
            </a:r>
            <a:r>
              <a:rPr lang="en-GB" sz="2000" dirty="0">
                <a:solidFill>
                  <a:srgbClr val="0000CC"/>
                </a:solidFill>
              </a:rPr>
              <a:t> </a:t>
            </a:r>
            <a:r>
              <a:rPr lang="en-GB" sz="2000" dirty="0"/>
              <a:t>= (55 000 – 35 000)/4 = 20 000/4 = 5000</a:t>
            </a:r>
            <a:endParaRPr lang="cs-CZ" sz="2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None/>
              <a:defRPr/>
            </a:pPr>
            <a:r>
              <a:rPr lang="en-GB" sz="2000" dirty="0"/>
              <a:t> </a:t>
            </a:r>
            <a:r>
              <a:rPr lang="en-GB" sz="2000" dirty="0" smtClean="0"/>
              <a:t>    </a:t>
            </a:r>
            <a:r>
              <a:rPr lang="en-GB" sz="2000" b="1" dirty="0" smtClean="0"/>
              <a:t>ROI</a:t>
            </a:r>
            <a:r>
              <a:rPr lang="en-GB" sz="2000" b="1" baseline="-25000" dirty="0" smtClean="0"/>
              <a:t>A</a:t>
            </a:r>
            <a:r>
              <a:rPr lang="en-GB" sz="2000" dirty="0" smtClean="0"/>
              <a:t> </a:t>
            </a:r>
            <a:r>
              <a:rPr lang="en-GB" sz="2000" dirty="0"/>
              <a:t>= (5 000 / 35 000)*100 = </a:t>
            </a:r>
            <a:r>
              <a:rPr lang="en-GB" sz="2000" dirty="0" smtClean="0"/>
              <a:t>14</a:t>
            </a:r>
            <a:r>
              <a:rPr lang="cs-CZ" sz="2000" dirty="0" smtClean="0"/>
              <a:t>,3</a:t>
            </a:r>
            <a:r>
              <a:rPr lang="en-GB" sz="2000" dirty="0" smtClean="0"/>
              <a:t>%</a:t>
            </a:r>
            <a:endParaRPr lang="cs-CZ" sz="2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None/>
              <a:defRPr/>
            </a:pPr>
            <a:endParaRPr lang="cs-CZ" sz="20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Font typeface="Wingdings 2" panose="05020102010507070707" pitchFamily="18" charset="2"/>
              <a:buNone/>
              <a:defRPr/>
            </a:pPr>
            <a:r>
              <a:rPr lang="en-GB" sz="2000" dirty="0" smtClean="0"/>
              <a:t>     </a:t>
            </a:r>
            <a:r>
              <a:rPr lang="en-GB" sz="2000" dirty="0" smtClean="0">
                <a:solidFill>
                  <a:srgbClr val="0000CC"/>
                </a:solidFill>
              </a:rPr>
              <a:t>Average </a:t>
            </a:r>
            <a:r>
              <a:rPr lang="en-GB" sz="2000" dirty="0">
                <a:solidFill>
                  <a:srgbClr val="0000CC"/>
                </a:solidFill>
              </a:rPr>
              <a:t>Annual </a:t>
            </a:r>
            <a:r>
              <a:rPr lang="en-GB" sz="2000" dirty="0" err="1">
                <a:solidFill>
                  <a:srgbClr val="0000CC"/>
                </a:solidFill>
              </a:rPr>
              <a:t>Profit</a:t>
            </a:r>
            <a:r>
              <a:rPr lang="en-GB" sz="2000" baseline="-25000" dirty="0" err="1">
                <a:solidFill>
                  <a:srgbClr val="0000CC"/>
                </a:solidFill>
              </a:rPr>
              <a:t>B</a:t>
            </a:r>
            <a:r>
              <a:rPr lang="en-GB" sz="2000" dirty="0">
                <a:solidFill>
                  <a:srgbClr val="0000CC"/>
                </a:solidFill>
              </a:rPr>
              <a:t> </a:t>
            </a:r>
            <a:r>
              <a:rPr lang="en-GB" sz="2000" dirty="0"/>
              <a:t>= (60 000 – 35 000)/4 = 25 000/4 = 6250</a:t>
            </a:r>
            <a:endParaRPr lang="cs-CZ" sz="2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None/>
              <a:defRPr/>
            </a:pPr>
            <a:r>
              <a:rPr lang="en-GB" sz="2000" dirty="0" smtClean="0"/>
              <a:t>     </a:t>
            </a:r>
            <a:r>
              <a:rPr lang="en-GB" sz="2000" b="1" dirty="0" smtClean="0"/>
              <a:t>ROI</a:t>
            </a:r>
            <a:r>
              <a:rPr lang="en-GB" sz="2000" b="1" baseline="-25000" dirty="0" smtClean="0"/>
              <a:t>B</a:t>
            </a:r>
            <a:r>
              <a:rPr lang="en-GB" sz="2000" dirty="0" smtClean="0"/>
              <a:t> </a:t>
            </a:r>
            <a:r>
              <a:rPr lang="en-GB" sz="2000" dirty="0"/>
              <a:t>= (6 250 / 35 000)*100 = 17,8</a:t>
            </a:r>
            <a:r>
              <a:rPr lang="en-GB" sz="2000" dirty="0" smtClean="0"/>
              <a:t>%</a:t>
            </a:r>
            <a:endParaRPr lang="en-US" sz="2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None/>
              <a:defRPr/>
            </a:pPr>
            <a:endParaRPr lang="en-US" sz="2000" dirty="0" smtClean="0"/>
          </a:p>
          <a:p>
            <a:pPr>
              <a:defRPr/>
            </a:pPr>
            <a:r>
              <a:rPr lang="en-GB" sz="2000" dirty="0"/>
              <a:t>ROI is higher for the project B because it creates higher cumulative profit over and the initial outlays are equal. According the ROI, project B should be preferred. </a:t>
            </a:r>
            <a:endParaRPr lang="cs-CZ" sz="2000" dirty="0"/>
          </a:p>
        </p:txBody>
      </p:sp>
      <p:sp>
        <p:nvSpPr>
          <p:cNvPr id="4" name="Obdélník 3"/>
          <p:cNvSpPr/>
          <p:nvPr/>
        </p:nvSpPr>
        <p:spPr>
          <a:xfrm>
            <a:off x="8532813" y="5949950"/>
            <a:ext cx="263525" cy="27305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cs-CZ" sz="3200" b="1" smtClean="0">
                <a:solidFill>
                  <a:srgbClr val="002060"/>
                </a:solidFill>
              </a:rPr>
              <a:t>Return on Investment</a:t>
            </a:r>
            <a:endParaRPr lang="cs-CZ" altLang="cs-CZ" sz="3200" b="1" smtClean="0">
              <a:solidFill>
                <a:srgbClr val="002060"/>
              </a:solidFill>
            </a:endParaRPr>
          </a:p>
        </p:txBody>
      </p:sp>
      <p:sp>
        <p:nvSpPr>
          <p:cNvPr id="13315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231188" cy="4572000"/>
          </a:xfrm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Font typeface="Wingdings 2" panose="05020102010507070707" pitchFamily="18" charset="2"/>
              <a:buNone/>
              <a:defRPr/>
            </a:pPr>
            <a:r>
              <a:rPr lang="en-GB" sz="2400" b="1" dirty="0" smtClean="0"/>
              <a:t>The </a:t>
            </a:r>
            <a:r>
              <a:rPr lang="en-GB" sz="2400" b="1" u="sng" dirty="0"/>
              <a:t>advantages</a:t>
            </a:r>
            <a:r>
              <a:rPr lang="en-GB" sz="2400" b="1" dirty="0"/>
              <a:t> of the ROI method:</a:t>
            </a:r>
            <a:endParaRPr lang="cs-CZ" sz="2400" b="1" dirty="0"/>
          </a:p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2400" dirty="0"/>
              <a:t>simple and easy to use</a:t>
            </a:r>
            <a:endParaRPr lang="cs-CZ" sz="2400" dirty="0"/>
          </a:p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2400" dirty="0"/>
              <a:t>it considers the cash flow over the whole project</a:t>
            </a:r>
            <a:endParaRPr lang="cs-CZ" sz="2400" dirty="0"/>
          </a:p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2400" dirty="0"/>
              <a:t>the result is expressed as a profit and percentage return on investment and both parameters are readily understood by managers</a:t>
            </a:r>
            <a:endParaRPr lang="cs-CZ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cs-CZ" sz="3200" b="1" smtClean="0">
                <a:solidFill>
                  <a:srgbClr val="002060"/>
                </a:solidFill>
              </a:rPr>
              <a:t>Return on Investment</a:t>
            </a:r>
            <a:endParaRPr lang="cs-CZ" altLang="cs-CZ" sz="3200" b="1" smtClean="0">
              <a:solidFill>
                <a:srgbClr val="002060"/>
              </a:solidFill>
            </a:endParaRPr>
          </a:p>
        </p:txBody>
      </p:sp>
      <p:sp>
        <p:nvSpPr>
          <p:cNvPr id="13315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374063" cy="4572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Font typeface="Wingdings 2" panose="05020102010507070707" pitchFamily="18" charset="2"/>
              <a:buNone/>
              <a:defRPr/>
            </a:pPr>
            <a:r>
              <a:rPr lang="en-GB" sz="2400" b="1" dirty="0" smtClean="0"/>
              <a:t>The </a:t>
            </a:r>
            <a:r>
              <a:rPr lang="en-GB" sz="2400" b="1" u="sng" dirty="0" smtClean="0"/>
              <a:t>disadvantages</a:t>
            </a:r>
            <a:r>
              <a:rPr lang="en-GB" sz="2400" b="1" dirty="0" smtClean="0"/>
              <a:t> </a:t>
            </a:r>
            <a:r>
              <a:rPr lang="en-GB" sz="2400" b="1" dirty="0"/>
              <a:t>of the ROI method:</a:t>
            </a:r>
            <a:endParaRPr lang="cs-CZ" sz="2400" b="1" dirty="0"/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2400" dirty="0" smtClean="0"/>
              <a:t>it </a:t>
            </a:r>
            <a:r>
              <a:rPr lang="en-GB" sz="2400" dirty="0"/>
              <a:t>averages out the profit over successive years</a:t>
            </a:r>
            <a:endParaRPr lang="cs-CZ" sz="2400" dirty="0"/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2400" dirty="0"/>
              <a:t>an investment with high initial profits would be ranked equally with a project with high late profits if the average profit was the same (time value of money is ignored)</a:t>
            </a:r>
            <a:endParaRPr lang="cs-CZ" sz="2400" dirty="0"/>
          </a:p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endParaRPr lang="cs-CZ" sz="2400" dirty="0"/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860800"/>
            <a:ext cx="4830763" cy="2432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cs-CZ" sz="3200" b="1" smtClean="0">
                <a:solidFill>
                  <a:srgbClr val="002060"/>
                </a:solidFill>
              </a:rPr>
              <a:t>Project Selection</a:t>
            </a:r>
          </a:p>
        </p:txBody>
      </p:sp>
      <p:sp>
        <p:nvSpPr>
          <p:cNvPr id="13315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302625" cy="457200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GB" sz="2400" b="1" dirty="0" smtClean="0"/>
              <a:t>Task</a:t>
            </a:r>
            <a:endParaRPr lang="cs-CZ" sz="2400" b="1" dirty="0" smtClean="0"/>
          </a:p>
          <a:p>
            <a:pPr>
              <a:defRPr/>
            </a:pPr>
            <a:r>
              <a:rPr lang="en-GB" sz="2200" dirty="0"/>
              <a:t>Calculate the payback period and ROI for the following two projects and suggest which one would you prefer and why.</a:t>
            </a:r>
            <a:endParaRPr lang="cs-CZ" sz="2200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cs-CZ" sz="2400" dirty="0"/>
          </a:p>
        </p:txBody>
      </p:sp>
      <p:graphicFrame>
        <p:nvGraphicFramePr>
          <p:cNvPr id="2" name="Tabulka 1"/>
          <p:cNvGraphicFramePr>
            <a:graphicFrameLocks noGrp="1"/>
          </p:cNvGraphicFramePr>
          <p:nvPr/>
        </p:nvGraphicFramePr>
        <p:xfrm>
          <a:off x="971550" y="2997200"/>
          <a:ext cx="7056438" cy="2917825"/>
        </p:xfrm>
        <a:graphic>
          <a:graphicData uri="http://schemas.openxmlformats.org/drawingml/2006/table">
            <a:tbl>
              <a:tblPr/>
              <a:tblGrid>
                <a:gridCol w="2351088"/>
                <a:gridCol w="2352675"/>
                <a:gridCol w="2352675"/>
              </a:tblGrid>
              <a:tr h="428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cs typeface="Arial" charset="0"/>
                        </a:rPr>
                        <a:t>Year</a:t>
                      </a:r>
                      <a:endParaRPr kumimoji="0" lang="cs-CZ" alt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cs typeface="Arial" charset="0"/>
                        </a:rPr>
                        <a:t>Project A</a:t>
                      </a:r>
                      <a:endParaRPr kumimoji="0" lang="cs-CZ" alt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cs typeface="Arial" charset="0"/>
                        </a:rPr>
                        <a:t> Project B</a:t>
                      </a:r>
                      <a:endParaRPr kumimoji="0" lang="cs-CZ" alt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11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cs-CZ" alt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-100 000</a:t>
                      </a:r>
                      <a:endParaRPr kumimoji="0" lang="cs-CZ" alt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A19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-80 000</a:t>
                      </a:r>
                      <a:endParaRPr kumimoji="0" lang="cs-CZ" alt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A192"/>
                    </a:solidFill>
                  </a:tcPr>
                </a:tc>
              </a:tr>
              <a:tr h="311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cs-CZ" alt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30 000</a:t>
                      </a:r>
                      <a:endParaRPr kumimoji="0" lang="cs-CZ" alt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A19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40 000</a:t>
                      </a:r>
                      <a:endParaRPr kumimoji="0" lang="cs-CZ" alt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A192"/>
                    </a:solidFill>
                  </a:tcPr>
                </a:tc>
              </a:tr>
              <a:tr h="311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cs-CZ" alt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30 000</a:t>
                      </a:r>
                      <a:endParaRPr kumimoji="0" lang="cs-CZ" alt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A19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20 000</a:t>
                      </a:r>
                      <a:endParaRPr kumimoji="0" lang="cs-CZ" alt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A192"/>
                    </a:solidFill>
                  </a:tcPr>
                </a:tc>
              </a:tr>
              <a:tr h="311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cs-CZ" alt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30 000</a:t>
                      </a:r>
                      <a:endParaRPr kumimoji="0" lang="cs-CZ" alt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A19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20 000</a:t>
                      </a:r>
                      <a:endParaRPr kumimoji="0" lang="cs-CZ" alt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A192"/>
                    </a:solidFill>
                  </a:tcPr>
                </a:tc>
              </a:tr>
              <a:tr h="311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cs-CZ" alt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-10 000</a:t>
                      </a:r>
                      <a:endParaRPr kumimoji="0" lang="cs-CZ" alt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A19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-20 000</a:t>
                      </a:r>
                      <a:endParaRPr kumimoji="0" lang="cs-CZ" alt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A192"/>
                    </a:solidFill>
                  </a:tcPr>
                </a:tc>
              </a:tr>
              <a:tr h="311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cs-CZ" alt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30 000</a:t>
                      </a:r>
                      <a:endParaRPr kumimoji="0" lang="cs-CZ" alt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A19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10 000</a:t>
                      </a:r>
                      <a:endParaRPr kumimoji="0" lang="cs-CZ" alt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A192"/>
                    </a:solidFill>
                  </a:tcPr>
                </a:tc>
              </a:tr>
              <a:tr h="311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cs-CZ" alt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30 000</a:t>
                      </a:r>
                      <a:endParaRPr kumimoji="0" lang="cs-CZ" alt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A19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10 000</a:t>
                      </a:r>
                      <a:endParaRPr kumimoji="0" lang="cs-CZ" alt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A192"/>
                    </a:solidFill>
                  </a:tcPr>
                </a:tc>
              </a:tr>
              <a:tr h="311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cs-CZ" alt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20 000</a:t>
                      </a:r>
                      <a:endParaRPr kumimoji="0" lang="cs-CZ" alt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A19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</a:t>
                      </a:r>
                      <a:endParaRPr kumimoji="0" lang="cs-CZ" alt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A19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cs-CZ" sz="3200" b="1" smtClean="0">
                <a:solidFill>
                  <a:srgbClr val="002060"/>
                </a:solidFill>
              </a:rPr>
              <a:t>Project Selection</a:t>
            </a:r>
          </a:p>
        </p:txBody>
      </p:sp>
      <p:sp>
        <p:nvSpPr>
          <p:cNvPr id="13315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302625" cy="457200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GB" sz="2400" b="1" dirty="0" smtClean="0"/>
              <a:t>Homework</a:t>
            </a:r>
            <a:endParaRPr lang="cs-CZ" sz="2400" b="1" dirty="0" smtClean="0"/>
          </a:p>
          <a:p>
            <a:pPr>
              <a:defRPr/>
            </a:pPr>
            <a:r>
              <a:rPr lang="en-GB" sz="2200" dirty="0"/>
              <a:t>Calculate the payback period and ROI for the following </a:t>
            </a:r>
            <a:r>
              <a:rPr lang="en-GB" sz="2200" dirty="0" smtClean="0"/>
              <a:t>three </a:t>
            </a:r>
            <a:r>
              <a:rPr lang="en-GB" sz="2200" dirty="0"/>
              <a:t>projects and suggest which one would you prefer and why.</a:t>
            </a:r>
            <a:endParaRPr lang="cs-CZ" sz="2200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cs-CZ" sz="2400" dirty="0"/>
          </a:p>
        </p:txBody>
      </p:sp>
      <p:graphicFrame>
        <p:nvGraphicFramePr>
          <p:cNvPr id="2" name="Tabulka 1"/>
          <p:cNvGraphicFramePr>
            <a:graphicFrameLocks noGrp="1"/>
          </p:cNvGraphicFramePr>
          <p:nvPr/>
        </p:nvGraphicFramePr>
        <p:xfrm>
          <a:off x="971550" y="2997200"/>
          <a:ext cx="7056438" cy="2606675"/>
        </p:xfrm>
        <a:graphic>
          <a:graphicData uri="http://schemas.openxmlformats.org/drawingml/2006/table">
            <a:tbl>
              <a:tblPr/>
              <a:tblGrid>
                <a:gridCol w="1512888"/>
                <a:gridCol w="1847850"/>
                <a:gridCol w="1847850"/>
                <a:gridCol w="1847850"/>
              </a:tblGrid>
              <a:tr h="428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cs typeface="Arial" charset="0"/>
                        </a:rPr>
                        <a:t>Year</a:t>
                      </a:r>
                      <a:endParaRPr kumimoji="0" lang="cs-CZ" alt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cs typeface="Arial" charset="0"/>
                        </a:rPr>
                        <a:t>Project A</a:t>
                      </a:r>
                      <a:endParaRPr kumimoji="0" lang="cs-CZ" alt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cs typeface="Arial" charset="0"/>
                        </a:rPr>
                        <a:t> Project B</a:t>
                      </a:r>
                      <a:endParaRPr kumimoji="0" lang="cs-CZ" alt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cs typeface="Arial" charset="0"/>
                        </a:rPr>
                        <a:t> Project C</a:t>
                      </a:r>
                      <a:endParaRPr kumimoji="0" lang="cs-CZ" alt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11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cs-CZ" alt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-10 000</a:t>
                      </a:r>
                      <a:endParaRPr kumimoji="0" lang="cs-CZ" alt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A19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-15 000</a:t>
                      </a:r>
                      <a:endParaRPr kumimoji="0" lang="cs-CZ" alt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A19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-15 000</a:t>
                      </a:r>
                      <a:endParaRPr kumimoji="0" lang="cs-CZ" alt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A192"/>
                    </a:solidFill>
                  </a:tcPr>
                </a:tc>
              </a:tr>
              <a:tr h="311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cs-CZ" alt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4 000</a:t>
                      </a:r>
                      <a:endParaRPr kumimoji="0" lang="cs-CZ" alt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A19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5 000</a:t>
                      </a:r>
                      <a:endParaRPr kumimoji="0" lang="cs-CZ" alt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A19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6 000</a:t>
                      </a:r>
                      <a:endParaRPr kumimoji="0" lang="cs-CZ" alt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A192"/>
                    </a:solidFill>
                  </a:tcPr>
                </a:tc>
              </a:tr>
              <a:tr h="311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cs-CZ" alt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2 000</a:t>
                      </a:r>
                      <a:endParaRPr kumimoji="0" lang="cs-CZ" alt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A19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5 000</a:t>
                      </a:r>
                      <a:endParaRPr kumimoji="0" lang="cs-CZ" alt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A19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7 000</a:t>
                      </a:r>
                      <a:endParaRPr kumimoji="0" lang="cs-CZ" alt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A192"/>
                    </a:solidFill>
                  </a:tcPr>
                </a:tc>
              </a:tr>
              <a:tr h="311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cs-CZ" alt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2 000</a:t>
                      </a:r>
                      <a:endParaRPr kumimoji="0" lang="cs-CZ" alt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A19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3 000</a:t>
                      </a:r>
                      <a:endParaRPr kumimoji="0" lang="cs-CZ" alt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A19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4 000</a:t>
                      </a:r>
                      <a:endParaRPr kumimoji="0" lang="cs-CZ" alt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A192"/>
                    </a:solidFill>
                  </a:tcPr>
                </a:tc>
              </a:tr>
              <a:tr h="311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cs-CZ" alt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-1 000</a:t>
                      </a:r>
                      <a:endParaRPr kumimoji="0" lang="cs-CZ" alt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A19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2 000</a:t>
                      </a:r>
                      <a:endParaRPr kumimoji="0" lang="cs-CZ" alt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A19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1 000</a:t>
                      </a:r>
                      <a:endParaRPr kumimoji="0" lang="cs-CZ" alt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A192"/>
                    </a:solidFill>
                  </a:tcPr>
                </a:tc>
              </a:tr>
              <a:tr h="311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cs-CZ" alt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3 000</a:t>
                      </a:r>
                      <a:endParaRPr kumimoji="0" lang="cs-CZ" alt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A19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1 000</a:t>
                      </a:r>
                      <a:endParaRPr kumimoji="0" lang="cs-CZ" alt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A19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-1 000</a:t>
                      </a:r>
                      <a:endParaRPr kumimoji="0" lang="cs-CZ" alt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A192"/>
                    </a:solidFill>
                  </a:tcPr>
                </a:tc>
              </a:tr>
              <a:tr h="311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cs-CZ" alt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2 000</a:t>
                      </a:r>
                      <a:endParaRPr kumimoji="0" lang="cs-CZ" alt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A19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1 000</a:t>
                      </a:r>
                      <a:endParaRPr kumimoji="0" lang="cs-CZ" alt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A19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-1 000</a:t>
                      </a:r>
                      <a:endParaRPr kumimoji="0" lang="cs-CZ" alt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A19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sz="3200" b="1" smtClean="0">
                <a:solidFill>
                  <a:srgbClr val="002060"/>
                </a:solidFill>
              </a:rPr>
              <a:t>Project Selection</a:t>
            </a:r>
          </a:p>
        </p:txBody>
      </p:sp>
      <p:sp>
        <p:nvSpPr>
          <p:cNvPr id="13315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374063" cy="4572000"/>
          </a:xfrm>
        </p:spPr>
        <p:txBody>
          <a:bodyPr/>
          <a:lstStyle/>
          <a:p>
            <a:pPr>
              <a:defRPr/>
            </a:pPr>
            <a:r>
              <a:rPr lang="en-US" sz="2800" b="1" u="sng" dirty="0" smtClean="0"/>
              <a:t>Financial methods of project appraisal</a:t>
            </a:r>
            <a:r>
              <a:rPr lang="en-GB" sz="2800" b="1" u="sng" dirty="0" smtClean="0"/>
              <a:t>:</a:t>
            </a:r>
            <a:endParaRPr lang="cs-CZ" sz="28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n-GB" sz="2400" dirty="0" smtClean="0">
                <a:solidFill>
                  <a:schemeClr val="tx1"/>
                </a:solidFill>
              </a:rPr>
              <a:t>Payback period</a:t>
            </a:r>
            <a:endParaRPr lang="en-US" sz="2400" dirty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n-GB" sz="2400" dirty="0" smtClean="0">
                <a:solidFill>
                  <a:schemeClr val="tx1"/>
                </a:solidFill>
              </a:rPr>
              <a:t>Return </a:t>
            </a:r>
            <a:r>
              <a:rPr lang="en-GB" sz="2400" dirty="0">
                <a:solidFill>
                  <a:schemeClr val="tx1"/>
                </a:solidFill>
              </a:rPr>
              <a:t>on </a:t>
            </a:r>
            <a:r>
              <a:rPr lang="en-GB" sz="2400" dirty="0" smtClean="0">
                <a:solidFill>
                  <a:schemeClr val="tx1"/>
                </a:solidFill>
              </a:rPr>
              <a:t>investment</a:t>
            </a:r>
            <a:endParaRPr lang="en-US" sz="2400" dirty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n-GB" sz="2400" dirty="0" smtClean="0">
                <a:solidFill>
                  <a:schemeClr val="tx1"/>
                </a:solidFill>
              </a:rPr>
              <a:t>Net </a:t>
            </a:r>
            <a:r>
              <a:rPr lang="en-GB" sz="2400" dirty="0">
                <a:solidFill>
                  <a:schemeClr val="tx1"/>
                </a:solidFill>
              </a:rPr>
              <a:t>Present Value (</a:t>
            </a:r>
            <a:r>
              <a:rPr lang="en-GB" sz="2400" dirty="0" smtClean="0">
                <a:solidFill>
                  <a:schemeClr val="tx1"/>
                </a:solidFill>
              </a:rPr>
              <a:t>NPV)</a:t>
            </a:r>
            <a:endParaRPr lang="en-US" sz="2400" dirty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n-GB" sz="2400" dirty="0" smtClean="0">
                <a:solidFill>
                  <a:schemeClr val="tx1"/>
                </a:solidFill>
              </a:rPr>
              <a:t>Internal </a:t>
            </a:r>
            <a:r>
              <a:rPr lang="en-GB" sz="2400" dirty="0">
                <a:solidFill>
                  <a:schemeClr val="tx1"/>
                </a:solidFill>
              </a:rPr>
              <a:t>Rate of Return (IRR</a:t>
            </a:r>
            <a:r>
              <a:rPr lang="en-GB" sz="2400" dirty="0" smtClean="0">
                <a:solidFill>
                  <a:schemeClr val="tx1"/>
                </a:solidFill>
              </a:rPr>
              <a:t>)</a:t>
            </a:r>
          </a:p>
          <a:p>
            <a:pPr lvl="1">
              <a:defRPr/>
            </a:pPr>
            <a:endParaRPr lang="en-GB" sz="2800" dirty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en-GB" sz="2400" dirty="0">
                <a:solidFill>
                  <a:schemeClr val="tx1"/>
                </a:solidFill>
              </a:rPr>
              <a:t>The </a:t>
            </a:r>
            <a:r>
              <a:rPr lang="en-GB" sz="2400" u="sng" dirty="0">
                <a:solidFill>
                  <a:schemeClr val="tx1"/>
                </a:solidFill>
              </a:rPr>
              <a:t>common limiting factor</a:t>
            </a:r>
            <a:r>
              <a:rPr lang="en-GB" sz="2400" dirty="0">
                <a:solidFill>
                  <a:schemeClr val="tx1"/>
                </a:solidFill>
              </a:rPr>
              <a:t> for all of them is that they are </a:t>
            </a:r>
            <a:r>
              <a:rPr lang="en-GB" sz="2400" u="sng" dirty="0">
                <a:solidFill>
                  <a:schemeClr val="tx1"/>
                </a:solidFill>
              </a:rPr>
              <a:t>based on a forecasted cash flow</a:t>
            </a:r>
            <a:r>
              <a:rPr lang="en-GB" sz="2400" dirty="0" smtClean="0">
                <a:solidFill>
                  <a:schemeClr val="tx1"/>
                </a:solidFill>
              </a:rPr>
              <a:t>.</a:t>
            </a:r>
            <a:endParaRPr lang="cs-CZ" sz="2400" dirty="0">
              <a:solidFill>
                <a:schemeClr val="tx1"/>
              </a:solidFill>
            </a:endParaRPr>
          </a:p>
          <a:p>
            <a:pPr marL="274638" lvl="1" indent="0" eaLnBrk="1" hangingPunct="1">
              <a:buFont typeface="Wingdings" panose="05000000000000000000" pitchFamily="2" charset="2"/>
              <a:buNone/>
              <a:defRPr/>
            </a:pPr>
            <a:endParaRPr lang="cs-CZ" altLang="cs-CZ" sz="2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sz="3200" b="1" smtClean="0">
                <a:solidFill>
                  <a:srgbClr val="002060"/>
                </a:solidFill>
              </a:rPr>
              <a:t>Project Selection</a:t>
            </a:r>
          </a:p>
        </p:txBody>
      </p:sp>
      <p:sp>
        <p:nvSpPr>
          <p:cNvPr id="13315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374063" cy="457200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GB" sz="2800" b="1" u="sng" dirty="0"/>
              <a:t>1. Payback </a:t>
            </a:r>
            <a:r>
              <a:rPr lang="en-GB" sz="2800" b="1" u="sng" dirty="0" smtClean="0"/>
              <a:t>Period</a:t>
            </a:r>
          </a:p>
          <a:p>
            <a:pPr marL="274638" lvl="1" indent="0">
              <a:buFont typeface="Wingdings" panose="05000000000000000000" pitchFamily="2" charset="2"/>
              <a:buNone/>
              <a:defRPr/>
            </a:pPr>
            <a:endParaRPr lang="en-GB" sz="2300" dirty="0" smtClean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en-GB" sz="2300" dirty="0" smtClean="0">
                <a:solidFill>
                  <a:schemeClr val="tx1"/>
                </a:solidFill>
              </a:rPr>
              <a:t>The </a:t>
            </a:r>
            <a:r>
              <a:rPr lang="en-GB" sz="2300" dirty="0">
                <a:solidFill>
                  <a:schemeClr val="tx1"/>
                </a:solidFill>
              </a:rPr>
              <a:t>payback period is the time taken to gain a financial return equal to the original investment. It is usually expressed in years and months.</a:t>
            </a:r>
            <a:endParaRPr lang="cs-CZ" sz="1900" dirty="0">
              <a:solidFill>
                <a:schemeClr val="tx1"/>
              </a:solidFill>
            </a:endParaRP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GB" sz="2800" dirty="0"/>
              <a:t> </a:t>
            </a:r>
            <a:endParaRPr lang="cs-CZ" sz="2400" dirty="0"/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“Time needed to get </a:t>
            </a:r>
            <a:r>
              <a:rPr lang="en-US" sz="2400" dirty="0">
                <a:solidFill>
                  <a:schemeClr val="tx1"/>
                </a:solidFill>
              </a:rPr>
              <a:t>y</a:t>
            </a:r>
            <a:r>
              <a:rPr lang="en-US" sz="2400" dirty="0" smtClean="0">
                <a:solidFill>
                  <a:schemeClr val="tx1"/>
                </a:solidFill>
              </a:rPr>
              <a:t>our money back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  <a:r>
              <a:rPr lang="en-US" sz="2400" dirty="0" smtClean="0">
                <a:solidFill>
                  <a:schemeClr val="tx1"/>
                </a:solidFill>
              </a:rPr>
              <a:t>                               (the original investment – without any profit). </a:t>
            </a:r>
            <a:endParaRPr lang="en-US" sz="2400" dirty="0">
              <a:solidFill>
                <a:schemeClr val="tx1"/>
              </a:solidFill>
            </a:endParaRPr>
          </a:p>
          <a:p>
            <a:pPr marL="274638" lvl="1" indent="0">
              <a:buFont typeface="Wingdings" panose="05000000000000000000" pitchFamily="2" charset="2"/>
              <a:buNone/>
              <a:defRPr/>
            </a:pPr>
            <a:endParaRPr lang="en-GB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cs-CZ" sz="3200" b="1" smtClean="0">
                <a:solidFill>
                  <a:srgbClr val="002060"/>
                </a:solidFill>
              </a:rPr>
              <a:t>Payback Period</a:t>
            </a:r>
            <a:endParaRPr lang="cs-CZ" altLang="cs-CZ" sz="3200" b="1" smtClean="0">
              <a:solidFill>
                <a:srgbClr val="002060"/>
              </a:solidFill>
            </a:endParaRPr>
          </a:p>
        </p:txBody>
      </p:sp>
      <p:sp>
        <p:nvSpPr>
          <p:cNvPr id="13315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374063" cy="457200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GB" sz="2400" i="1" dirty="0" smtClean="0"/>
              <a:t>Example </a:t>
            </a:r>
            <a:endParaRPr lang="cs-CZ" sz="2400" dirty="0"/>
          </a:p>
          <a:p>
            <a:pPr>
              <a:defRPr/>
            </a:pPr>
            <a:r>
              <a:rPr lang="en-GB" sz="2000" dirty="0"/>
              <a:t>Our company wants to buy a new machine for a four year project. We have to choose between machine A or machine B, so it is mutually exclusive situation. Both machines have the same initial cost </a:t>
            </a:r>
            <a:r>
              <a:rPr lang="en-US" sz="2000" dirty="0"/>
              <a:t>$35000, but their </a:t>
            </a:r>
            <a:r>
              <a:rPr lang="en-US" sz="2000" dirty="0" smtClean="0"/>
              <a:t>cash </a:t>
            </a:r>
            <a:r>
              <a:rPr lang="en-US" sz="2000" dirty="0"/>
              <a:t>flows are different over the four year period</a:t>
            </a:r>
            <a:r>
              <a:rPr lang="en-US" sz="2000" dirty="0" smtClean="0"/>
              <a:t>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cs-CZ" sz="2000" dirty="0"/>
          </a:p>
        </p:txBody>
      </p:sp>
      <p:graphicFrame>
        <p:nvGraphicFramePr>
          <p:cNvPr id="2" name="Tabulka 1"/>
          <p:cNvGraphicFramePr>
            <a:graphicFrameLocks noGrp="1"/>
          </p:cNvGraphicFramePr>
          <p:nvPr/>
        </p:nvGraphicFramePr>
        <p:xfrm>
          <a:off x="900113" y="3644900"/>
          <a:ext cx="7343775" cy="208915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447393"/>
                <a:gridCol w="2448191"/>
                <a:gridCol w="2448191"/>
              </a:tblGrid>
              <a:tr h="5969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Year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Machine A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Cash Flow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Machine B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Cash Flow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0" marR="6857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-35000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-35000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20000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10000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15000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10000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10000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15000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10000</a:t>
                      </a:r>
                      <a:endParaRPr kumimoji="0" lang="cs-CZ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25000</a:t>
                      </a:r>
                      <a:endParaRPr kumimoji="0" lang="cs-CZ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cs-CZ" sz="3200" b="1" smtClean="0">
                <a:solidFill>
                  <a:srgbClr val="002060"/>
                </a:solidFill>
              </a:rPr>
              <a:t>Payback Period</a:t>
            </a:r>
            <a:endParaRPr lang="cs-CZ" altLang="cs-CZ" sz="3200" b="1" smtClean="0">
              <a:solidFill>
                <a:srgbClr val="002060"/>
              </a:solidFill>
            </a:endParaRPr>
          </a:p>
        </p:txBody>
      </p:sp>
      <p:sp>
        <p:nvSpPr>
          <p:cNvPr id="13315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374063" cy="457200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GB" sz="2400" i="1" dirty="0" smtClean="0"/>
              <a:t>Example </a:t>
            </a:r>
            <a:endParaRPr lang="cs-CZ" sz="2400" dirty="0"/>
          </a:p>
          <a:p>
            <a:pPr>
              <a:defRPr/>
            </a:pPr>
            <a:r>
              <a:rPr lang="en-GB" sz="2000" dirty="0"/>
              <a:t>Payback period calculation</a:t>
            </a:r>
            <a:endParaRPr lang="cs-CZ" sz="2000" dirty="0"/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cs-CZ" sz="2000" dirty="0"/>
          </a:p>
        </p:txBody>
      </p:sp>
      <p:graphicFrame>
        <p:nvGraphicFramePr>
          <p:cNvPr id="2" name="Tabulka 1"/>
          <p:cNvGraphicFramePr>
            <a:graphicFrameLocks noGrp="1"/>
          </p:cNvGraphicFramePr>
          <p:nvPr/>
        </p:nvGraphicFramePr>
        <p:xfrm>
          <a:off x="611188" y="2708275"/>
          <a:ext cx="7273925" cy="234791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512994"/>
                <a:gridCol w="1440233"/>
                <a:gridCol w="1440233"/>
                <a:gridCol w="1440233"/>
                <a:gridCol w="1440233"/>
              </a:tblGrid>
              <a:tr h="8561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Year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1" marR="68591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Machine A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Cash Flow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1" marR="68591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400" b="1" kern="1200" dirty="0">
                          <a:solidFill>
                            <a:srgbClr val="00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 A</a:t>
                      </a:r>
                      <a:endParaRPr kumimoji="0" lang="cs-CZ" sz="1400" b="1" kern="1200" dirty="0">
                        <a:solidFill>
                          <a:srgbClr val="0000C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400" b="1" kern="1200" dirty="0">
                          <a:solidFill>
                            <a:srgbClr val="00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CF Cumulative</a:t>
                      </a:r>
                      <a:endParaRPr kumimoji="0" lang="cs-CZ" sz="1400" b="1" kern="1200" dirty="0">
                        <a:solidFill>
                          <a:srgbClr val="0000C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1" marR="68591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 B</a:t>
                      </a:r>
                      <a:endParaRPr kumimoji="0" lang="cs-CZ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Cash Flow</a:t>
                      </a:r>
                      <a:endParaRPr kumimoji="0" lang="cs-CZ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1" marR="68591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400" b="1" kern="1200" dirty="0">
                          <a:solidFill>
                            <a:srgbClr val="00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 B</a:t>
                      </a:r>
                      <a:endParaRPr kumimoji="0" lang="cs-CZ" sz="1400" b="1" kern="1200" dirty="0">
                        <a:solidFill>
                          <a:srgbClr val="0000C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400" b="1" kern="1200" dirty="0">
                          <a:solidFill>
                            <a:srgbClr val="00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CF Cumulative</a:t>
                      </a:r>
                      <a:endParaRPr kumimoji="0" lang="cs-CZ" sz="1400" b="1" kern="1200" dirty="0">
                        <a:solidFill>
                          <a:srgbClr val="0000C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1" marR="68591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98346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1" marR="68591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-35000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1" marR="68591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400" b="1" kern="1200" dirty="0">
                          <a:solidFill>
                            <a:srgbClr val="00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-35000</a:t>
                      </a:r>
                      <a:endParaRPr kumimoji="0" lang="cs-CZ" sz="1400" b="1" kern="1200" dirty="0">
                        <a:solidFill>
                          <a:srgbClr val="0000C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1" marR="68591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-35000</a:t>
                      </a:r>
                      <a:endParaRPr kumimoji="0" lang="cs-CZ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1" marR="68591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400" b="1" kern="1200" dirty="0">
                          <a:solidFill>
                            <a:srgbClr val="00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-35000</a:t>
                      </a:r>
                      <a:endParaRPr kumimoji="0" lang="cs-CZ" sz="1400" b="1" kern="1200" dirty="0">
                        <a:solidFill>
                          <a:srgbClr val="0000C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1" marR="68591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8346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20000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400" b="1" kern="1200" dirty="0">
                          <a:solidFill>
                            <a:srgbClr val="00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-15000</a:t>
                      </a:r>
                      <a:endParaRPr kumimoji="0" lang="cs-CZ" sz="1400" b="1" kern="1200" dirty="0">
                        <a:solidFill>
                          <a:srgbClr val="0000C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10000</a:t>
                      </a:r>
                      <a:endParaRPr kumimoji="0" lang="cs-CZ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400" b="1" kern="1200" dirty="0">
                          <a:solidFill>
                            <a:srgbClr val="00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-25000</a:t>
                      </a:r>
                      <a:endParaRPr kumimoji="0" lang="cs-CZ" sz="1400" b="1" kern="1200" dirty="0">
                        <a:solidFill>
                          <a:srgbClr val="0000C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8346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15000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400" b="1" kern="1200" dirty="0">
                          <a:solidFill>
                            <a:srgbClr val="00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cs-CZ" sz="1400" b="1" kern="1200" dirty="0">
                        <a:solidFill>
                          <a:srgbClr val="0000C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10000</a:t>
                      </a:r>
                      <a:endParaRPr kumimoji="0" lang="cs-CZ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400" b="1" kern="1200" dirty="0">
                          <a:solidFill>
                            <a:srgbClr val="00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-15000</a:t>
                      </a:r>
                      <a:endParaRPr kumimoji="0" lang="cs-CZ" sz="1400" b="1" kern="1200" dirty="0">
                        <a:solidFill>
                          <a:srgbClr val="0000C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8346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10000</a:t>
                      </a:r>
                      <a:endParaRPr lang="cs-CZ" sz="12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400" b="1" kern="1200" dirty="0">
                          <a:solidFill>
                            <a:srgbClr val="00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10000</a:t>
                      </a:r>
                      <a:endParaRPr kumimoji="0" lang="cs-CZ" sz="1400" b="1" kern="1200" dirty="0">
                        <a:solidFill>
                          <a:srgbClr val="0000C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15000</a:t>
                      </a:r>
                      <a:endParaRPr kumimoji="0" lang="cs-CZ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400" b="1" kern="1200" dirty="0">
                          <a:solidFill>
                            <a:srgbClr val="00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cs-CZ" sz="1400" b="1" kern="1200" dirty="0">
                        <a:solidFill>
                          <a:srgbClr val="0000C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98346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10000</a:t>
                      </a:r>
                      <a:endParaRPr kumimoji="0" lang="cs-CZ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400" b="1" kern="1200" dirty="0">
                          <a:solidFill>
                            <a:srgbClr val="00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20000</a:t>
                      </a:r>
                      <a:endParaRPr kumimoji="0" lang="cs-CZ" sz="1400" b="1" kern="1200" dirty="0">
                        <a:solidFill>
                          <a:srgbClr val="0000C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25000</a:t>
                      </a:r>
                      <a:endParaRPr kumimoji="0" lang="cs-CZ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400" b="1" kern="1200" dirty="0">
                          <a:solidFill>
                            <a:srgbClr val="00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25000</a:t>
                      </a:r>
                      <a:endParaRPr kumimoji="0" lang="cs-CZ" sz="1400" b="1" kern="1200" dirty="0">
                        <a:solidFill>
                          <a:srgbClr val="0000C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cs-CZ" sz="3200" b="1" smtClean="0">
                <a:solidFill>
                  <a:srgbClr val="002060"/>
                </a:solidFill>
              </a:rPr>
              <a:t>Payback Period</a:t>
            </a:r>
            <a:endParaRPr lang="cs-CZ" altLang="cs-CZ" sz="3200" b="1" smtClean="0">
              <a:solidFill>
                <a:srgbClr val="002060"/>
              </a:solidFill>
            </a:endParaRPr>
          </a:p>
        </p:txBody>
      </p:sp>
      <p:sp>
        <p:nvSpPr>
          <p:cNvPr id="13315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374063" cy="457200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GB" sz="2400" i="1" dirty="0" smtClean="0"/>
              <a:t>Example </a:t>
            </a:r>
            <a:endParaRPr lang="cs-CZ" sz="2400" dirty="0"/>
          </a:p>
          <a:p>
            <a:pPr>
              <a:defRPr/>
            </a:pPr>
            <a:r>
              <a:rPr lang="en-GB" sz="2400" dirty="0" smtClean="0"/>
              <a:t>Payback </a:t>
            </a:r>
            <a:r>
              <a:rPr lang="en-GB" sz="2400" dirty="0"/>
              <a:t>period for machine A is </a:t>
            </a:r>
            <a:r>
              <a:rPr lang="en-GB" sz="2400" b="1" dirty="0"/>
              <a:t>2</a:t>
            </a:r>
            <a:r>
              <a:rPr lang="en-GB" sz="2400" dirty="0"/>
              <a:t> years, while the payback period for machine B is </a:t>
            </a:r>
            <a:r>
              <a:rPr lang="en-GB" sz="2400" b="1" dirty="0"/>
              <a:t>3</a:t>
            </a:r>
            <a:r>
              <a:rPr lang="en-GB" sz="2400" dirty="0"/>
              <a:t> years</a:t>
            </a:r>
            <a:r>
              <a:rPr lang="en-GB" sz="2400" dirty="0" smtClean="0"/>
              <a:t>.</a:t>
            </a:r>
          </a:p>
          <a:p>
            <a:pPr>
              <a:defRPr/>
            </a:pPr>
            <a:endParaRPr lang="en-GB" sz="2400" dirty="0"/>
          </a:p>
          <a:p>
            <a:pPr>
              <a:defRPr/>
            </a:pPr>
            <a:r>
              <a:rPr lang="en-GB" sz="2400" dirty="0"/>
              <a:t>Machine A will recover its outlay sooner than machine B, i.e. if projects are ranked by the shortest payback period, machine A is selected in preference to machine B</a:t>
            </a:r>
            <a:r>
              <a:rPr lang="en-GB" sz="2400" dirty="0" smtClean="0"/>
              <a:t>.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cs-CZ" sz="2400" dirty="0"/>
          </a:p>
        </p:txBody>
      </p:sp>
      <p:sp>
        <p:nvSpPr>
          <p:cNvPr id="3" name="Obdélník 2"/>
          <p:cNvSpPr/>
          <p:nvPr/>
        </p:nvSpPr>
        <p:spPr>
          <a:xfrm>
            <a:off x="7747000" y="5373688"/>
            <a:ext cx="336550" cy="346075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cs-CZ" sz="3200" b="1" smtClean="0">
                <a:solidFill>
                  <a:srgbClr val="002060"/>
                </a:solidFill>
              </a:rPr>
              <a:t>Payback Period</a:t>
            </a:r>
            <a:endParaRPr lang="cs-CZ" altLang="cs-CZ" sz="3200" b="1" smtClean="0">
              <a:solidFill>
                <a:srgbClr val="002060"/>
              </a:solidFill>
            </a:endParaRPr>
          </a:p>
        </p:txBody>
      </p:sp>
      <p:sp>
        <p:nvSpPr>
          <p:cNvPr id="13315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374063" cy="457200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GB" sz="2400" b="1" dirty="0" smtClean="0"/>
              <a:t>The </a:t>
            </a:r>
            <a:r>
              <a:rPr lang="en-GB" sz="2400" b="1" u="sng" dirty="0"/>
              <a:t>advantages</a:t>
            </a:r>
            <a:r>
              <a:rPr lang="en-GB" sz="2400" b="1" dirty="0"/>
              <a:t> of the payback method:</a:t>
            </a:r>
            <a:endParaRPr lang="cs-CZ" sz="2400" b="1" dirty="0"/>
          </a:p>
          <a:p>
            <a:pPr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2400" dirty="0"/>
              <a:t>simple and easy to use</a:t>
            </a:r>
            <a:endParaRPr lang="cs-CZ" sz="2400" dirty="0"/>
          </a:p>
          <a:p>
            <a:pPr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2400" dirty="0"/>
              <a:t>reduces the project’s exposure to risk and uncertainty by preferring the project that has the shortest payback period</a:t>
            </a:r>
            <a:endParaRPr lang="cs-CZ" sz="2400" dirty="0"/>
          </a:p>
          <a:p>
            <a:pPr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2400" dirty="0"/>
              <a:t>faster payback has a favourable short-term effect on earnings per share</a:t>
            </a:r>
            <a:endParaRPr lang="cs-CZ" sz="2400" dirty="0"/>
          </a:p>
          <a:p>
            <a:pPr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2400" dirty="0"/>
              <a:t>the payback period quantifies the selection criteria in terms the managers are familiar with</a:t>
            </a:r>
            <a:endParaRPr lang="cs-CZ" sz="2400" dirty="0"/>
          </a:p>
          <a:p>
            <a:pPr>
              <a:defRPr/>
            </a:pPr>
            <a:endParaRPr lang="en-GB" sz="2400" dirty="0" smtClean="0"/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cs-CZ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cs-CZ" sz="3200" b="1" smtClean="0">
                <a:solidFill>
                  <a:srgbClr val="002060"/>
                </a:solidFill>
              </a:rPr>
              <a:t>Payback Period</a:t>
            </a:r>
            <a:endParaRPr lang="cs-CZ" altLang="cs-CZ" sz="3200" b="1" smtClean="0">
              <a:solidFill>
                <a:srgbClr val="002060"/>
              </a:solidFill>
            </a:endParaRPr>
          </a:p>
        </p:txBody>
      </p:sp>
      <p:sp>
        <p:nvSpPr>
          <p:cNvPr id="13315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374063" cy="457200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GB" sz="2400" b="1" dirty="0" smtClean="0"/>
              <a:t>The </a:t>
            </a:r>
            <a:r>
              <a:rPr lang="en-GB" sz="2400" b="1" u="sng" dirty="0" smtClean="0"/>
              <a:t>disadvantages</a:t>
            </a:r>
            <a:r>
              <a:rPr lang="en-GB" sz="2400" b="1" dirty="0" smtClean="0"/>
              <a:t> </a:t>
            </a:r>
            <a:r>
              <a:rPr lang="en-GB" sz="2400" b="1" dirty="0"/>
              <a:t>of the payback method:</a:t>
            </a:r>
            <a:endParaRPr lang="cs-CZ" sz="2400" b="1" dirty="0"/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sz="2400" dirty="0" smtClean="0"/>
              <a:t>it </a:t>
            </a:r>
            <a:r>
              <a:rPr lang="en-GB" sz="2400" dirty="0"/>
              <a:t>does not take into account the time value of money</a:t>
            </a:r>
            <a:endParaRPr lang="cs-CZ" sz="2400" dirty="0"/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sz="2400" dirty="0" smtClean="0"/>
              <a:t>it </a:t>
            </a:r>
            <a:r>
              <a:rPr lang="en-GB" sz="2400" dirty="0"/>
              <a:t>is not suitable technique to evaluate long term projects where the effects of inflation and interest rates could significantly change the results</a:t>
            </a:r>
            <a:endParaRPr lang="cs-CZ" sz="2400" dirty="0"/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sz="2400" dirty="0"/>
              <a:t>it is based on project cash flow only because all other financial data are ignored</a:t>
            </a:r>
            <a:endParaRPr lang="cs-CZ" sz="2400" dirty="0"/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sz="2400" dirty="0"/>
              <a:t>although payback period would reduce the duration of risk (by preferring shorter projects), it does not quantify the risk exposure </a:t>
            </a:r>
            <a:endParaRPr lang="cs-CZ" sz="2400" dirty="0"/>
          </a:p>
          <a:p>
            <a:pPr>
              <a:defRPr/>
            </a:pPr>
            <a:endParaRPr lang="cs-CZ" sz="2400" dirty="0"/>
          </a:p>
          <a:p>
            <a:pPr>
              <a:spcBef>
                <a:spcPts val="1200"/>
              </a:spcBef>
              <a:spcAft>
                <a:spcPts val="600"/>
              </a:spcAft>
              <a:defRPr/>
            </a:pPr>
            <a:endParaRPr lang="cs-CZ" sz="2400" dirty="0" smtClean="0"/>
          </a:p>
          <a:p>
            <a:pPr>
              <a:defRPr/>
            </a:pPr>
            <a:endParaRPr lang="en-GB" sz="2400" dirty="0" smtClean="0"/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cs-CZ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cs-CZ" sz="3200" b="1" smtClean="0">
                <a:solidFill>
                  <a:srgbClr val="002060"/>
                </a:solidFill>
              </a:rPr>
              <a:t>Payback Period</a:t>
            </a:r>
            <a:endParaRPr lang="cs-CZ" altLang="cs-CZ" sz="3200" b="1" smtClean="0">
              <a:solidFill>
                <a:srgbClr val="002060"/>
              </a:solidFill>
            </a:endParaRPr>
          </a:p>
        </p:txBody>
      </p:sp>
      <p:sp>
        <p:nvSpPr>
          <p:cNvPr id="13315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374063" cy="457200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GB" sz="2400" b="1" dirty="0" smtClean="0"/>
              <a:t>The </a:t>
            </a:r>
            <a:r>
              <a:rPr lang="en-GB" sz="2400" b="1" u="sng" dirty="0" smtClean="0"/>
              <a:t>disadvantages</a:t>
            </a:r>
            <a:r>
              <a:rPr lang="en-GB" sz="2400" b="1" dirty="0" smtClean="0"/>
              <a:t> </a:t>
            </a:r>
            <a:r>
              <a:rPr lang="en-GB" sz="2400" b="1" dirty="0"/>
              <a:t>of the payback method:</a:t>
            </a:r>
            <a:endParaRPr lang="cs-CZ" sz="2400" b="1" dirty="0"/>
          </a:p>
          <a:p>
            <a:pPr>
              <a:defRPr/>
            </a:pPr>
            <a:r>
              <a:rPr lang="en-GB" sz="2400" dirty="0" smtClean="0"/>
              <a:t>it </a:t>
            </a:r>
            <a:r>
              <a:rPr lang="en-GB" sz="2400" dirty="0"/>
              <a:t>is indifferent to the timing of the cash flows (the project with high early repayments would be ranked equally with a project which had late repayments if their payback period were the same)</a:t>
            </a:r>
            <a:endParaRPr lang="cs-CZ" sz="2400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cs-CZ" sz="2400" dirty="0"/>
          </a:p>
          <a:p>
            <a:pPr>
              <a:spcBef>
                <a:spcPts val="1200"/>
              </a:spcBef>
              <a:spcAft>
                <a:spcPts val="600"/>
              </a:spcAft>
              <a:defRPr/>
            </a:pPr>
            <a:endParaRPr lang="cs-CZ" sz="2400" dirty="0" smtClean="0"/>
          </a:p>
          <a:p>
            <a:pPr>
              <a:defRPr/>
            </a:pPr>
            <a:endParaRPr lang="en-GB" sz="2400" dirty="0" smtClean="0"/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cs-CZ" sz="2400" dirty="0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488" y="3716338"/>
            <a:ext cx="5646737" cy="2336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ministrativní">
  <a:themeElements>
    <a:clrScheme name="Administrativní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Administrativní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dministrativní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612</TotalTime>
  <Words>1066</Words>
  <Application>Microsoft Office PowerPoint</Application>
  <PresentationFormat>Předvádění na obrazovce (4:3)</PresentationFormat>
  <Paragraphs>284</Paragraphs>
  <Slides>19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19</vt:i4>
      </vt:variant>
    </vt:vector>
  </HeadingPairs>
  <TitlesOfParts>
    <vt:vector size="26" baseType="lpstr">
      <vt:lpstr>Arial</vt:lpstr>
      <vt:lpstr>Georgia</vt:lpstr>
      <vt:lpstr>Wingdings 2</vt:lpstr>
      <vt:lpstr>Wingdings</vt:lpstr>
      <vt:lpstr>Calibri</vt:lpstr>
      <vt:lpstr>Times New Roman</vt:lpstr>
      <vt:lpstr>Administrativní</vt:lpstr>
      <vt:lpstr>Project Selection</vt:lpstr>
      <vt:lpstr>Project Selection</vt:lpstr>
      <vt:lpstr>Project Selection</vt:lpstr>
      <vt:lpstr>Payback Period</vt:lpstr>
      <vt:lpstr>Payback Period</vt:lpstr>
      <vt:lpstr>Payback Period</vt:lpstr>
      <vt:lpstr>Payback Period</vt:lpstr>
      <vt:lpstr>Payback Period</vt:lpstr>
      <vt:lpstr>Payback Period</vt:lpstr>
      <vt:lpstr>Payback Period</vt:lpstr>
      <vt:lpstr>Payback Period</vt:lpstr>
      <vt:lpstr>Project Selection</vt:lpstr>
      <vt:lpstr>Return on Investment</vt:lpstr>
      <vt:lpstr>Return on Investment</vt:lpstr>
      <vt:lpstr>Return on Investment</vt:lpstr>
      <vt:lpstr>Return on Investment</vt:lpstr>
      <vt:lpstr>Return on Investment</vt:lpstr>
      <vt:lpstr>Project Selection</vt:lpstr>
      <vt:lpstr>Project Selection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Teoretická informatika</dc:title>
  <dc:creator>Hynek</dc:creator>
  <cp:lastModifiedBy>Hynek Josef</cp:lastModifiedBy>
  <cp:revision>88</cp:revision>
  <dcterms:created xsi:type="dcterms:W3CDTF">2008-02-10T10:12:05Z</dcterms:created>
  <dcterms:modified xsi:type="dcterms:W3CDTF">2017-12-18T11:29:25Z</dcterms:modified>
</cp:coreProperties>
</file>