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65" r:id="rId2"/>
    <p:sldId id="269" r:id="rId3"/>
    <p:sldId id="380" r:id="rId4"/>
    <p:sldId id="397" r:id="rId5"/>
    <p:sldId id="398" r:id="rId6"/>
    <p:sldId id="399" r:id="rId7"/>
    <p:sldId id="400" r:id="rId8"/>
    <p:sldId id="401" r:id="rId9"/>
    <p:sldId id="402" r:id="rId10"/>
    <p:sldId id="381" r:id="rId11"/>
    <p:sldId id="404" r:id="rId12"/>
    <p:sldId id="405" r:id="rId13"/>
    <p:sldId id="406" r:id="rId14"/>
    <p:sldId id="407" r:id="rId15"/>
    <p:sldId id="408" r:id="rId16"/>
    <p:sldId id="409" r:id="rId17"/>
    <p:sldId id="410" r:id="rId18"/>
    <p:sldId id="411" r:id="rId19"/>
    <p:sldId id="412" r:id="rId20"/>
    <p:sldId id="413" r:id="rId21"/>
    <p:sldId id="403" r:id="rId22"/>
    <p:sldId id="414" r:id="rId23"/>
    <p:sldId id="415" r:id="rId24"/>
    <p:sldId id="416" r:id="rId25"/>
    <p:sldId id="417" r:id="rId26"/>
    <p:sldId id="418" r:id="rId27"/>
    <p:sldId id="419" r:id="rId28"/>
    <p:sldId id="421" r:id="rId29"/>
    <p:sldId id="433" r:id="rId30"/>
    <p:sldId id="423" r:id="rId31"/>
    <p:sldId id="424" r:id="rId32"/>
    <p:sldId id="429" r:id="rId33"/>
    <p:sldId id="425" r:id="rId34"/>
    <p:sldId id="426" r:id="rId35"/>
    <p:sldId id="427" r:id="rId36"/>
    <p:sldId id="431" r:id="rId37"/>
    <p:sldId id="430" r:id="rId38"/>
    <p:sldId id="428" r:id="rId39"/>
    <p:sldId id="432" r:id="rId40"/>
    <p:sldId id="420" r:id="rId41"/>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6" d="100"/>
          <a:sy n="106" d="100"/>
        </p:scale>
        <p:origin x="1680" y="10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11D6C4F-DB83-4FE2-A5FA-6DE99DEE7561}" type="datetimeFigureOut">
              <a:rPr lang="cs-CZ"/>
              <a:pPr>
                <a:defRPr/>
              </a:pPr>
              <a:t>13.12.2017</a:t>
            </a:fld>
            <a:endParaRPr lang="cs-CZ"/>
          </a:p>
        </p:txBody>
      </p:sp>
      <p:sp>
        <p:nvSpPr>
          <p:cNvPr id="4" name="Zástupný symbol pro zápatí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5" name="Zástupný symbol pro číslo snímku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0A54B3E-5479-4868-B4BF-D23CC6F801BD}" type="slidenum">
              <a:rPr lang="cs-CZ" altLang="cs-CZ"/>
              <a:pPr>
                <a:defRPr/>
              </a:pPr>
              <a:t>‹#›</a:t>
            </a:fld>
            <a:endParaRPr lang="cs-CZ" altLang="cs-CZ"/>
          </a:p>
        </p:txBody>
      </p:sp>
    </p:spTree>
    <p:extLst>
      <p:ext uri="{BB962C8B-B14F-4D97-AF65-F5344CB8AC3E}">
        <p14:creationId xmlns:p14="http://schemas.microsoft.com/office/powerpoint/2010/main" val="2342452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69CE801-6E08-41FE-B069-4225C3A22DED}" type="datetimeFigureOut">
              <a:rPr lang="cs-CZ"/>
              <a:pPr>
                <a:defRPr/>
              </a:pPr>
              <a:t>13.12.2017</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smtClean="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0C6E4A5-4CAA-4ABB-97B4-5FE45A42F4F5}" type="slidenum">
              <a:rPr lang="cs-CZ" altLang="cs-CZ"/>
              <a:pPr>
                <a:defRPr/>
              </a:pPr>
              <a:t>‹#›</a:t>
            </a:fld>
            <a:endParaRPr lang="cs-CZ" altLang="cs-CZ"/>
          </a:p>
        </p:txBody>
      </p:sp>
    </p:spTree>
    <p:extLst>
      <p:ext uri="{BB962C8B-B14F-4D97-AF65-F5344CB8AC3E}">
        <p14:creationId xmlns:p14="http://schemas.microsoft.com/office/powerpoint/2010/main" val="2666526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Přímá spojovací čára 25"/>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Obdélník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7"/>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8"/>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odnadpis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cs-CZ" smtClean="0"/>
              <a:t>Klepnutím lze upravit styl předlohy podnadpisů.</a:t>
            </a:r>
            <a:endParaRPr lang="en-US"/>
          </a:p>
        </p:txBody>
      </p:sp>
      <p:sp>
        <p:nvSpPr>
          <p:cNvPr id="8" name="Nadpis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cs-CZ" smtClean="0"/>
              <a:t>Klepnutím lze upravit styl předlohy nadpisů.</a:t>
            </a:r>
            <a:endParaRPr lang="en-US"/>
          </a:p>
        </p:txBody>
      </p:sp>
      <p:sp>
        <p:nvSpPr>
          <p:cNvPr id="15" name="Zástupný symbol pro datum 27"/>
          <p:cNvSpPr>
            <a:spLocks noGrp="1"/>
          </p:cNvSpPr>
          <p:nvPr>
            <p:ph type="dt" sz="half" idx="10"/>
          </p:nvPr>
        </p:nvSpPr>
        <p:spPr/>
        <p:txBody>
          <a:bodyPr/>
          <a:lstStyle>
            <a:lvl1pPr>
              <a:defRPr/>
            </a:lvl1pPr>
          </a:lstStyle>
          <a:p>
            <a:pPr>
              <a:defRPr/>
            </a:pPr>
            <a:fld id="{774FCAB3-A922-4E77-BF44-D4C54A8B5676}" type="datetimeFigureOut">
              <a:rPr lang="cs-CZ"/>
              <a:pPr>
                <a:defRPr/>
              </a:pPr>
              <a:t>13.12.2017</a:t>
            </a:fld>
            <a:endParaRPr lang="cs-CZ"/>
          </a:p>
        </p:txBody>
      </p:sp>
      <p:sp>
        <p:nvSpPr>
          <p:cNvPr id="16" name="Zástupný symbol pro zápatí 16"/>
          <p:cNvSpPr>
            <a:spLocks noGrp="1"/>
          </p:cNvSpPr>
          <p:nvPr>
            <p:ph type="ftr" sz="quarter" idx="11"/>
          </p:nvPr>
        </p:nvSpPr>
        <p:spPr/>
        <p:txBody>
          <a:bodyPr/>
          <a:lstStyle>
            <a:lvl1pPr>
              <a:defRPr/>
            </a:lvl1pPr>
          </a:lstStyle>
          <a:p>
            <a:pPr>
              <a:defRPr/>
            </a:pPr>
            <a:endParaRPr lang="cs-CZ"/>
          </a:p>
        </p:txBody>
      </p:sp>
      <p:sp>
        <p:nvSpPr>
          <p:cNvPr id="17" name="Zástupný symbol pro číslo snímku 28"/>
          <p:cNvSpPr>
            <a:spLocks noGrp="1"/>
          </p:cNvSpPr>
          <p:nvPr>
            <p:ph type="sldNum" sz="quarter" idx="12"/>
          </p:nvPr>
        </p:nvSpPr>
        <p:spPr>
          <a:xfrm>
            <a:off x="4343400" y="2198688"/>
            <a:ext cx="457200" cy="441325"/>
          </a:xfrm>
        </p:spPr>
        <p:txBody>
          <a:bodyPr/>
          <a:lstStyle>
            <a:lvl1pPr>
              <a:defRPr/>
            </a:lvl1pPr>
          </a:lstStyle>
          <a:p>
            <a:pPr>
              <a:defRPr/>
            </a:pPr>
            <a:fld id="{24D3E6A3-B959-401E-9B33-AB7E27D05378}" type="slidenum">
              <a:rPr lang="cs-CZ" altLang="cs-CZ"/>
              <a:pPr>
                <a:defRPr/>
              </a:pPr>
              <a:t>‹#›</a:t>
            </a:fld>
            <a:endParaRPr lang="cs-CZ" altLang="cs-CZ"/>
          </a:p>
        </p:txBody>
      </p:sp>
    </p:spTree>
    <p:extLst>
      <p:ext uri="{BB962C8B-B14F-4D97-AF65-F5344CB8AC3E}">
        <p14:creationId xmlns:p14="http://schemas.microsoft.com/office/powerpoint/2010/main" val="475469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C971F8EA-BDB1-4502-94C7-A68FC74D22EB}"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p:txBody>
          <a:bodyPr/>
          <a:lstStyle>
            <a:lvl1pPr>
              <a:defRPr/>
            </a:lvl1pPr>
          </a:lstStyle>
          <a:p>
            <a:pPr>
              <a:defRPr/>
            </a:pPr>
            <a:fld id="{B1E049FC-976B-4478-9B5D-49D21F09FE56}" type="slidenum">
              <a:rPr lang="cs-CZ" altLang="cs-CZ"/>
              <a:pPr>
                <a:defRPr/>
              </a:pPr>
              <a:t>‹#›</a:t>
            </a:fld>
            <a:endParaRPr lang="cs-CZ" altLang="cs-CZ"/>
          </a:p>
        </p:txBody>
      </p:sp>
    </p:spTree>
    <p:extLst>
      <p:ext uri="{BB962C8B-B14F-4D97-AF65-F5344CB8AC3E}">
        <p14:creationId xmlns:p14="http://schemas.microsoft.com/office/powerpoint/2010/main" val="275442845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Obdélník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26"/>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Elipsa 27"/>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Elipsa 28"/>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svislý text 2"/>
          <p:cNvSpPr>
            <a:spLocks noGrp="1"/>
          </p:cNvSpPr>
          <p:nvPr>
            <p:ph type="body" orient="vert" idx="1"/>
          </p:nvPr>
        </p:nvSpPr>
        <p:spPr>
          <a:xfrm>
            <a:off x="304800" y="304800"/>
            <a:ext cx="6553200" cy="5821366"/>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 name="Svislý nadpis 1"/>
          <p:cNvSpPr>
            <a:spLocks noGrp="1"/>
          </p:cNvSpPr>
          <p:nvPr>
            <p:ph type="title" orient="vert"/>
          </p:nvPr>
        </p:nvSpPr>
        <p:spPr>
          <a:xfrm>
            <a:off x="7391400" y="304801"/>
            <a:ext cx="1447800" cy="5851525"/>
          </a:xfrm>
        </p:spPr>
        <p:txBody>
          <a:bodyPr vert="eaVert"/>
          <a:lstStyle/>
          <a:p>
            <a:r>
              <a:rPr lang="cs-CZ" smtClean="0"/>
              <a:t>Klepnutím lze upravit styl předlohy nadpisů.</a:t>
            </a:r>
            <a:endParaRPr lang="en-US"/>
          </a:p>
        </p:txBody>
      </p:sp>
      <p:sp>
        <p:nvSpPr>
          <p:cNvPr id="13" name="Zástupný symbol pro číslo snímku 5"/>
          <p:cNvSpPr>
            <a:spLocks noGrp="1"/>
          </p:cNvSpPr>
          <p:nvPr>
            <p:ph type="sldNum" sz="quarter" idx="10"/>
          </p:nvPr>
        </p:nvSpPr>
        <p:spPr>
          <a:xfrm>
            <a:off x="6915150" y="3009900"/>
            <a:ext cx="457200" cy="441325"/>
          </a:xfrm>
        </p:spPr>
        <p:txBody>
          <a:bodyPr/>
          <a:lstStyle>
            <a:lvl1pPr>
              <a:defRPr/>
            </a:lvl1pPr>
          </a:lstStyle>
          <a:p>
            <a:pPr>
              <a:defRPr/>
            </a:pPr>
            <a:fld id="{0EB2B07D-7ED8-4BE2-A858-0641C489F389}" type="slidenum">
              <a:rPr lang="cs-CZ" altLang="cs-CZ"/>
              <a:pPr>
                <a:defRPr/>
              </a:pPr>
              <a:t>‹#›</a:t>
            </a:fld>
            <a:endParaRPr lang="cs-CZ" altLang="cs-CZ"/>
          </a:p>
        </p:txBody>
      </p:sp>
      <p:sp>
        <p:nvSpPr>
          <p:cNvPr id="14" name="Zástupný symbol pro datum 3"/>
          <p:cNvSpPr>
            <a:spLocks noGrp="1"/>
          </p:cNvSpPr>
          <p:nvPr>
            <p:ph type="dt" sz="half" idx="11"/>
          </p:nvPr>
        </p:nvSpPr>
        <p:spPr/>
        <p:txBody>
          <a:bodyPr/>
          <a:lstStyle>
            <a:lvl1pPr>
              <a:defRPr/>
            </a:lvl1pPr>
          </a:lstStyle>
          <a:p>
            <a:pPr>
              <a:defRPr/>
            </a:pPr>
            <a:fld id="{02A08446-D71B-480A-B94F-DC85E2597614}" type="datetimeFigureOut">
              <a:rPr lang="cs-CZ"/>
              <a:pPr>
                <a:defRPr/>
              </a:pPr>
              <a:t>13.12.2017</a:t>
            </a:fld>
            <a:endParaRPr lang="cs-CZ"/>
          </a:p>
        </p:txBody>
      </p:sp>
      <p:sp>
        <p:nvSpPr>
          <p:cNvPr id="15" name="Zástupný symbol pro zápatí 4"/>
          <p:cNvSpPr>
            <a:spLocks noGrp="1"/>
          </p:cNvSpPr>
          <p:nvPr>
            <p:ph type="ftr" sz="quarter" idx="12"/>
          </p:nvPr>
        </p:nvSpPr>
        <p:spPr/>
        <p:txBody>
          <a:bodyPr/>
          <a:lstStyle>
            <a:lvl1pPr>
              <a:defRPr/>
            </a:lvl1pPr>
          </a:lstStyle>
          <a:p>
            <a:pPr>
              <a:defRPr/>
            </a:pPr>
            <a:endParaRPr lang="cs-CZ"/>
          </a:p>
        </p:txBody>
      </p:sp>
    </p:spTree>
    <p:extLst>
      <p:ext uri="{BB962C8B-B14F-4D97-AF65-F5344CB8AC3E}">
        <p14:creationId xmlns:p14="http://schemas.microsoft.com/office/powerpoint/2010/main" val="388917456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solidFill>
                  <a:schemeClr val="accent3">
                    <a:shade val="75000"/>
                  </a:schemeClr>
                </a:solidFill>
              </a:defRPr>
            </a:lvl1pPr>
          </a:lstStyle>
          <a:p>
            <a:r>
              <a:rPr lang="cs-CZ" smtClean="0"/>
              <a:t>Klepnutím lze upravit styl předlohy nadpisů.</a:t>
            </a:r>
            <a:endParaRPr lang="en-US"/>
          </a:p>
        </p:txBody>
      </p:sp>
      <p:sp>
        <p:nvSpPr>
          <p:cNvPr id="8" name="Zástupný symbol pro obsah 7"/>
          <p:cNvSpPr>
            <a:spLocks noGrp="1"/>
          </p:cNvSpPr>
          <p:nvPr>
            <p:ph sz="quarter" idx="1"/>
          </p:nvPr>
        </p:nvSpPr>
        <p:spPr>
          <a:xfrm>
            <a:off x="301752" y="1527048"/>
            <a:ext cx="8503920" cy="45720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182E3A48-0200-4E7C-947F-C5A97A442680}"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a:xfrm>
            <a:off x="4362450" y="1027113"/>
            <a:ext cx="457200" cy="441325"/>
          </a:xfrm>
        </p:spPr>
        <p:txBody>
          <a:bodyPr/>
          <a:lstStyle>
            <a:lvl1pPr>
              <a:defRPr/>
            </a:lvl1pPr>
          </a:lstStyle>
          <a:p>
            <a:pPr>
              <a:defRPr/>
            </a:pPr>
            <a:fld id="{97F9D4D0-0F53-4E6C-98A4-EF9F0213C8D6}" type="slidenum">
              <a:rPr lang="cs-CZ" altLang="cs-CZ"/>
              <a:pPr>
                <a:defRPr/>
              </a:pPr>
              <a:t>‹#›</a:t>
            </a:fld>
            <a:endParaRPr lang="cs-CZ" altLang="cs-CZ"/>
          </a:p>
        </p:txBody>
      </p:sp>
    </p:spTree>
    <p:extLst>
      <p:ext uri="{BB962C8B-B14F-4D97-AF65-F5344CB8AC3E}">
        <p14:creationId xmlns:p14="http://schemas.microsoft.com/office/powerpoint/2010/main" val="305732260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8"/>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3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cs-CZ" smtClean="0"/>
              <a:t>Klepnutím lze upravit styly předlohy textu.</a:t>
            </a:r>
          </a:p>
        </p:txBody>
      </p:sp>
      <p:sp>
        <p:nvSpPr>
          <p:cNvPr id="2" name="Nadpis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cs-CZ" smtClean="0"/>
              <a:t>Klepnutím lze upravit styl předlohy nadpisů.</a:t>
            </a:r>
            <a:endParaRPr lang="en-US"/>
          </a:p>
        </p:txBody>
      </p:sp>
      <p:sp>
        <p:nvSpPr>
          <p:cNvPr id="15" name="Zástupný symbol pro zápatí 4"/>
          <p:cNvSpPr>
            <a:spLocks noGrp="1"/>
          </p:cNvSpPr>
          <p:nvPr>
            <p:ph type="ftr" sz="quarter" idx="10"/>
          </p:nvPr>
        </p:nvSpPr>
        <p:spPr/>
        <p:txBody>
          <a:bodyPr/>
          <a:lstStyle>
            <a:lvl1pPr>
              <a:defRPr/>
            </a:lvl1pPr>
          </a:lstStyle>
          <a:p>
            <a:pPr>
              <a:defRPr/>
            </a:pPr>
            <a:endParaRPr lang="cs-CZ"/>
          </a:p>
        </p:txBody>
      </p:sp>
      <p:sp>
        <p:nvSpPr>
          <p:cNvPr id="16" name="Zástupný symbol pro datum 3"/>
          <p:cNvSpPr>
            <a:spLocks noGrp="1"/>
          </p:cNvSpPr>
          <p:nvPr>
            <p:ph type="dt" sz="half" idx="11"/>
          </p:nvPr>
        </p:nvSpPr>
        <p:spPr/>
        <p:txBody>
          <a:bodyPr/>
          <a:lstStyle>
            <a:lvl1pPr>
              <a:defRPr/>
            </a:lvl1pPr>
          </a:lstStyle>
          <a:p>
            <a:pPr>
              <a:defRPr/>
            </a:pPr>
            <a:fld id="{A9A13E68-C2F3-4978-A833-BAEC88539482}" type="datetimeFigureOut">
              <a:rPr lang="cs-CZ"/>
              <a:pPr>
                <a:defRPr/>
              </a:pPr>
              <a:t>13.12.2017</a:t>
            </a:fld>
            <a:endParaRPr lang="cs-CZ"/>
          </a:p>
        </p:txBody>
      </p:sp>
      <p:sp>
        <p:nvSpPr>
          <p:cNvPr id="17" name="Zástupný symbol pro číslo snímku 5"/>
          <p:cNvSpPr>
            <a:spLocks noGrp="1"/>
          </p:cNvSpPr>
          <p:nvPr>
            <p:ph type="sldNum" sz="quarter" idx="12"/>
          </p:nvPr>
        </p:nvSpPr>
        <p:spPr>
          <a:xfrm>
            <a:off x="4343400" y="2198688"/>
            <a:ext cx="457200" cy="441325"/>
          </a:xfrm>
        </p:spPr>
        <p:txBody>
          <a:bodyPr/>
          <a:lstStyle>
            <a:lvl1pPr>
              <a:defRPr/>
            </a:lvl1pPr>
          </a:lstStyle>
          <a:p>
            <a:pPr>
              <a:defRPr/>
            </a:pPr>
            <a:fld id="{A57C0500-B098-4EAA-B2CE-792C605177E1}" type="slidenum">
              <a:rPr lang="cs-CZ" altLang="cs-CZ"/>
              <a:pPr>
                <a:defRPr/>
              </a:pPr>
              <a:t>‹#›</a:t>
            </a:fld>
            <a:endParaRPr lang="cs-CZ" altLang="cs-CZ"/>
          </a:p>
        </p:txBody>
      </p:sp>
    </p:spTree>
    <p:extLst>
      <p:ext uri="{BB962C8B-B14F-4D97-AF65-F5344CB8AC3E}">
        <p14:creationId xmlns:p14="http://schemas.microsoft.com/office/powerpoint/2010/main" val="50464743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Pr>
        <a:solidFill>
          <a:schemeClr val="bg2"/>
        </a:solidFill>
        <a:effectLst/>
      </p:bgPr>
    </p:bg>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2" name="Nadpis 1"/>
          <p:cNvSpPr>
            <a:spLocks noGrp="1"/>
          </p:cNvSpPr>
          <p:nvPr>
            <p:ph type="title"/>
          </p:nvPr>
        </p:nvSpPr>
        <p:spPr>
          <a:xfrm>
            <a:off x="301752" y="228600"/>
            <a:ext cx="8534400" cy="758952"/>
          </a:xfrm>
        </p:spPr>
        <p:txBody>
          <a:bodyPr/>
          <a:lstStyle/>
          <a:p>
            <a:r>
              <a:rPr lang="cs-CZ" smtClean="0"/>
              <a:t>Klepnutím lze upravit styl předlohy nadpisů.</a:t>
            </a:r>
            <a:endParaRPr lang="en-US"/>
          </a:p>
        </p:txBody>
      </p:sp>
      <p:sp>
        <p:nvSpPr>
          <p:cNvPr id="10" name="Zástupný symbol pro obsah 9"/>
          <p:cNvSpPr>
            <a:spLocks noGrp="1"/>
          </p:cNvSpPr>
          <p:nvPr>
            <p:ph sz="half" idx="1"/>
          </p:nvPr>
        </p:nvSpPr>
        <p:spPr>
          <a:xfrm>
            <a:off x="301752"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2" name="Zástupný symbol pro obsah 11"/>
          <p:cNvSpPr>
            <a:spLocks noGrp="1"/>
          </p:cNvSpPr>
          <p:nvPr>
            <p:ph sz="half" idx="2"/>
          </p:nvPr>
        </p:nvSpPr>
        <p:spPr>
          <a:xfrm>
            <a:off x="4800600"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datum 4"/>
          <p:cNvSpPr>
            <a:spLocks noGrp="1"/>
          </p:cNvSpPr>
          <p:nvPr>
            <p:ph type="dt" sz="half" idx="10"/>
          </p:nvPr>
        </p:nvSpPr>
        <p:spPr>
          <a:xfrm>
            <a:off x="5791200" y="6410325"/>
            <a:ext cx="3044825" cy="365125"/>
          </a:xfrm>
        </p:spPr>
        <p:txBody>
          <a:bodyPr/>
          <a:lstStyle>
            <a:lvl1pPr>
              <a:defRPr/>
            </a:lvl1pPr>
          </a:lstStyle>
          <a:p>
            <a:pPr>
              <a:defRPr/>
            </a:pPr>
            <a:fld id="{132B089C-B6C1-4F5B-9B74-D79FCE96A779}" type="datetimeFigureOut">
              <a:rPr lang="cs-CZ"/>
              <a:pPr>
                <a:defRPr/>
              </a:pPr>
              <a:t>13.12.2017</a:t>
            </a:fld>
            <a:endParaRPr lang="cs-CZ"/>
          </a:p>
        </p:txBody>
      </p:sp>
      <p:sp>
        <p:nvSpPr>
          <p:cNvPr id="7" name="Zástupný symbol pro zápatí 5"/>
          <p:cNvSpPr>
            <a:spLocks noGrp="1"/>
          </p:cNvSpPr>
          <p:nvPr>
            <p:ph type="ftr" sz="quarter" idx="11"/>
          </p:nvPr>
        </p:nvSpPr>
        <p:spPr/>
        <p:txBody>
          <a:bodyPr/>
          <a:lstStyle>
            <a:lvl1pPr>
              <a:defRPr/>
            </a:lvl1pPr>
          </a:lstStyle>
          <a:p>
            <a:pPr>
              <a:defRPr/>
            </a:pPr>
            <a:endParaRPr lang="cs-CZ"/>
          </a:p>
        </p:txBody>
      </p:sp>
      <p:sp>
        <p:nvSpPr>
          <p:cNvPr id="8" name="Zástupný symbol pro číslo snímku 6"/>
          <p:cNvSpPr>
            <a:spLocks noGrp="1"/>
          </p:cNvSpPr>
          <p:nvPr>
            <p:ph type="sldNum" sz="quarter" idx="12"/>
          </p:nvPr>
        </p:nvSpPr>
        <p:spPr/>
        <p:txBody>
          <a:bodyPr/>
          <a:lstStyle>
            <a:lvl1pPr>
              <a:defRPr/>
            </a:lvl1pPr>
          </a:lstStyle>
          <a:p>
            <a:pPr>
              <a:defRPr/>
            </a:pPr>
            <a:fld id="{908C7F90-6A4C-45D6-A22D-0EB691F71A01}" type="slidenum">
              <a:rPr lang="cs-CZ" altLang="cs-CZ"/>
              <a:pPr>
                <a:defRPr/>
              </a:pPr>
              <a:t>‹#›</a:t>
            </a:fld>
            <a:endParaRPr lang="cs-CZ" altLang="cs-CZ"/>
          </a:p>
        </p:txBody>
      </p:sp>
    </p:spTree>
    <p:extLst>
      <p:ext uri="{BB962C8B-B14F-4D97-AF65-F5344CB8AC3E}">
        <p14:creationId xmlns:p14="http://schemas.microsoft.com/office/powerpoint/2010/main" val="287350579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bg>
      <p:bgPr>
        <a:solidFill>
          <a:schemeClr val="bg2"/>
        </a:solidFill>
        <a:effectLst/>
      </p:bgPr>
    </p:bg>
    <p:spTree>
      <p:nvGrpSpPr>
        <p:cNvPr id="1" name=""/>
        <p:cNvGrpSpPr/>
        <p:nvPr/>
      </p:nvGrpSpPr>
      <p:grpSpPr>
        <a:xfrm>
          <a:off x="0" y="0"/>
          <a:ext cx="0" cy="0"/>
          <a:chOff x="0" y="0"/>
          <a:chExt cx="0" cy="0"/>
        </a:xfrm>
      </p:grpSpPr>
      <p:sp>
        <p:nvSpPr>
          <p:cNvPr id="7" name="Přímá spojovací čára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8" name="Obdélník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1" name="Obdélník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2" name="Obdélník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bdélník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Přímá spojovací čára 27"/>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5" name="Obdélník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6" name="Elipsa 29"/>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Elipsa 30"/>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4" name="Zástupný symbol pro text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24" name="Zástupný symbol pro obsah 23"/>
          <p:cNvSpPr>
            <a:spLocks noGrp="1"/>
          </p:cNvSpPr>
          <p:nvPr>
            <p:ph sz="quarter" idx="2"/>
          </p:nvPr>
        </p:nvSpPr>
        <p:spPr>
          <a:xfrm>
            <a:off x="301752" y="2471383"/>
            <a:ext cx="4041648" cy="3818404"/>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6" name="Zástupný symbol pro obsah 25"/>
          <p:cNvSpPr>
            <a:spLocks noGrp="1"/>
          </p:cNvSpPr>
          <p:nvPr>
            <p:ph sz="quarter" idx="4"/>
          </p:nvPr>
        </p:nvSpPr>
        <p:spPr>
          <a:xfrm>
            <a:off x="4800600" y="2471383"/>
            <a:ext cx="4038600" cy="3822192"/>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3" name="Nadpis 22"/>
          <p:cNvSpPr>
            <a:spLocks noGrp="1"/>
          </p:cNvSpPr>
          <p:nvPr>
            <p:ph type="title"/>
          </p:nvPr>
        </p:nvSpPr>
        <p:spPr/>
        <p:txBody>
          <a:bodyPr rtlCol="0"/>
          <a:lstStyle/>
          <a:p>
            <a:r>
              <a:rPr lang="cs-CZ" smtClean="0"/>
              <a:t>Klepnutím lze upravit styl předlohy nadpisů.</a:t>
            </a:r>
            <a:endParaRPr lang="en-US"/>
          </a:p>
        </p:txBody>
      </p:sp>
      <p:sp>
        <p:nvSpPr>
          <p:cNvPr id="18" name="Zástupný symbol pro datum 6"/>
          <p:cNvSpPr>
            <a:spLocks noGrp="1"/>
          </p:cNvSpPr>
          <p:nvPr>
            <p:ph type="dt" sz="half" idx="10"/>
          </p:nvPr>
        </p:nvSpPr>
        <p:spPr/>
        <p:txBody>
          <a:bodyPr/>
          <a:lstStyle>
            <a:lvl1pPr>
              <a:defRPr/>
            </a:lvl1pPr>
          </a:lstStyle>
          <a:p>
            <a:pPr>
              <a:defRPr/>
            </a:pPr>
            <a:fld id="{B44F662C-8838-4D18-9572-F6CD2E34C24B}" type="datetimeFigureOut">
              <a:rPr lang="cs-CZ"/>
              <a:pPr>
                <a:defRPr/>
              </a:pPr>
              <a:t>13.12.2017</a:t>
            </a:fld>
            <a:endParaRPr lang="cs-CZ"/>
          </a:p>
        </p:txBody>
      </p:sp>
      <p:sp>
        <p:nvSpPr>
          <p:cNvPr id="19" name="Zástupný symbol pro zápatí 7"/>
          <p:cNvSpPr>
            <a:spLocks noGrp="1"/>
          </p:cNvSpPr>
          <p:nvPr>
            <p:ph type="ftr" sz="quarter" idx="11"/>
          </p:nvPr>
        </p:nvSpPr>
        <p:spPr>
          <a:xfrm>
            <a:off x="304800" y="6410325"/>
            <a:ext cx="3581400" cy="365125"/>
          </a:xfrm>
        </p:spPr>
        <p:txBody>
          <a:bodyPr/>
          <a:lstStyle>
            <a:lvl1pPr>
              <a:defRPr/>
            </a:lvl1pPr>
          </a:lstStyle>
          <a:p>
            <a:pPr>
              <a:defRPr/>
            </a:pPr>
            <a:endParaRPr lang="cs-CZ"/>
          </a:p>
        </p:txBody>
      </p:sp>
      <p:sp>
        <p:nvSpPr>
          <p:cNvPr id="20" name="Zástupný symbol pro číslo snímku 8"/>
          <p:cNvSpPr>
            <a:spLocks noGrp="1"/>
          </p:cNvSpPr>
          <p:nvPr>
            <p:ph type="sldNum" sz="quarter" idx="12"/>
          </p:nvPr>
        </p:nvSpPr>
        <p:spPr>
          <a:xfrm>
            <a:off x="4343400" y="1042988"/>
            <a:ext cx="457200" cy="441325"/>
          </a:xfrm>
        </p:spPr>
        <p:txBody>
          <a:bodyPr/>
          <a:lstStyle>
            <a:lvl1pPr>
              <a:defRPr/>
            </a:lvl1pPr>
          </a:lstStyle>
          <a:p>
            <a:pPr>
              <a:defRPr/>
            </a:pPr>
            <a:fld id="{91FF0665-FD44-4CC1-BA11-B9D4D3829317}" type="slidenum">
              <a:rPr lang="cs-CZ" altLang="cs-CZ"/>
              <a:pPr>
                <a:defRPr/>
              </a:pPr>
              <a:t>‹#›</a:t>
            </a:fld>
            <a:endParaRPr lang="cs-CZ" altLang="cs-CZ"/>
          </a:p>
        </p:txBody>
      </p:sp>
    </p:spTree>
    <p:extLst>
      <p:ext uri="{BB962C8B-B14F-4D97-AF65-F5344CB8AC3E}">
        <p14:creationId xmlns:p14="http://schemas.microsoft.com/office/powerpoint/2010/main" val="421296693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lvl1pPr>
              <a:defRPr/>
            </a:lvl1pPr>
          </a:lstStyle>
          <a:p>
            <a:pPr>
              <a:defRPr/>
            </a:pPr>
            <a:fld id="{77590731-74A1-420C-875D-9EE33D159A19}" type="datetimeFigureOut">
              <a:rPr lang="cs-CZ"/>
              <a:pPr>
                <a:defRPr/>
              </a:pPr>
              <a:t>13.12.2017</a:t>
            </a:fld>
            <a:endParaRPr lang="cs-CZ"/>
          </a:p>
        </p:txBody>
      </p:sp>
      <p:sp>
        <p:nvSpPr>
          <p:cNvPr id="4" name="Zástupný symbol pro zápatí 3"/>
          <p:cNvSpPr>
            <a:spLocks noGrp="1"/>
          </p:cNvSpPr>
          <p:nvPr>
            <p:ph type="ftr" sz="quarter" idx="11"/>
          </p:nvPr>
        </p:nvSpPr>
        <p:spPr/>
        <p:txBody>
          <a:bodyPr/>
          <a:lstStyle>
            <a:lvl1pPr>
              <a:defRPr/>
            </a:lvl1pPr>
          </a:lstStyle>
          <a:p>
            <a:pPr>
              <a:defRPr/>
            </a:pPr>
            <a:endParaRPr lang="cs-CZ"/>
          </a:p>
        </p:txBody>
      </p:sp>
      <p:sp>
        <p:nvSpPr>
          <p:cNvPr id="5" name="Zástupný symbol pro číslo snímku 4"/>
          <p:cNvSpPr>
            <a:spLocks noGrp="1"/>
          </p:cNvSpPr>
          <p:nvPr>
            <p:ph type="sldNum" sz="quarter" idx="12"/>
          </p:nvPr>
        </p:nvSpPr>
        <p:spPr>
          <a:xfrm>
            <a:off x="4343400" y="1036638"/>
            <a:ext cx="457200" cy="441325"/>
          </a:xfrm>
        </p:spPr>
        <p:txBody>
          <a:bodyPr/>
          <a:lstStyle>
            <a:lvl1pPr>
              <a:defRPr/>
            </a:lvl1pPr>
          </a:lstStyle>
          <a:p>
            <a:pPr>
              <a:defRPr/>
            </a:pPr>
            <a:fld id="{6674A50F-E59D-4894-BB85-AB256ECC4D22}" type="slidenum">
              <a:rPr lang="cs-CZ" altLang="cs-CZ"/>
              <a:pPr>
                <a:defRPr/>
              </a:pPr>
              <a:t>‹#›</a:t>
            </a:fld>
            <a:endParaRPr lang="cs-CZ" altLang="cs-CZ"/>
          </a:p>
        </p:txBody>
      </p:sp>
    </p:spTree>
    <p:extLst>
      <p:ext uri="{BB962C8B-B14F-4D97-AF65-F5344CB8AC3E}">
        <p14:creationId xmlns:p14="http://schemas.microsoft.com/office/powerpoint/2010/main" val="295186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3" name="Obdélník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4"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7" name="Obdélník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8" name="Zástupný symbol pro datum 1"/>
          <p:cNvSpPr>
            <a:spLocks noGrp="1"/>
          </p:cNvSpPr>
          <p:nvPr>
            <p:ph type="dt" sz="half" idx="10"/>
          </p:nvPr>
        </p:nvSpPr>
        <p:spPr/>
        <p:txBody>
          <a:bodyPr/>
          <a:lstStyle>
            <a:lvl1pPr>
              <a:defRPr/>
            </a:lvl1pPr>
          </a:lstStyle>
          <a:p>
            <a:pPr>
              <a:defRPr/>
            </a:pPr>
            <a:fld id="{8544938F-7C51-4D9E-A830-452581BDB2C2}" type="datetimeFigureOut">
              <a:rPr lang="cs-CZ"/>
              <a:pPr>
                <a:defRPr/>
              </a:pPr>
              <a:t>13.12.2017</a:t>
            </a:fld>
            <a:endParaRPr lang="cs-CZ"/>
          </a:p>
        </p:txBody>
      </p:sp>
      <p:sp>
        <p:nvSpPr>
          <p:cNvPr id="9" name="Zástupný symbol pro zápatí 2"/>
          <p:cNvSpPr>
            <a:spLocks noGrp="1"/>
          </p:cNvSpPr>
          <p:nvPr>
            <p:ph type="ftr" sz="quarter" idx="11"/>
          </p:nvPr>
        </p:nvSpPr>
        <p:spPr/>
        <p:txBody>
          <a:bodyPr/>
          <a:lstStyle>
            <a:lvl1pPr>
              <a:defRPr/>
            </a:lvl1pPr>
          </a:lstStyle>
          <a:p>
            <a:pPr>
              <a:defRPr/>
            </a:pPr>
            <a:endParaRPr lang="cs-CZ"/>
          </a:p>
        </p:txBody>
      </p:sp>
      <p:sp>
        <p:nvSpPr>
          <p:cNvPr id="10" name="Zástupný symbol pro číslo snímku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FA7F2C92-3E03-4D34-96F9-2EC9D17ECB05}" type="slidenum">
              <a:rPr lang="cs-CZ" altLang="cs-CZ"/>
              <a:pPr>
                <a:defRPr/>
              </a:pPr>
              <a:t>‹#›</a:t>
            </a:fld>
            <a:endParaRPr lang="cs-CZ" altLang="cs-CZ"/>
          </a:p>
        </p:txBody>
      </p:sp>
    </p:spTree>
    <p:extLst>
      <p:ext uri="{BB962C8B-B14F-4D97-AF65-F5344CB8AC3E}">
        <p14:creationId xmlns:p14="http://schemas.microsoft.com/office/powerpoint/2010/main" val="401350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5" name="Obdélník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7"/>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cs-CZ" smtClean="0"/>
              <a:t>Klepnutím lze upravit styl předlohy nadpisů.</a:t>
            </a:r>
            <a:endParaRPr lang="en-US"/>
          </a:p>
        </p:txBody>
      </p:sp>
      <p:sp>
        <p:nvSpPr>
          <p:cNvPr id="3" name="Zástupný symbol pro text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cs-CZ" smtClean="0"/>
              <a:t>Klepnutím lze upravit styly předlohy textu.</a:t>
            </a:r>
          </a:p>
        </p:txBody>
      </p:sp>
      <p:sp>
        <p:nvSpPr>
          <p:cNvPr id="20" name="Zástupný symbol pro obsah 19"/>
          <p:cNvSpPr>
            <a:spLocks noGrp="1"/>
          </p:cNvSpPr>
          <p:nvPr>
            <p:ph sz="quarter" idx="1"/>
          </p:nvPr>
        </p:nvSpPr>
        <p:spPr>
          <a:xfrm>
            <a:off x="3124200" y="685800"/>
            <a:ext cx="5638800" cy="54102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105CB216-B0C8-45CC-A241-1C6E667FB1CA}" type="slidenum">
              <a:rPr lang="cs-CZ" altLang="cs-CZ"/>
              <a:pPr>
                <a:defRPr/>
              </a:pPr>
              <a:t>‹#›</a:t>
            </a:fld>
            <a:endParaRPr lang="cs-CZ" altLang="cs-CZ"/>
          </a:p>
        </p:txBody>
      </p:sp>
      <p:sp>
        <p:nvSpPr>
          <p:cNvPr id="17" name="Zástupný symbol pro datum 4"/>
          <p:cNvSpPr>
            <a:spLocks noGrp="1"/>
          </p:cNvSpPr>
          <p:nvPr>
            <p:ph type="dt" sz="half" idx="11"/>
          </p:nvPr>
        </p:nvSpPr>
        <p:spPr/>
        <p:txBody>
          <a:bodyPr/>
          <a:lstStyle>
            <a:lvl1pPr>
              <a:defRPr/>
            </a:lvl1pPr>
          </a:lstStyle>
          <a:p>
            <a:pPr>
              <a:defRPr/>
            </a:pPr>
            <a:fld id="{36B30B18-AEE3-4D38-A73C-47804F1B77DA}"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382963" cy="366713"/>
          </a:xfrm>
        </p:spPr>
        <p:txBody>
          <a:bodyPr/>
          <a:lstStyle>
            <a:lvl1pPr>
              <a:defRPr/>
            </a:lvl1pPr>
          </a:lstStyle>
          <a:p>
            <a:pPr>
              <a:defRPr/>
            </a:pPr>
            <a:endParaRPr lang="cs-CZ"/>
          </a:p>
        </p:txBody>
      </p:sp>
    </p:spTree>
    <p:extLst>
      <p:ext uri="{BB962C8B-B14F-4D97-AF65-F5344CB8AC3E}">
        <p14:creationId xmlns:p14="http://schemas.microsoft.com/office/powerpoint/2010/main" val="12156204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bdélník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cs-CZ" noProof="0" smtClean="0"/>
              <a:t>Klepnutím na ikonu přidáte obrázek.</a:t>
            </a:r>
            <a:endParaRPr lang="en-US" noProof="0" dirty="0"/>
          </a:p>
        </p:txBody>
      </p:sp>
      <p:sp>
        <p:nvSpPr>
          <p:cNvPr id="4" name="Zástupný symbol pro text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cs-CZ" smtClean="0"/>
              <a:t>Klepnutím lze upravit styly předlohy textu.</a:t>
            </a:r>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E723E06A-D5E0-4AF9-992A-E5329A9873EA}" type="slidenum">
              <a:rPr lang="cs-CZ" altLang="cs-CZ"/>
              <a:pPr>
                <a:defRPr/>
              </a:pPr>
              <a:t>‹#›</a:t>
            </a:fld>
            <a:endParaRPr lang="cs-CZ" altLang="cs-CZ"/>
          </a:p>
        </p:txBody>
      </p:sp>
      <p:sp>
        <p:nvSpPr>
          <p:cNvPr id="17" name="Zástupný symbol pro datum 4"/>
          <p:cNvSpPr>
            <a:spLocks noGrp="1"/>
          </p:cNvSpPr>
          <p:nvPr>
            <p:ph type="dt" sz="half" idx="11"/>
          </p:nvPr>
        </p:nvSpPr>
        <p:spPr>
          <a:xfrm>
            <a:off x="5788025" y="6405563"/>
            <a:ext cx="3044825" cy="365125"/>
          </a:xfrm>
        </p:spPr>
        <p:txBody>
          <a:bodyPr/>
          <a:lstStyle>
            <a:lvl1pPr>
              <a:defRPr/>
            </a:lvl1pPr>
          </a:lstStyle>
          <a:p>
            <a:pPr>
              <a:defRPr/>
            </a:pPr>
            <a:fld id="{FC29EC16-6E0A-4128-9B2B-F4A22180DB04}"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584575" cy="366713"/>
          </a:xfrm>
        </p:spPr>
        <p:txBody>
          <a:bodyPr/>
          <a:lstStyle>
            <a:lvl1pPr>
              <a:defRPr/>
            </a:lvl1pPr>
          </a:lstStyle>
          <a:p>
            <a:pPr>
              <a:defRPr/>
            </a:pPr>
            <a:endParaRPr lang="cs-CZ"/>
          </a:p>
        </p:txBody>
      </p:sp>
    </p:spTree>
    <p:extLst>
      <p:ext uri="{BB962C8B-B14F-4D97-AF65-F5344CB8AC3E}">
        <p14:creationId xmlns:p14="http://schemas.microsoft.com/office/powerpoint/2010/main" val="182010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Obdélník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7" name="Obdélník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8" name="Obdélník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9" name="Obdélník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Zástupný symbol pro datum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5061A862-28BF-4013-B1C5-06770276144D}" type="datetimeFigureOut">
              <a:rPr lang="cs-CZ"/>
              <a:pPr>
                <a:defRPr/>
              </a:pPr>
              <a:t>13.12.2017</a:t>
            </a:fld>
            <a:endParaRPr lang="cs-CZ"/>
          </a:p>
        </p:txBody>
      </p:sp>
      <p:sp>
        <p:nvSpPr>
          <p:cNvPr id="3" name="Zástupný symbol pro zápatí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cs-CZ"/>
          </a:p>
        </p:txBody>
      </p:sp>
      <p:sp>
        <p:nvSpPr>
          <p:cNvPr id="8" name="Obdélník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Elipsa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Elipsa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Zástupný symbol pro číslo snímku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latin typeface="Georgia" panose="02040502050405020303" pitchFamily="18" charset="0"/>
              </a:defRPr>
            </a:lvl1pPr>
          </a:lstStyle>
          <a:p>
            <a:pPr>
              <a:defRPr/>
            </a:pPr>
            <a:fld id="{97DC8889-29D2-48FA-8DDA-30F9DD128552}" type="slidenum">
              <a:rPr lang="cs-CZ" altLang="cs-CZ"/>
              <a:pPr>
                <a:defRPr/>
              </a:pPr>
              <a:t>‹#›</a:t>
            </a:fld>
            <a:endParaRPr lang="cs-CZ" altLang="cs-CZ"/>
          </a:p>
        </p:txBody>
      </p:sp>
      <p:sp>
        <p:nvSpPr>
          <p:cNvPr id="1038" name="Zástupný symbol pro nadpis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cs-CZ" altLang="cs-CZ" smtClean="0"/>
              <a:t>Klepnutím lze upravit styl předlohy nadpisů.</a:t>
            </a:r>
            <a:endParaRPr lang="en-US" altLang="cs-CZ" smtClean="0"/>
          </a:p>
        </p:txBody>
      </p:sp>
      <p:sp>
        <p:nvSpPr>
          <p:cNvPr id="1039" name="Zástupný symbol pro text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endParaRPr lang="en-US" altLang="cs-CZ" smtClean="0"/>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adpis 1"/>
          <p:cNvSpPr>
            <a:spLocks noGrp="1"/>
          </p:cNvSpPr>
          <p:nvPr>
            <p:ph type="title"/>
          </p:nvPr>
        </p:nvSpPr>
        <p:spPr/>
        <p:txBody>
          <a:bodyPr/>
          <a:lstStyle/>
          <a:p>
            <a:pPr eaLnBrk="1" hangingPunct="1"/>
            <a:r>
              <a:rPr lang="en-US" altLang="cs-CZ" sz="3200" b="1" smtClean="0">
                <a:solidFill>
                  <a:srgbClr val="002060"/>
                </a:solidFill>
              </a:rPr>
              <a:t>Project </a:t>
            </a:r>
            <a:r>
              <a:rPr lang="cs-CZ" altLang="cs-CZ" sz="3200" b="1" smtClean="0">
                <a:solidFill>
                  <a:srgbClr val="002060"/>
                </a:solidFill>
              </a:rPr>
              <a:t>Selection</a:t>
            </a:r>
          </a:p>
        </p:txBody>
      </p:sp>
      <p:sp>
        <p:nvSpPr>
          <p:cNvPr id="17411"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defRPr/>
            </a:pPr>
            <a:endParaRPr lang="cs-CZ" altLang="cs-CZ" sz="2400" dirty="0" smtClean="0"/>
          </a:p>
          <a:p>
            <a:pPr>
              <a:spcAft>
                <a:spcPts val="1200"/>
              </a:spcAft>
              <a:defRPr/>
            </a:pPr>
            <a:r>
              <a:rPr lang="en-US" altLang="cs-CZ" sz="2400" b="1" dirty="0" smtClean="0"/>
              <a:t>Three main categories of methods/approaches:</a:t>
            </a:r>
          </a:p>
          <a:p>
            <a:pPr lvl="1">
              <a:spcBef>
                <a:spcPts val="1800"/>
              </a:spcBef>
              <a:spcAft>
                <a:spcPts val="1200"/>
              </a:spcAft>
              <a:defRPr/>
            </a:pPr>
            <a:r>
              <a:rPr lang="en-US" altLang="cs-CZ" sz="2400" dirty="0" smtClean="0">
                <a:solidFill>
                  <a:schemeClr val="tx1"/>
                </a:solidFill>
              </a:rPr>
              <a:t>Strategic approach</a:t>
            </a:r>
          </a:p>
          <a:p>
            <a:pPr lvl="1">
              <a:spcBef>
                <a:spcPts val="1800"/>
              </a:spcBef>
              <a:spcAft>
                <a:spcPts val="1200"/>
              </a:spcAft>
              <a:defRPr/>
            </a:pPr>
            <a:r>
              <a:rPr lang="en-US" altLang="cs-CZ" sz="2400" dirty="0" smtClean="0">
                <a:solidFill>
                  <a:schemeClr val="tx1"/>
                </a:solidFill>
              </a:rPr>
              <a:t>Analytical approach</a:t>
            </a:r>
          </a:p>
          <a:p>
            <a:pPr lvl="1">
              <a:spcBef>
                <a:spcPts val="1800"/>
              </a:spcBef>
              <a:spcAft>
                <a:spcPts val="1200"/>
              </a:spcAft>
              <a:defRPr/>
            </a:pPr>
            <a:r>
              <a:rPr lang="en-US" altLang="cs-CZ" sz="2400" b="1" i="1" dirty="0" smtClean="0">
                <a:solidFill>
                  <a:srgbClr val="0000CC"/>
                </a:solidFill>
              </a:rPr>
              <a:t>Financial methods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1 </a:t>
            </a:r>
            <a:endParaRPr lang="cs-CZ" sz="2400" dirty="0"/>
          </a:p>
          <a:p>
            <a:pPr>
              <a:defRPr/>
            </a:pPr>
            <a:r>
              <a:rPr lang="en-GB" sz="2400" dirty="0"/>
              <a:t>Find the present value of $450 to be received 4 years from now at an interest rate of 8%.</a:t>
            </a:r>
            <a:endParaRPr lang="cs-CZ" sz="2400" dirty="0"/>
          </a:p>
          <a:p>
            <a:pPr marL="0" indent="0">
              <a:buFont typeface="Wingdings 2" panose="05020102010507070707" pitchFamily="18" charset="2"/>
              <a:buNone/>
              <a:defRPr/>
            </a:pPr>
            <a:r>
              <a:rPr lang="en-GB" sz="2000" dirty="0"/>
              <a:t> </a:t>
            </a:r>
            <a:endParaRPr lang="cs-CZ" sz="2000" dirty="0"/>
          </a:p>
          <a:p>
            <a:pPr marL="266700" indent="0">
              <a:buFont typeface="Wingdings 2" panose="05020102010507070707" pitchFamily="18" charset="2"/>
              <a:buNone/>
              <a:defRPr/>
            </a:pPr>
            <a:r>
              <a:rPr lang="en-GB" sz="2400" dirty="0" smtClean="0"/>
              <a:t>Look up for the </a:t>
            </a:r>
            <a:r>
              <a:rPr lang="en-GB" sz="2400" dirty="0"/>
              <a:t>discount factor given in the table </a:t>
            </a:r>
            <a:endParaRPr lang="en-GB" sz="2400" dirty="0" smtClean="0"/>
          </a:p>
          <a:p>
            <a:pPr marL="266700" indent="0">
              <a:buFont typeface="Wingdings 2" panose="05020102010507070707" pitchFamily="18" charset="2"/>
              <a:buNone/>
              <a:defRPr/>
            </a:pPr>
            <a:r>
              <a:rPr lang="en-GB" sz="2400" dirty="0" smtClean="0"/>
              <a:t>For </a:t>
            </a:r>
            <a:r>
              <a:rPr lang="en-GB" sz="2400" i="1" dirty="0"/>
              <a:t>r</a:t>
            </a:r>
            <a:r>
              <a:rPr lang="en-GB" sz="2400" dirty="0"/>
              <a:t>=8 and </a:t>
            </a:r>
            <a:r>
              <a:rPr lang="en-GB" sz="2400" i="1" dirty="0"/>
              <a:t>n</a:t>
            </a:r>
            <a:r>
              <a:rPr lang="en-GB" sz="2400" dirty="0"/>
              <a:t>=4 </a:t>
            </a:r>
            <a:r>
              <a:rPr lang="en-GB" sz="2400" dirty="0" smtClean="0"/>
              <a:t>it is </a:t>
            </a:r>
            <a:r>
              <a:rPr lang="en-GB" sz="2400" b="1" dirty="0" smtClean="0">
                <a:solidFill>
                  <a:srgbClr val="0000CC"/>
                </a:solidFill>
              </a:rPr>
              <a:t>0.7350</a:t>
            </a:r>
            <a:r>
              <a:rPr lang="en-GB" sz="2400" dirty="0"/>
              <a:t>.	</a:t>
            </a:r>
            <a:endParaRPr lang="en-GB" sz="2400" dirty="0" smtClean="0"/>
          </a:p>
          <a:p>
            <a:pPr marL="266700" indent="0">
              <a:buFont typeface="Wingdings 2" panose="05020102010507070707" pitchFamily="18" charset="2"/>
              <a:buNone/>
              <a:defRPr/>
            </a:pPr>
            <a:endParaRPr lang="cs-CZ" sz="2400" dirty="0"/>
          </a:p>
          <a:p>
            <a:pPr marL="266700" indent="0">
              <a:buFont typeface="Wingdings 2" panose="05020102010507070707" pitchFamily="18" charset="2"/>
              <a:buNone/>
              <a:defRPr/>
            </a:pPr>
            <a:r>
              <a:rPr lang="en-GB" sz="2400" dirty="0"/>
              <a:t>Thus the present value </a:t>
            </a:r>
            <a:r>
              <a:rPr lang="en-GB" sz="2400" dirty="0" smtClean="0"/>
              <a:t>of $450 is</a:t>
            </a:r>
            <a:endParaRPr lang="cs-CZ" sz="2400" dirty="0"/>
          </a:p>
          <a:p>
            <a:pPr marL="0" indent="0">
              <a:buFont typeface="Wingdings 2" panose="05020102010507070707" pitchFamily="18" charset="2"/>
              <a:buNone/>
              <a:defRPr/>
            </a:pPr>
            <a:r>
              <a:rPr lang="en-GB" sz="2400" dirty="0" smtClean="0"/>
              <a:t>	</a:t>
            </a:r>
            <a:r>
              <a:rPr lang="en-GB" sz="2400" b="1" dirty="0" smtClean="0">
                <a:solidFill>
                  <a:srgbClr val="0000CC"/>
                </a:solidFill>
              </a:rPr>
              <a:t>450*0.7350 = 330.75</a:t>
            </a:r>
            <a:endParaRPr lang="cs-CZ" sz="2400" b="1" dirty="0">
              <a:solidFill>
                <a:srgbClr val="0000CC"/>
              </a:solidFill>
            </a:endParaRPr>
          </a:p>
          <a:p>
            <a:pPr marL="0" indent="0">
              <a:buFont typeface="Wingdings 2" panose="05020102010507070707" pitchFamily="18" charset="2"/>
              <a:buNone/>
              <a:defRPr/>
            </a:pPr>
            <a:endParaRPr lang="cs-CZ"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Effect transition="in" filter="fade">
                                      <p:cBhvr>
                                        <p:cTn id="7" dur="500"/>
                                        <p:tgtEl>
                                          <p:spTgt spid="1331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5">
                                            <p:txEl>
                                              <p:pRg st="6" end="6"/>
                                            </p:txEl>
                                          </p:spTgt>
                                        </p:tgtEl>
                                        <p:attrNameLst>
                                          <p:attrName>style.visibility</p:attrName>
                                        </p:attrNameLst>
                                      </p:cBhvr>
                                      <p:to>
                                        <p:strVal val="visible"/>
                                      </p:to>
                                    </p:set>
                                    <p:animEffect transition="in" filter="fade">
                                      <p:cBhvr>
                                        <p:cTn id="12" dur="500"/>
                                        <p:tgtEl>
                                          <p:spTgt spid="1331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315">
                                            <p:txEl>
                                              <p:pRg st="7" end="7"/>
                                            </p:txEl>
                                          </p:spTgt>
                                        </p:tgtEl>
                                        <p:attrNameLst>
                                          <p:attrName>style.visibility</p:attrName>
                                        </p:attrNameLst>
                                      </p:cBhvr>
                                      <p:to>
                                        <p:strVal val="visible"/>
                                      </p:to>
                                    </p:set>
                                    <p:animEffect transition="in" filter="fade">
                                      <p:cBhvr>
                                        <p:cTn id="17"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2</a:t>
            </a:r>
            <a:endParaRPr lang="cs-CZ" sz="2400" dirty="0"/>
          </a:p>
          <a:p>
            <a:pPr>
              <a:defRPr/>
            </a:pPr>
            <a:r>
              <a:rPr lang="en-GB" sz="2400" dirty="0" smtClean="0"/>
              <a:t>Using </a:t>
            </a:r>
            <a:r>
              <a:rPr lang="en-GB" sz="2400" dirty="0"/>
              <a:t>a discount rate of </a:t>
            </a:r>
            <a:r>
              <a:rPr lang="en-GB" sz="2400" b="1" dirty="0"/>
              <a:t>15%</a:t>
            </a:r>
            <a:r>
              <a:rPr lang="en-GB" sz="2400" dirty="0"/>
              <a:t> find the present value of the cash flow</a:t>
            </a:r>
            <a:endParaRPr lang="cs-CZ" sz="2400" dirty="0"/>
          </a:p>
          <a:p>
            <a:pPr marL="0" indent="0">
              <a:buFont typeface="Wingdings 2" panose="05020102010507070707" pitchFamily="18" charset="2"/>
              <a:buNone/>
              <a:defRPr/>
            </a:pPr>
            <a:r>
              <a:rPr lang="en-GB" sz="2400" dirty="0"/>
              <a:t> </a:t>
            </a:r>
            <a:endParaRPr lang="cs-CZ" sz="2400" dirty="0"/>
          </a:p>
          <a:p>
            <a:pPr marL="266700" indent="0">
              <a:buFont typeface="Wingdings 2" panose="05020102010507070707" pitchFamily="18" charset="2"/>
              <a:buNone/>
              <a:defRPr/>
            </a:pPr>
            <a:endParaRPr lang="cs-CZ" sz="2400" dirty="0"/>
          </a:p>
        </p:txBody>
      </p:sp>
      <p:graphicFrame>
        <p:nvGraphicFramePr>
          <p:cNvPr id="2" name="Tabulka 1"/>
          <p:cNvGraphicFramePr>
            <a:graphicFrameLocks noGrp="1"/>
          </p:cNvGraphicFramePr>
          <p:nvPr/>
        </p:nvGraphicFramePr>
        <p:xfrm>
          <a:off x="900113" y="3213100"/>
          <a:ext cx="7056437" cy="1223963"/>
        </p:xfrm>
        <a:graphic>
          <a:graphicData uri="http://schemas.openxmlformats.org/drawingml/2006/table">
            <a:tbl>
              <a:tblPr firstRow="1" firstCol="1" lastRow="1" lastCol="1" bandRow="1" bandCol="1"/>
              <a:tblGrid>
                <a:gridCol w="1764109"/>
                <a:gridCol w="1764109"/>
                <a:gridCol w="1764109"/>
                <a:gridCol w="1764109"/>
              </a:tblGrid>
              <a:tr h="611982">
                <a:tc>
                  <a:txBody>
                    <a:bodyPr/>
                    <a:lstStyle/>
                    <a:p>
                      <a:pPr algn="ctr">
                        <a:spcAft>
                          <a:spcPts val="0"/>
                        </a:spcAft>
                      </a:pPr>
                      <a:r>
                        <a:rPr lang="en-GB" sz="2000" b="1" dirty="0">
                          <a:effectLst/>
                          <a:latin typeface="Arial"/>
                          <a:ea typeface="Times New Roman"/>
                        </a:rPr>
                        <a:t>t=0</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b="1" dirty="0">
                          <a:effectLst/>
                          <a:latin typeface="Arial"/>
                          <a:ea typeface="Times New Roman"/>
                        </a:rPr>
                        <a:t>t=1</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b="1" dirty="0">
                          <a:effectLst/>
                          <a:latin typeface="Arial"/>
                          <a:ea typeface="Times New Roman"/>
                        </a:rPr>
                        <a:t>t=2</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b="1" dirty="0">
                          <a:effectLst/>
                          <a:latin typeface="Arial"/>
                          <a:ea typeface="Times New Roman"/>
                        </a:rPr>
                        <a:t>t=3</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1982">
                <a:tc>
                  <a:txBody>
                    <a:bodyPr/>
                    <a:lstStyle/>
                    <a:p>
                      <a:pPr algn="ctr">
                        <a:spcAft>
                          <a:spcPts val="0"/>
                        </a:spcAft>
                      </a:pPr>
                      <a:r>
                        <a:rPr lang="en-GB" sz="2000">
                          <a:effectLst/>
                          <a:latin typeface="Arial"/>
                          <a:ea typeface="Times New Roman"/>
                        </a:rPr>
                        <a:t>-600</a:t>
                      </a:r>
                      <a:endParaRPr lang="cs-CZ" sz="200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dirty="0">
                          <a:effectLst/>
                          <a:latin typeface="Arial"/>
                          <a:ea typeface="Times New Roman"/>
                        </a:rPr>
                        <a:t>750</a:t>
                      </a:r>
                      <a:endParaRPr lang="cs-CZ" sz="2000"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dirty="0">
                          <a:effectLst/>
                          <a:latin typeface="Arial"/>
                          <a:ea typeface="Times New Roman"/>
                        </a:rPr>
                        <a:t>-150</a:t>
                      </a:r>
                      <a:endParaRPr lang="cs-CZ" sz="2000"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dirty="0">
                          <a:effectLst/>
                          <a:latin typeface="Arial"/>
                          <a:ea typeface="Times New Roman"/>
                        </a:rPr>
                        <a:t>1050</a:t>
                      </a:r>
                      <a:endParaRPr lang="cs-CZ" sz="2000"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2</a:t>
            </a:r>
            <a:endParaRPr lang="cs-CZ" sz="2400" dirty="0"/>
          </a:p>
          <a:p>
            <a:pPr>
              <a:defRPr/>
            </a:pPr>
            <a:r>
              <a:rPr lang="en-GB" sz="2400" dirty="0" smtClean="0"/>
              <a:t>Using </a:t>
            </a:r>
            <a:r>
              <a:rPr lang="en-GB" sz="2400" dirty="0"/>
              <a:t>a discount rate of </a:t>
            </a:r>
            <a:r>
              <a:rPr lang="en-GB" sz="2400" b="1" dirty="0"/>
              <a:t>15%</a:t>
            </a:r>
            <a:r>
              <a:rPr lang="en-GB" sz="2400" dirty="0"/>
              <a:t> find the present value of the cash </a:t>
            </a:r>
            <a:r>
              <a:rPr lang="en-GB" sz="2400" dirty="0" smtClean="0"/>
              <a:t>flow</a:t>
            </a:r>
          </a:p>
          <a:p>
            <a:pPr>
              <a:defRPr/>
            </a:pPr>
            <a:r>
              <a:rPr lang="en-GB" sz="2400" dirty="0"/>
              <a:t>A convenient layout for the calculation is </a:t>
            </a:r>
            <a:endParaRPr lang="cs-CZ" sz="2400" dirty="0"/>
          </a:p>
          <a:p>
            <a:pPr>
              <a:defRPr/>
            </a:pPr>
            <a:endParaRPr lang="cs-CZ" sz="2400" dirty="0"/>
          </a:p>
          <a:p>
            <a:pPr marL="0" indent="0">
              <a:buFont typeface="Wingdings 2" panose="05020102010507070707" pitchFamily="18" charset="2"/>
              <a:buNone/>
              <a:defRPr/>
            </a:pPr>
            <a:r>
              <a:rPr lang="en-GB" sz="2400" dirty="0"/>
              <a:t> </a:t>
            </a:r>
            <a:endParaRPr lang="cs-CZ" sz="2400" dirty="0"/>
          </a:p>
          <a:p>
            <a:pPr marL="266700" indent="0">
              <a:buFont typeface="Wingdings 2" panose="05020102010507070707" pitchFamily="18" charset="2"/>
              <a:buNone/>
              <a:defRPr/>
            </a:pPr>
            <a:endParaRPr lang="cs-CZ" sz="2400" dirty="0"/>
          </a:p>
        </p:txBody>
      </p:sp>
      <p:graphicFrame>
        <p:nvGraphicFramePr>
          <p:cNvPr id="5" name="Tabulka 4"/>
          <p:cNvGraphicFramePr>
            <a:graphicFrameLocks noGrp="1"/>
          </p:cNvGraphicFramePr>
          <p:nvPr/>
        </p:nvGraphicFramePr>
        <p:xfrm>
          <a:off x="971550" y="3500438"/>
          <a:ext cx="6985000" cy="2160587"/>
        </p:xfrm>
        <a:graphic>
          <a:graphicData uri="http://schemas.openxmlformats.org/drawingml/2006/table">
            <a:tbl>
              <a:tblPr firstRow="1" firstCol="1" lastRow="1" lastCol="1" bandRow="1" bandCol="1"/>
              <a:tblGrid>
                <a:gridCol w="1214782"/>
                <a:gridCol w="1974022"/>
                <a:gridCol w="1974022"/>
                <a:gridCol w="1822175"/>
              </a:tblGrid>
              <a:tr h="720195">
                <a:tc>
                  <a:txBody>
                    <a:bodyPr/>
                    <a:lstStyle/>
                    <a:p>
                      <a:pPr algn="ctr">
                        <a:spcAft>
                          <a:spcPts val="0"/>
                        </a:spcAft>
                      </a:pPr>
                      <a:r>
                        <a:rPr lang="en-GB" sz="1800" dirty="0">
                          <a:effectLst/>
                          <a:latin typeface="Arial"/>
                          <a:ea typeface="Times New Roman"/>
                        </a:rPr>
                        <a:t>Year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Cash </a:t>
                      </a:r>
                      <a:endParaRPr lang="cs-CZ" sz="1800" dirty="0">
                        <a:effectLst/>
                        <a:latin typeface="Times New Roman"/>
                        <a:ea typeface="Times New Roman"/>
                      </a:endParaRPr>
                    </a:p>
                    <a:p>
                      <a:pPr algn="ctr">
                        <a:spcAft>
                          <a:spcPts val="0"/>
                        </a:spcAft>
                      </a:pPr>
                      <a:r>
                        <a:rPr lang="en-GB" sz="1800" dirty="0">
                          <a:effectLst/>
                          <a:latin typeface="Arial"/>
                          <a:ea typeface="Times New Roman"/>
                        </a:rPr>
                        <a:t>Flow</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Discount</a:t>
                      </a:r>
                      <a:endParaRPr lang="cs-CZ" sz="1800" dirty="0">
                        <a:effectLst/>
                        <a:latin typeface="Times New Roman"/>
                        <a:ea typeface="Times New Roman"/>
                      </a:endParaRPr>
                    </a:p>
                    <a:p>
                      <a:pPr algn="ctr">
                        <a:spcAft>
                          <a:spcPts val="0"/>
                        </a:spcAft>
                      </a:pPr>
                      <a:r>
                        <a:rPr lang="en-GB" sz="1800" dirty="0">
                          <a:effectLst/>
                          <a:latin typeface="Arial"/>
                          <a:ea typeface="Times New Roman"/>
                        </a:rPr>
                        <a:t>Factor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Present</a:t>
                      </a:r>
                      <a:endParaRPr lang="cs-CZ" sz="1800">
                        <a:effectLst/>
                        <a:latin typeface="Times New Roman"/>
                        <a:ea typeface="Times New Roman"/>
                      </a:endParaRPr>
                    </a:p>
                    <a:p>
                      <a:pPr algn="ctr">
                        <a:spcAft>
                          <a:spcPts val="0"/>
                        </a:spcAft>
                      </a:pPr>
                      <a:r>
                        <a:rPr lang="en-GB" sz="1800">
                          <a:effectLst/>
                          <a:latin typeface="Arial"/>
                          <a:ea typeface="Times New Roman"/>
                        </a:rPr>
                        <a:t>Value</a:t>
                      </a:r>
                      <a:endParaRPr lang="cs-CZ" sz="180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-600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1</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750</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2</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-150</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a:effectLst/>
                          <a:latin typeface="Arial"/>
                          <a:ea typeface="Times New Roman"/>
                        </a:rPr>
                        <a:t>3</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1050</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2</a:t>
            </a:r>
            <a:endParaRPr lang="cs-CZ" sz="2400" dirty="0"/>
          </a:p>
          <a:p>
            <a:pPr>
              <a:defRPr/>
            </a:pPr>
            <a:r>
              <a:rPr lang="en-GB" sz="2400" dirty="0"/>
              <a:t>The initial outlay has an associated discount factor equal to </a:t>
            </a:r>
            <a:r>
              <a:rPr lang="en-GB" sz="2400" dirty="0" smtClean="0"/>
              <a:t>1.0 because </a:t>
            </a:r>
            <a:r>
              <a:rPr lang="en-GB" sz="2400" dirty="0"/>
              <a:t>it is assumed that the initial outlay is payable immediately and so it is its own present value.</a:t>
            </a:r>
            <a:endParaRPr lang="cs-CZ" sz="2400" dirty="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r>
              <a:rPr lang="en-GB" sz="2400" dirty="0"/>
              <a:t> </a:t>
            </a:r>
            <a:endParaRPr lang="cs-CZ" sz="2400" dirty="0"/>
          </a:p>
          <a:p>
            <a:pPr marL="266700" indent="0">
              <a:buFont typeface="Wingdings 2" panose="05020102010507070707" pitchFamily="18" charset="2"/>
              <a:buNone/>
              <a:defRPr/>
            </a:pPr>
            <a:endParaRPr lang="cs-CZ" sz="2400" dirty="0"/>
          </a:p>
        </p:txBody>
      </p:sp>
      <p:graphicFrame>
        <p:nvGraphicFramePr>
          <p:cNvPr id="5" name="Tabulka 4"/>
          <p:cNvGraphicFramePr>
            <a:graphicFrameLocks noGrp="1"/>
          </p:cNvGraphicFramePr>
          <p:nvPr/>
        </p:nvGraphicFramePr>
        <p:xfrm>
          <a:off x="971550" y="3500438"/>
          <a:ext cx="6985000" cy="2160587"/>
        </p:xfrm>
        <a:graphic>
          <a:graphicData uri="http://schemas.openxmlformats.org/drawingml/2006/table">
            <a:tbl>
              <a:tblPr firstRow="1" firstCol="1" lastRow="1" lastCol="1" bandRow="1" bandCol="1"/>
              <a:tblGrid>
                <a:gridCol w="1214782"/>
                <a:gridCol w="1974022"/>
                <a:gridCol w="1974022"/>
                <a:gridCol w="1822175"/>
              </a:tblGrid>
              <a:tr h="720195">
                <a:tc>
                  <a:txBody>
                    <a:bodyPr/>
                    <a:lstStyle/>
                    <a:p>
                      <a:pPr algn="ctr">
                        <a:spcAft>
                          <a:spcPts val="0"/>
                        </a:spcAft>
                      </a:pPr>
                      <a:r>
                        <a:rPr lang="en-GB" sz="1800" dirty="0">
                          <a:effectLst/>
                          <a:latin typeface="Arial"/>
                          <a:ea typeface="Times New Roman"/>
                        </a:rPr>
                        <a:t>Year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Cash </a:t>
                      </a:r>
                      <a:endParaRPr lang="cs-CZ" sz="1800" dirty="0">
                        <a:effectLst/>
                        <a:latin typeface="Times New Roman"/>
                        <a:ea typeface="Times New Roman"/>
                      </a:endParaRPr>
                    </a:p>
                    <a:p>
                      <a:pPr algn="ctr">
                        <a:spcAft>
                          <a:spcPts val="0"/>
                        </a:spcAft>
                      </a:pPr>
                      <a:r>
                        <a:rPr lang="en-GB" sz="1800" dirty="0">
                          <a:effectLst/>
                          <a:latin typeface="Arial"/>
                          <a:ea typeface="Times New Roman"/>
                        </a:rPr>
                        <a:t>Flow</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Discount</a:t>
                      </a:r>
                      <a:endParaRPr lang="cs-CZ" sz="1800" dirty="0">
                        <a:effectLst/>
                        <a:latin typeface="Times New Roman"/>
                        <a:ea typeface="Times New Roman"/>
                      </a:endParaRPr>
                    </a:p>
                    <a:p>
                      <a:pPr algn="ctr">
                        <a:spcAft>
                          <a:spcPts val="0"/>
                        </a:spcAft>
                      </a:pPr>
                      <a:r>
                        <a:rPr lang="en-GB" sz="1800" dirty="0">
                          <a:effectLst/>
                          <a:latin typeface="Arial"/>
                          <a:ea typeface="Times New Roman"/>
                        </a:rPr>
                        <a:t>Factor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Present</a:t>
                      </a:r>
                      <a:endParaRPr lang="cs-CZ" sz="1800">
                        <a:effectLst/>
                        <a:latin typeface="Times New Roman"/>
                        <a:ea typeface="Times New Roman"/>
                      </a:endParaRPr>
                    </a:p>
                    <a:p>
                      <a:pPr algn="ctr">
                        <a:spcAft>
                          <a:spcPts val="0"/>
                        </a:spcAft>
                      </a:pPr>
                      <a:r>
                        <a:rPr lang="en-GB" sz="1800">
                          <a:effectLst/>
                          <a:latin typeface="Arial"/>
                          <a:ea typeface="Times New Roman"/>
                        </a:rPr>
                        <a:t>Value</a:t>
                      </a:r>
                      <a:endParaRPr lang="cs-CZ" sz="180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-600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b="1" dirty="0">
                          <a:solidFill>
                            <a:srgbClr val="0000CC"/>
                          </a:solidFill>
                          <a:effectLst/>
                          <a:latin typeface="Arial"/>
                          <a:ea typeface="Times New Roman"/>
                        </a:rPr>
                        <a:t>1.0000</a:t>
                      </a:r>
                      <a:endParaRPr lang="cs-CZ" sz="1800" b="1" dirty="0">
                        <a:solidFill>
                          <a:srgbClr val="0000CC"/>
                        </a:solidFill>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en-US" sz="1800" b="1" kern="1200" dirty="0" smtClean="0">
                          <a:solidFill>
                            <a:srgbClr val="0000CC"/>
                          </a:solidFill>
                          <a:effectLst/>
                          <a:latin typeface="Arial"/>
                          <a:ea typeface="Times New Roman"/>
                          <a:cs typeface="+mn-cs"/>
                        </a:rPr>
                        <a:t>-600</a:t>
                      </a:r>
                      <a:endParaRPr kumimoji="0" lang="cs-CZ" sz="1800" b="1" kern="1200" dirty="0">
                        <a:solidFill>
                          <a:srgbClr val="0000CC"/>
                        </a:solidFill>
                        <a:effectLst/>
                        <a:latin typeface="Arial"/>
                        <a:ea typeface="Times New Roman"/>
                        <a:cs typeface="+mn-cs"/>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1</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750</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a:effectLst/>
                          <a:latin typeface="Arial"/>
                          <a:ea typeface="Times New Roman"/>
                        </a:rPr>
                        <a:t>2</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-150</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a:effectLst/>
                          <a:latin typeface="Arial"/>
                          <a:ea typeface="Times New Roman"/>
                        </a:rPr>
                        <a:t>3</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1050</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2</a:t>
            </a:r>
            <a:endParaRPr lang="cs-CZ" sz="2400" dirty="0"/>
          </a:p>
          <a:p>
            <a:pPr>
              <a:defRPr/>
            </a:pPr>
            <a:r>
              <a:rPr lang="en-GB" sz="2400" dirty="0" smtClean="0"/>
              <a:t>Fill in the remaining discount factors in the table</a:t>
            </a:r>
          </a:p>
          <a:p>
            <a:pPr>
              <a:defRPr/>
            </a:pPr>
            <a:r>
              <a:rPr lang="en-US" sz="2400" dirty="0" smtClean="0"/>
              <a:t>Calculate the relevant Present Values</a:t>
            </a:r>
            <a:endParaRPr lang="cs-CZ" sz="2400" dirty="0"/>
          </a:p>
          <a:p>
            <a:pPr>
              <a:defRPr/>
            </a:pPr>
            <a:endParaRPr lang="cs-CZ" sz="2400" dirty="0"/>
          </a:p>
          <a:p>
            <a:pPr marL="0" indent="0">
              <a:buFont typeface="Wingdings 2" panose="05020102010507070707" pitchFamily="18" charset="2"/>
              <a:buNone/>
              <a:defRPr/>
            </a:pPr>
            <a:r>
              <a:rPr lang="en-GB" sz="2400" dirty="0"/>
              <a:t> </a:t>
            </a:r>
            <a:endParaRPr lang="cs-CZ" sz="2400" dirty="0"/>
          </a:p>
          <a:p>
            <a:pPr marL="266700" indent="0">
              <a:buFont typeface="Wingdings 2" panose="05020102010507070707" pitchFamily="18" charset="2"/>
              <a:buNone/>
              <a:defRPr/>
            </a:pPr>
            <a:endParaRPr lang="cs-CZ" sz="2400" dirty="0"/>
          </a:p>
        </p:txBody>
      </p:sp>
      <p:graphicFrame>
        <p:nvGraphicFramePr>
          <p:cNvPr id="5" name="Tabulka 4"/>
          <p:cNvGraphicFramePr>
            <a:graphicFrameLocks noGrp="1"/>
          </p:cNvGraphicFramePr>
          <p:nvPr/>
        </p:nvGraphicFramePr>
        <p:xfrm>
          <a:off x="971550" y="3500438"/>
          <a:ext cx="6985000" cy="2160587"/>
        </p:xfrm>
        <a:graphic>
          <a:graphicData uri="http://schemas.openxmlformats.org/drawingml/2006/table">
            <a:tbl>
              <a:tblPr firstRow="1" firstCol="1" lastRow="1" lastCol="1" bandRow="1" bandCol="1"/>
              <a:tblGrid>
                <a:gridCol w="1214782"/>
                <a:gridCol w="1974022"/>
                <a:gridCol w="1974022"/>
                <a:gridCol w="1822175"/>
              </a:tblGrid>
              <a:tr h="720195">
                <a:tc>
                  <a:txBody>
                    <a:bodyPr/>
                    <a:lstStyle/>
                    <a:p>
                      <a:pPr algn="ctr">
                        <a:spcAft>
                          <a:spcPts val="0"/>
                        </a:spcAft>
                      </a:pPr>
                      <a:r>
                        <a:rPr lang="en-GB" sz="1800" dirty="0">
                          <a:effectLst/>
                          <a:latin typeface="Arial"/>
                          <a:ea typeface="Times New Roman"/>
                        </a:rPr>
                        <a:t>Year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Cash </a:t>
                      </a:r>
                      <a:endParaRPr lang="cs-CZ" sz="1800" dirty="0">
                        <a:effectLst/>
                        <a:latin typeface="Times New Roman"/>
                        <a:ea typeface="Times New Roman"/>
                      </a:endParaRPr>
                    </a:p>
                    <a:p>
                      <a:pPr algn="ctr">
                        <a:spcAft>
                          <a:spcPts val="0"/>
                        </a:spcAft>
                      </a:pPr>
                      <a:r>
                        <a:rPr lang="en-GB" sz="1800" dirty="0">
                          <a:effectLst/>
                          <a:latin typeface="Arial"/>
                          <a:ea typeface="Times New Roman"/>
                        </a:rPr>
                        <a:t>Flow</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Discount</a:t>
                      </a:r>
                      <a:endParaRPr lang="cs-CZ" sz="1800" dirty="0">
                        <a:effectLst/>
                        <a:latin typeface="Times New Roman"/>
                        <a:ea typeface="Times New Roman"/>
                      </a:endParaRPr>
                    </a:p>
                    <a:p>
                      <a:pPr algn="ctr">
                        <a:spcAft>
                          <a:spcPts val="0"/>
                        </a:spcAft>
                      </a:pPr>
                      <a:r>
                        <a:rPr lang="en-GB" sz="1800" dirty="0">
                          <a:effectLst/>
                          <a:latin typeface="Arial"/>
                          <a:ea typeface="Times New Roman"/>
                        </a:rPr>
                        <a:t>Factor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Present</a:t>
                      </a:r>
                      <a:endParaRPr lang="cs-CZ" sz="1800">
                        <a:effectLst/>
                        <a:latin typeface="Times New Roman"/>
                        <a:ea typeface="Times New Roman"/>
                      </a:endParaRPr>
                    </a:p>
                    <a:p>
                      <a:pPr algn="ctr">
                        <a:spcAft>
                          <a:spcPts val="0"/>
                        </a:spcAft>
                      </a:pPr>
                      <a:r>
                        <a:rPr lang="en-GB" sz="1800">
                          <a:effectLst/>
                          <a:latin typeface="Arial"/>
                          <a:ea typeface="Times New Roman"/>
                        </a:rPr>
                        <a:t>Value</a:t>
                      </a:r>
                      <a:endParaRPr lang="cs-CZ" sz="180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-600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1.0000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800" dirty="0">
                          <a:effectLst/>
                          <a:latin typeface="Arial"/>
                          <a:ea typeface="Times New Roman"/>
                        </a:rPr>
                        <a:t>-600.00     </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1</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750</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solidFill>
                            <a:srgbClr val="0000CC"/>
                          </a:solidFill>
                          <a:effectLst/>
                          <a:latin typeface="Arial"/>
                          <a:ea typeface="Times New Roman"/>
                        </a:rPr>
                        <a:t>0.8696</a:t>
                      </a:r>
                      <a:endParaRPr lang="cs-CZ" sz="1800" dirty="0">
                        <a:solidFill>
                          <a:srgbClr val="0000CC"/>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800" dirty="0">
                          <a:solidFill>
                            <a:srgbClr val="FF0000"/>
                          </a:solidFill>
                          <a:effectLst/>
                          <a:latin typeface="Arial"/>
                          <a:ea typeface="Times New Roman"/>
                        </a:rPr>
                        <a:t>652.20     </a:t>
                      </a:r>
                      <a:endParaRPr lang="cs-CZ" sz="1800" dirty="0">
                        <a:solidFill>
                          <a:srgbClr val="FF0000"/>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a:effectLst/>
                          <a:latin typeface="Arial"/>
                          <a:ea typeface="Times New Roman"/>
                        </a:rPr>
                        <a:t>2</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-150</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solidFill>
                            <a:srgbClr val="0000CC"/>
                          </a:solidFill>
                          <a:effectLst/>
                          <a:latin typeface="Arial"/>
                          <a:ea typeface="Times New Roman"/>
                        </a:rPr>
                        <a:t>0.7561</a:t>
                      </a:r>
                      <a:endParaRPr lang="cs-CZ" sz="1800" dirty="0">
                        <a:solidFill>
                          <a:srgbClr val="0000CC"/>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800" dirty="0">
                          <a:solidFill>
                            <a:srgbClr val="FF0000"/>
                          </a:solidFill>
                          <a:effectLst/>
                          <a:latin typeface="Arial"/>
                          <a:ea typeface="Times New Roman"/>
                        </a:rPr>
                        <a:t>-113.42     </a:t>
                      </a:r>
                      <a:endParaRPr lang="cs-CZ" sz="1800" dirty="0">
                        <a:solidFill>
                          <a:srgbClr val="FF0000"/>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a:effectLst/>
                          <a:latin typeface="Arial"/>
                          <a:ea typeface="Times New Roman"/>
                        </a:rPr>
                        <a:t>3</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1050</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solidFill>
                            <a:srgbClr val="0000CC"/>
                          </a:solidFill>
                          <a:effectLst/>
                          <a:latin typeface="Arial"/>
                          <a:ea typeface="Times New Roman"/>
                        </a:rPr>
                        <a:t>0.6575</a:t>
                      </a:r>
                      <a:endParaRPr lang="cs-CZ" sz="1800" dirty="0">
                        <a:solidFill>
                          <a:srgbClr val="0000CC"/>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GB" sz="1800" dirty="0">
                          <a:solidFill>
                            <a:srgbClr val="FF0000"/>
                          </a:solidFill>
                          <a:effectLst/>
                          <a:latin typeface="Arial"/>
                          <a:ea typeface="Times New Roman"/>
                        </a:rPr>
                        <a:t>690.38     </a:t>
                      </a:r>
                      <a:endParaRPr lang="cs-CZ" sz="1800" dirty="0">
                        <a:solidFill>
                          <a:srgbClr val="FF0000"/>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2</a:t>
            </a:r>
            <a:endParaRPr lang="cs-CZ" sz="2400" dirty="0"/>
          </a:p>
          <a:p>
            <a:pPr>
              <a:defRPr/>
            </a:pPr>
            <a:r>
              <a:rPr lang="en-US" sz="2400" dirty="0" smtClean="0"/>
              <a:t>Calculate the sum of present values </a:t>
            </a:r>
          </a:p>
          <a:p>
            <a:pPr marL="266700" indent="0">
              <a:buFont typeface="Wingdings 2" panose="05020102010507070707" pitchFamily="18" charset="2"/>
              <a:buNone/>
              <a:defRPr/>
            </a:pPr>
            <a:r>
              <a:rPr lang="en-US" sz="2400" dirty="0" smtClean="0"/>
              <a:t>(total of the last column)</a:t>
            </a:r>
            <a:endParaRPr lang="cs-CZ" sz="2400" dirty="0"/>
          </a:p>
          <a:p>
            <a:pPr>
              <a:defRPr/>
            </a:pPr>
            <a:endParaRPr lang="cs-CZ" sz="2400" dirty="0"/>
          </a:p>
          <a:p>
            <a:pPr marL="0" indent="0">
              <a:buFont typeface="Wingdings 2" panose="05020102010507070707" pitchFamily="18" charset="2"/>
              <a:buNone/>
              <a:defRPr/>
            </a:pPr>
            <a:r>
              <a:rPr lang="en-GB" sz="2400" dirty="0"/>
              <a:t> </a:t>
            </a:r>
            <a:endParaRPr lang="cs-CZ" sz="2400" dirty="0"/>
          </a:p>
          <a:p>
            <a:pPr marL="266700" indent="0">
              <a:buFont typeface="Wingdings 2" panose="05020102010507070707" pitchFamily="18" charset="2"/>
              <a:buNone/>
              <a:defRPr/>
            </a:pPr>
            <a:endParaRPr lang="cs-CZ" sz="2400" dirty="0"/>
          </a:p>
        </p:txBody>
      </p:sp>
      <p:graphicFrame>
        <p:nvGraphicFramePr>
          <p:cNvPr id="5" name="Tabulka 4"/>
          <p:cNvGraphicFramePr>
            <a:graphicFrameLocks noGrp="1"/>
          </p:cNvGraphicFramePr>
          <p:nvPr/>
        </p:nvGraphicFramePr>
        <p:xfrm>
          <a:off x="971550" y="3500438"/>
          <a:ext cx="6985000" cy="2160587"/>
        </p:xfrm>
        <a:graphic>
          <a:graphicData uri="http://schemas.openxmlformats.org/drawingml/2006/table">
            <a:tbl>
              <a:tblPr firstRow="1" firstCol="1" lastRow="1" lastCol="1" bandRow="1" bandCol="1"/>
              <a:tblGrid>
                <a:gridCol w="1214782"/>
                <a:gridCol w="1974022"/>
                <a:gridCol w="1974022"/>
                <a:gridCol w="1822175"/>
              </a:tblGrid>
              <a:tr h="720195">
                <a:tc>
                  <a:txBody>
                    <a:bodyPr/>
                    <a:lstStyle/>
                    <a:p>
                      <a:pPr algn="ctr">
                        <a:spcAft>
                          <a:spcPts val="0"/>
                        </a:spcAft>
                      </a:pPr>
                      <a:r>
                        <a:rPr lang="en-GB" sz="1800" dirty="0">
                          <a:effectLst/>
                          <a:latin typeface="Arial"/>
                          <a:ea typeface="Times New Roman"/>
                        </a:rPr>
                        <a:t>Year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Cash </a:t>
                      </a:r>
                      <a:endParaRPr lang="cs-CZ" sz="1800" dirty="0">
                        <a:effectLst/>
                        <a:latin typeface="Times New Roman"/>
                        <a:ea typeface="Times New Roman"/>
                      </a:endParaRPr>
                    </a:p>
                    <a:p>
                      <a:pPr algn="ctr">
                        <a:spcAft>
                          <a:spcPts val="0"/>
                        </a:spcAft>
                      </a:pPr>
                      <a:r>
                        <a:rPr lang="en-GB" sz="1800" dirty="0">
                          <a:effectLst/>
                          <a:latin typeface="Arial"/>
                          <a:ea typeface="Times New Roman"/>
                        </a:rPr>
                        <a:t>Flow</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Discount</a:t>
                      </a:r>
                      <a:endParaRPr lang="cs-CZ" sz="1800" dirty="0">
                        <a:effectLst/>
                        <a:latin typeface="Times New Roman"/>
                        <a:ea typeface="Times New Roman"/>
                      </a:endParaRPr>
                    </a:p>
                    <a:p>
                      <a:pPr algn="ctr">
                        <a:spcAft>
                          <a:spcPts val="0"/>
                        </a:spcAft>
                      </a:pPr>
                      <a:r>
                        <a:rPr lang="en-GB" sz="1800" dirty="0">
                          <a:effectLst/>
                          <a:latin typeface="Arial"/>
                          <a:ea typeface="Times New Roman"/>
                        </a:rPr>
                        <a:t>Factor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Present</a:t>
                      </a:r>
                      <a:endParaRPr lang="cs-CZ" sz="1800">
                        <a:effectLst/>
                        <a:latin typeface="Times New Roman"/>
                        <a:ea typeface="Times New Roman"/>
                      </a:endParaRPr>
                    </a:p>
                    <a:p>
                      <a:pPr algn="ctr">
                        <a:spcAft>
                          <a:spcPts val="0"/>
                        </a:spcAft>
                      </a:pPr>
                      <a:r>
                        <a:rPr lang="en-GB" sz="1800">
                          <a:effectLst/>
                          <a:latin typeface="Arial"/>
                          <a:ea typeface="Times New Roman"/>
                        </a:rPr>
                        <a:t>Value</a:t>
                      </a:r>
                      <a:endParaRPr lang="cs-CZ" sz="180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-600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1.0000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800" dirty="0">
                          <a:solidFill>
                            <a:srgbClr val="0000CC"/>
                          </a:solidFill>
                          <a:effectLst/>
                          <a:latin typeface="Arial"/>
                          <a:ea typeface="Times New Roman"/>
                        </a:rPr>
                        <a:t>-600.00     </a:t>
                      </a:r>
                      <a:endParaRPr lang="cs-CZ" sz="1800" dirty="0">
                        <a:solidFill>
                          <a:srgbClr val="0000CC"/>
                        </a:solidFill>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1</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750</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solidFill>
                            <a:schemeClr val="tx1"/>
                          </a:solidFill>
                          <a:effectLst/>
                          <a:latin typeface="Arial"/>
                          <a:ea typeface="Times New Roman"/>
                        </a:rPr>
                        <a:t>0.8696</a:t>
                      </a:r>
                      <a:endParaRPr lang="cs-CZ" sz="1800" dirty="0">
                        <a:solidFill>
                          <a:schemeClr val="tx1"/>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800" dirty="0">
                          <a:solidFill>
                            <a:srgbClr val="0000CC"/>
                          </a:solidFill>
                          <a:effectLst/>
                          <a:latin typeface="Arial"/>
                          <a:ea typeface="Times New Roman"/>
                        </a:rPr>
                        <a:t>652.20     </a:t>
                      </a:r>
                      <a:endParaRPr lang="cs-CZ" sz="1800" dirty="0">
                        <a:solidFill>
                          <a:srgbClr val="0000CC"/>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a:effectLst/>
                          <a:latin typeface="Arial"/>
                          <a:ea typeface="Times New Roman"/>
                        </a:rPr>
                        <a:t>2</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-150</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solidFill>
                            <a:schemeClr val="tx1"/>
                          </a:solidFill>
                          <a:effectLst/>
                          <a:latin typeface="Arial"/>
                          <a:ea typeface="Times New Roman"/>
                        </a:rPr>
                        <a:t>0.7561</a:t>
                      </a:r>
                      <a:endParaRPr lang="cs-CZ" sz="1800" dirty="0">
                        <a:solidFill>
                          <a:schemeClr val="tx1"/>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800" dirty="0">
                          <a:solidFill>
                            <a:srgbClr val="0000CC"/>
                          </a:solidFill>
                          <a:effectLst/>
                          <a:latin typeface="Arial"/>
                          <a:ea typeface="Times New Roman"/>
                        </a:rPr>
                        <a:t>-113.42     </a:t>
                      </a:r>
                      <a:endParaRPr lang="cs-CZ" sz="1800" dirty="0">
                        <a:solidFill>
                          <a:srgbClr val="0000CC"/>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a:effectLst/>
                          <a:latin typeface="Arial"/>
                          <a:ea typeface="Times New Roman"/>
                        </a:rPr>
                        <a:t>3</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1050</a:t>
                      </a:r>
                      <a:endParaRPr lang="cs-CZ" sz="180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solidFill>
                            <a:schemeClr val="tx1"/>
                          </a:solidFill>
                          <a:effectLst/>
                          <a:latin typeface="Arial"/>
                          <a:ea typeface="Times New Roman"/>
                        </a:rPr>
                        <a:t>0.6575</a:t>
                      </a:r>
                      <a:endParaRPr lang="cs-CZ" sz="1800" dirty="0">
                        <a:solidFill>
                          <a:schemeClr val="tx1"/>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GB" sz="1800" dirty="0">
                          <a:solidFill>
                            <a:srgbClr val="0000CC"/>
                          </a:solidFill>
                          <a:effectLst/>
                          <a:latin typeface="Arial"/>
                          <a:ea typeface="Times New Roman"/>
                        </a:rPr>
                        <a:t>690.38     </a:t>
                      </a:r>
                      <a:endParaRPr lang="cs-CZ" sz="1800" dirty="0">
                        <a:solidFill>
                          <a:srgbClr val="0000CC"/>
                        </a:solidFill>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2" name="Tabulka 1"/>
          <p:cNvGraphicFramePr>
            <a:graphicFrameLocks noGrp="1"/>
          </p:cNvGraphicFramePr>
          <p:nvPr/>
        </p:nvGraphicFramePr>
        <p:xfrm>
          <a:off x="971550" y="5661025"/>
          <a:ext cx="6985000" cy="360363"/>
        </p:xfrm>
        <a:graphic>
          <a:graphicData uri="http://schemas.openxmlformats.org/drawingml/2006/table">
            <a:tbl>
              <a:tblPr firstRow="1" firstCol="1" lastRow="1" lastCol="1" bandRow="1" bandCol="1"/>
              <a:tblGrid>
                <a:gridCol w="1214782"/>
                <a:gridCol w="1974022"/>
                <a:gridCol w="1974022"/>
                <a:gridCol w="1822175"/>
              </a:tblGrid>
              <a:tr h="360363">
                <a:tc gridSpan="3">
                  <a:txBody>
                    <a:bodyPr/>
                    <a:lstStyle/>
                    <a:p>
                      <a:pPr algn="r">
                        <a:spcAft>
                          <a:spcPts val="0"/>
                        </a:spcAft>
                      </a:pPr>
                      <a:r>
                        <a:rPr lang="en-GB" sz="1800" dirty="0">
                          <a:effectLst/>
                          <a:latin typeface="Arial"/>
                          <a:ea typeface="Times New Roman"/>
                        </a:rPr>
                        <a:t>Total Present Value</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hMerge="1">
                  <a:txBody>
                    <a:bodyPr/>
                    <a:lstStyle/>
                    <a:p>
                      <a:endParaRPr lang="cs-CZ"/>
                    </a:p>
                  </a:txBody>
                  <a:tcPr/>
                </a:tc>
                <a:tc hMerge="1">
                  <a:txBody>
                    <a:bodyPr/>
                    <a:lstStyle/>
                    <a:p>
                      <a:endParaRPr lang="cs-CZ"/>
                    </a:p>
                  </a:txBody>
                  <a:tcPr/>
                </a:tc>
                <a:tc>
                  <a:txBody>
                    <a:bodyPr/>
                    <a:lstStyle/>
                    <a:p>
                      <a:pPr algn="r">
                        <a:spcAft>
                          <a:spcPts val="0"/>
                        </a:spcAft>
                      </a:pPr>
                      <a:r>
                        <a:rPr lang="en-GB" sz="1800" b="1" dirty="0">
                          <a:solidFill>
                            <a:srgbClr val="FF0000"/>
                          </a:solidFill>
                          <a:effectLst/>
                          <a:latin typeface="Arial"/>
                          <a:ea typeface="Times New Roman"/>
                        </a:rPr>
                        <a:t>629.16</a:t>
                      </a:r>
                      <a:r>
                        <a:rPr lang="en-GB" sz="1800" dirty="0">
                          <a:effectLst/>
                          <a:latin typeface="Arial"/>
                          <a:ea typeface="Times New Roman"/>
                        </a:rPr>
                        <a:t>     </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3</a:t>
            </a:r>
            <a:endParaRPr lang="cs-CZ" sz="2400" dirty="0"/>
          </a:p>
          <a:p>
            <a:pPr>
              <a:defRPr/>
            </a:pPr>
            <a:r>
              <a:rPr lang="en-GB" sz="2400" dirty="0" smtClean="0"/>
              <a:t>Using </a:t>
            </a:r>
            <a:r>
              <a:rPr lang="en-GB" sz="2400" dirty="0"/>
              <a:t>a discount rate of </a:t>
            </a:r>
            <a:r>
              <a:rPr lang="en-GB" sz="2400" b="1" dirty="0"/>
              <a:t>10%</a:t>
            </a:r>
            <a:r>
              <a:rPr lang="en-GB" sz="2400" dirty="0"/>
              <a:t> find the present value of the cash flow</a:t>
            </a:r>
            <a:endParaRPr lang="cs-CZ" sz="2400" dirty="0"/>
          </a:p>
          <a:p>
            <a:pPr marL="0" indent="0">
              <a:buFont typeface="Wingdings 2" panose="05020102010507070707" pitchFamily="18" charset="2"/>
              <a:buNone/>
              <a:defRPr/>
            </a:pPr>
            <a:r>
              <a:rPr lang="en-GB" sz="2400" dirty="0"/>
              <a:t> </a:t>
            </a:r>
            <a:endParaRPr lang="cs-CZ" sz="2400" dirty="0"/>
          </a:p>
          <a:p>
            <a:pPr marL="266700" indent="0">
              <a:buFont typeface="Wingdings 2" panose="05020102010507070707" pitchFamily="18" charset="2"/>
              <a:buNone/>
              <a:defRPr/>
            </a:pPr>
            <a:endParaRPr lang="cs-CZ" sz="2400" dirty="0"/>
          </a:p>
        </p:txBody>
      </p:sp>
      <p:graphicFrame>
        <p:nvGraphicFramePr>
          <p:cNvPr id="2" name="Tabulka 1"/>
          <p:cNvGraphicFramePr>
            <a:graphicFrameLocks noGrp="1"/>
          </p:cNvGraphicFramePr>
          <p:nvPr/>
        </p:nvGraphicFramePr>
        <p:xfrm>
          <a:off x="900113" y="3213100"/>
          <a:ext cx="7056437" cy="1223963"/>
        </p:xfrm>
        <a:graphic>
          <a:graphicData uri="http://schemas.openxmlformats.org/drawingml/2006/table">
            <a:tbl>
              <a:tblPr firstRow="1" firstCol="1" lastRow="1" lastCol="1" bandRow="1" bandCol="1"/>
              <a:tblGrid>
                <a:gridCol w="1764109"/>
                <a:gridCol w="1764109"/>
                <a:gridCol w="1764109"/>
                <a:gridCol w="1764109"/>
              </a:tblGrid>
              <a:tr h="611982">
                <a:tc>
                  <a:txBody>
                    <a:bodyPr/>
                    <a:lstStyle/>
                    <a:p>
                      <a:pPr algn="ctr">
                        <a:spcAft>
                          <a:spcPts val="0"/>
                        </a:spcAft>
                      </a:pPr>
                      <a:r>
                        <a:rPr lang="en-GB" sz="2000" b="1" dirty="0">
                          <a:effectLst/>
                          <a:latin typeface="Arial"/>
                          <a:ea typeface="Times New Roman"/>
                        </a:rPr>
                        <a:t>t=0</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b="1" dirty="0">
                          <a:effectLst/>
                          <a:latin typeface="Arial"/>
                          <a:ea typeface="Times New Roman"/>
                        </a:rPr>
                        <a:t>t=1</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b="1" dirty="0">
                          <a:effectLst/>
                          <a:latin typeface="Arial"/>
                          <a:ea typeface="Times New Roman"/>
                        </a:rPr>
                        <a:t>t=2</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b="1" dirty="0">
                          <a:effectLst/>
                          <a:latin typeface="Arial"/>
                          <a:ea typeface="Times New Roman"/>
                        </a:rPr>
                        <a:t>t=3</a:t>
                      </a:r>
                      <a:endParaRPr lang="cs-CZ" sz="2000" b="1"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11982">
                <a:tc>
                  <a:txBody>
                    <a:bodyPr/>
                    <a:lstStyle/>
                    <a:p>
                      <a:pPr algn="ctr">
                        <a:spcAft>
                          <a:spcPts val="0"/>
                        </a:spcAft>
                      </a:pPr>
                      <a:r>
                        <a:rPr lang="en-GB" sz="2000" dirty="0">
                          <a:effectLst/>
                          <a:latin typeface="Arial"/>
                          <a:ea typeface="Times New Roman"/>
                        </a:rPr>
                        <a:t>-2200</a:t>
                      </a:r>
                      <a:endParaRPr lang="cs-CZ" sz="2000"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dirty="0">
                          <a:effectLst/>
                          <a:latin typeface="Arial"/>
                          <a:ea typeface="Times New Roman"/>
                        </a:rPr>
                        <a:t>770</a:t>
                      </a:r>
                      <a:endParaRPr lang="cs-CZ" sz="2000"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dirty="0">
                          <a:effectLst/>
                          <a:latin typeface="Arial"/>
                          <a:ea typeface="Times New Roman"/>
                        </a:rPr>
                        <a:t>968</a:t>
                      </a:r>
                      <a:endParaRPr lang="cs-CZ" sz="2000"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2000" dirty="0">
                          <a:effectLst/>
                          <a:latin typeface="Arial"/>
                          <a:ea typeface="Times New Roman"/>
                        </a:rPr>
                        <a:t>1331</a:t>
                      </a:r>
                      <a:endParaRPr lang="cs-CZ" sz="2000" dirty="0">
                        <a:effectLst/>
                        <a:latin typeface="Times New Roman"/>
                        <a:ea typeface="Times New Roman"/>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b="1" u="sng" dirty="0" smtClean="0"/>
              <a:t>Net Present Value (NPV) - Summary</a:t>
            </a:r>
            <a:endParaRPr lang="cs-CZ" sz="2400" dirty="0" smtClean="0"/>
          </a:p>
          <a:p>
            <a:pPr>
              <a:spcBef>
                <a:spcPts val="1800"/>
              </a:spcBef>
              <a:spcAft>
                <a:spcPts val="600"/>
              </a:spcAft>
              <a:defRPr/>
            </a:pPr>
            <a:r>
              <a:rPr lang="en-GB" sz="2400" dirty="0" smtClean="0"/>
              <a:t>The net present value (NPV) is the reverse of compound interest. </a:t>
            </a:r>
          </a:p>
          <a:p>
            <a:pPr>
              <a:spcBef>
                <a:spcPts val="1800"/>
              </a:spcBef>
              <a:spcAft>
                <a:spcPts val="600"/>
              </a:spcAft>
              <a:defRPr/>
            </a:pPr>
            <a:r>
              <a:rPr lang="en-GB" sz="2400" dirty="0" smtClean="0"/>
              <a:t>If you are offered 120,-CZK one year from now and the inflation &amp; interest rate was 20%, working backwards its value in today terms will be 100,-CZK. </a:t>
            </a:r>
          </a:p>
          <a:p>
            <a:pPr>
              <a:spcBef>
                <a:spcPts val="1800"/>
              </a:spcBef>
              <a:spcAft>
                <a:spcPts val="600"/>
              </a:spcAft>
              <a:defRPr/>
            </a:pPr>
            <a:r>
              <a:rPr lang="en-GB" sz="2400" dirty="0" smtClean="0"/>
              <a:t>This is called the present value, and when the cash flows over a number of years are combined in this manner the total figure is called the </a:t>
            </a:r>
            <a:r>
              <a:rPr lang="en-GB" sz="2400" u="sng" dirty="0" smtClean="0"/>
              <a:t>net present value (NPV)</a:t>
            </a:r>
            <a:r>
              <a:rPr lang="en-GB" sz="2400" dirty="0" smtClean="0"/>
              <a:t>.</a:t>
            </a:r>
            <a:endParaRPr lang="cs-CZ"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a:defRPr/>
            </a:pPr>
            <a:r>
              <a:rPr lang="en-GB" sz="2400" dirty="0" smtClean="0"/>
              <a:t>The </a:t>
            </a:r>
            <a:r>
              <a:rPr lang="en-GB" sz="2400" dirty="0"/>
              <a:t>formula for NPV is available in every spreadsheet. </a:t>
            </a:r>
            <a:endParaRPr lang="en-GB" sz="2400" dirty="0" smtClean="0"/>
          </a:p>
          <a:p>
            <a:pPr>
              <a:defRPr/>
            </a:pPr>
            <a:r>
              <a:rPr lang="en-GB" sz="2400" dirty="0" smtClean="0"/>
              <a:t>If </a:t>
            </a:r>
            <a:r>
              <a:rPr lang="en-GB" sz="2400" dirty="0"/>
              <a:t>we have to calculate it manually the best setup is in the tabular form as we can see below:</a:t>
            </a:r>
            <a:endParaRPr lang="cs-CZ" sz="2400" dirty="0"/>
          </a:p>
          <a:p>
            <a:pPr>
              <a:defRPr/>
            </a:pPr>
            <a:endParaRPr lang="cs-CZ" sz="2400" dirty="0"/>
          </a:p>
          <a:p>
            <a:pPr marL="0" indent="0">
              <a:buFont typeface="Wingdings 2" panose="05020102010507070707" pitchFamily="18" charset="2"/>
              <a:buNone/>
              <a:defRPr/>
            </a:pPr>
            <a:r>
              <a:rPr lang="en-GB" sz="2400" dirty="0"/>
              <a:t> </a:t>
            </a:r>
            <a:endParaRPr lang="cs-CZ" sz="2400" dirty="0"/>
          </a:p>
          <a:p>
            <a:pPr marL="266700" indent="0">
              <a:buFont typeface="Wingdings 2" panose="05020102010507070707" pitchFamily="18" charset="2"/>
              <a:buNone/>
              <a:defRPr/>
            </a:pPr>
            <a:endParaRPr lang="cs-CZ" sz="2400" dirty="0"/>
          </a:p>
        </p:txBody>
      </p:sp>
      <p:graphicFrame>
        <p:nvGraphicFramePr>
          <p:cNvPr id="5" name="Tabulka 4"/>
          <p:cNvGraphicFramePr>
            <a:graphicFrameLocks noGrp="1"/>
          </p:cNvGraphicFramePr>
          <p:nvPr/>
        </p:nvGraphicFramePr>
        <p:xfrm>
          <a:off x="971550" y="3213100"/>
          <a:ext cx="6985000" cy="2160588"/>
        </p:xfrm>
        <a:graphic>
          <a:graphicData uri="http://schemas.openxmlformats.org/drawingml/2006/table">
            <a:tbl>
              <a:tblPr firstRow="1" firstCol="1" lastRow="1" lastCol="1" bandRow="1" bandCol="1"/>
              <a:tblGrid>
                <a:gridCol w="1214782"/>
                <a:gridCol w="1974022"/>
                <a:gridCol w="1974022"/>
                <a:gridCol w="1822175"/>
              </a:tblGrid>
              <a:tr h="720195">
                <a:tc>
                  <a:txBody>
                    <a:bodyPr/>
                    <a:lstStyle/>
                    <a:p>
                      <a:pPr algn="ctr">
                        <a:spcAft>
                          <a:spcPts val="0"/>
                        </a:spcAft>
                      </a:pPr>
                      <a:r>
                        <a:rPr lang="en-GB" sz="1800" dirty="0">
                          <a:effectLst/>
                          <a:latin typeface="Arial"/>
                          <a:ea typeface="Times New Roman"/>
                        </a:rPr>
                        <a:t>Year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Cash </a:t>
                      </a:r>
                      <a:endParaRPr lang="cs-CZ" sz="1800" dirty="0">
                        <a:effectLst/>
                        <a:latin typeface="Times New Roman"/>
                        <a:ea typeface="Times New Roman"/>
                      </a:endParaRPr>
                    </a:p>
                    <a:p>
                      <a:pPr algn="ctr">
                        <a:spcAft>
                          <a:spcPts val="0"/>
                        </a:spcAft>
                      </a:pPr>
                      <a:r>
                        <a:rPr lang="en-GB" sz="1800" dirty="0">
                          <a:effectLst/>
                          <a:latin typeface="Arial"/>
                          <a:ea typeface="Times New Roman"/>
                        </a:rPr>
                        <a:t>Flow</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dirty="0">
                          <a:effectLst/>
                          <a:latin typeface="Arial"/>
                          <a:ea typeface="Times New Roman"/>
                        </a:rPr>
                        <a:t>Discount</a:t>
                      </a:r>
                      <a:endParaRPr lang="cs-CZ" sz="1800" dirty="0">
                        <a:effectLst/>
                        <a:latin typeface="Times New Roman"/>
                        <a:ea typeface="Times New Roman"/>
                      </a:endParaRPr>
                    </a:p>
                    <a:p>
                      <a:pPr algn="ctr">
                        <a:spcAft>
                          <a:spcPts val="0"/>
                        </a:spcAft>
                      </a:pPr>
                      <a:r>
                        <a:rPr lang="en-GB" sz="1800" dirty="0">
                          <a:effectLst/>
                          <a:latin typeface="Arial"/>
                          <a:ea typeface="Times New Roman"/>
                        </a:rPr>
                        <a:t>Factor</a:t>
                      </a:r>
                      <a:endParaRPr lang="cs-CZ" sz="1800" dirty="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a:effectLst/>
                          <a:latin typeface="Arial"/>
                          <a:ea typeface="Times New Roman"/>
                        </a:rPr>
                        <a:t>Present</a:t>
                      </a:r>
                      <a:endParaRPr lang="cs-CZ" sz="1800">
                        <a:effectLst/>
                        <a:latin typeface="Times New Roman"/>
                        <a:ea typeface="Times New Roman"/>
                      </a:endParaRPr>
                    </a:p>
                    <a:p>
                      <a:pPr algn="ctr">
                        <a:spcAft>
                          <a:spcPts val="0"/>
                        </a:spcAft>
                      </a:pPr>
                      <a:r>
                        <a:rPr lang="en-GB" sz="1800">
                          <a:effectLst/>
                          <a:latin typeface="Arial"/>
                          <a:ea typeface="Times New Roman"/>
                        </a:rPr>
                        <a:t>Value</a:t>
                      </a:r>
                      <a:endParaRPr lang="cs-CZ" sz="1800">
                        <a:effectLst/>
                        <a:latin typeface="Times New Roman"/>
                        <a:ea typeface="Times New Roman"/>
                      </a:endParaRPr>
                    </a:p>
                  </a:txBody>
                  <a:tcPr marL="68582" marR="68582"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0</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b="1" i="1" dirty="0">
                          <a:solidFill>
                            <a:srgbClr val="FF0000"/>
                          </a:solidFill>
                          <a:effectLst/>
                          <a:latin typeface="Arial"/>
                          <a:ea typeface="Times New Roman"/>
                        </a:rPr>
                        <a:t>CF</a:t>
                      </a:r>
                      <a:r>
                        <a:rPr lang="en-GB" sz="1800" b="1" i="1" baseline="-25000" dirty="0">
                          <a:solidFill>
                            <a:srgbClr val="FF0000"/>
                          </a:solidFill>
                          <a:effectLst/>
                          <a:latin typeface="Arial"/>
                          <a:ea typeface="Times New Roman"/>
                        </a:rPr>
                        <a:t>0</a:t>
                      </a:r>
                      <a:endParaRPr lang="cs-CZ" sz="1800" dirty="0">
                        <a:effectLst/>
                        <a:latin typeface="Times New Roman"/>
                        <a:ea typeface="Times New Roman"/>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b="1" i="1" dirty="0">
                          <a:solidFill>
                            <a:srgbClr val="FF0000"/>
                          </a:solidFill>
                          <a:effectLst/>
                          <a:latin typeface="Arial"/>
                          <a:ea typeface="Times New Roman"/>
                        </a:rPr>
                        <a:t>DF</a:t>
                      </a:r>
                      <a:r>
                        <a:rPr lang="en-GB" sz="1800" b="1" i="1" baseline="-25000" dirty="0">
                          <a:solidFill>
                            <a:srgbClr val="FF0000"/>
                          </a:solidFill>
                          <a:effectLst/>
                          <a:latin typeface="Arial"/>
                          <a:ea typeface="Times New Roman"/>
                        </a:rPr>
                        <a:t>0</a:t>
                      </a:r>
                      <a:endParaRPr lang="cs-CZ" sz="1800" dirty="0">
                        <a:effectLst/>
                        <a:latin typeface="Times New Roman"/>
                        <a:ea typeface="Times New Roman"/>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b="1" i="1">
                          <a:solidFill>
                            <a:srgbClr val="FF0000"/>
                          </a:solidFill>
                          <a:effectLst/>
                          <a:latin typeface="Arial"/>
                          <a:ea typeface="Times New Roman"/>
                        </a:rPr>
                        <a:t>CF</a:t>
                      </a:r>
                      <a:r>
                        <a:rPr lang="en-GB" sz="1800" b="1" i="1" baseline="-25000">
                          <a:solidFill>
                            <a:srgbClr val="FF0000"/>
                          </a:solidFill>
                          <a:effectLst/>
                          <a:latin typeface="Arial"/>
                          <a:ea typeface="Times New Roman"/>
                        </a:rPr>
                        <a:t>0</a:t>
                      </a:r>
                      <a:r>
                        <a:rPr lang="en-GB" sz="1800" b="1" i="1">
                          <a:solidFill>
                            <a:srgbClr val="FF0000"/>
                          </a:solidFill>
                          <a:effectLst/>
                          <a:latin typeface="Arial"/>
                          <a:ea typeface="Times New Roman"/>
                        </a:rPr>
                        <a:t>*DF</a:t>
                      </a:r>
                      <a:r>
                        <a:rPr lang="en-GB" sz="1800" b="1" i="1" baseline="-25000">
                          <a:solidFill>
                            <a:srgbClr val="FF0000"/>
                          </a:solidFill>
                          <a:effectLst/>
                          <a:latin typeface="Arial"/>
                          <a:ea typeface="Times New Roman"/>
                        </a:rPr>
                        <a:t>0</a:t>
                      </a:r>
                      <a:endParaRPr lang="cs-CZ" sz="1800">
                        <a:effectLst/>
                        <a:latin typeface="Times New Roman"/>
                        <a:ea typeface="Times New Roman"/>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a:effectLst/>
                          <a:latin typeface="Arial"/>
                          <a:ea typeface="Times New Roman"/>
                        </a:rPr>
                        <a:t>1</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b="1" i="1" dirty="0">
                          <a:solidFill>
                            <a:srgbClr val="FF0000"/>
                          </a:solidFill>
                          <a:effectLst/>
                          <a:latin typeface="Arial"/>
                          <a:ea typeface="Times New Roman"/>
                        </a:rPr>
                        <a:t>CF</a:t>
                      </a:r>
                      <a:r>
                        <a:rPr lang="en-GB" sz="1800" b="1" i="1" baseline="-25000" dirty="0">
                          <a:solidFill>
                            <a:srgbClr val="FF0000"/>
                          </a:solidFill>
                          <a:effectLst/>
                          <a:latin typeface="Arial"/>
                          <a:ea typeface="Times New Roman"/>
                        </a:rPr>
                        <a:t>1</a:t>
                      </a:r>
                      <a:endParaRPr lang="cs-CZ" sz="1800" dirty="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b="1" i="1" dirty="0">
                          <a:solidFill>
                            <a:srgbClr val="FF0000"/>
                          </a:solidFill>
                          <a:effectLst/>
                          <a:latin typeface="Arial"/>
                          <a:ea typeface="Times New Roman"/>
                        </a:rPr>
                        <a:t>DF</a:t>
                      </a:r>
                      <a:r>
                        <a:rPr lang="en-GB" sz="1800" b="1" i="1" baseline="-25000" dirty="0">
                          <a:solidFill>
                            <a:srgbClr val="FF0000"/>
                          </a:solidFill>
                          <a:effectLst/>
                          <a:latin typeface="Arial"/>
                          <a:ea typeface="Times New Roman"/>
                        </a:rPr>
                        <a:t>1</a:t>
                      </a:r>
                      <a:endParaRPr lang="cs-CZ" sz="1800" dirty="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b="1" i="1">
                          <a:solidFill>
                            <a:srgbClr val="FF0000"/>
                          </a:solidFill>
                          <a:effectLst/>
                          <a:latin typeface="Arial"/>
                          <a:ea typeface="Times New Roman"/>
                        </a:rPr>
                        <a:t>CF</a:t>
                      </a:r>
                      <a:r>
                        <a:rPr lang="en-GB" sz="1800" b="1" i="1" baseline="-25000">
                          <a:solidFill>
                            <a:srgbClr val="FF0000"/>
                          </a:solidFill>
                          <a:effectLst/>
                          <a:latin typeface="Arial"/>
                          <a:ea typeface="Times New Roman"/>
                        </a:rPr>
                        <a:t>1</a:t>
                      </a:r>
                      <a:r>
                        <a:rPr lang="en-GB" sz="1800" b="1" i="1">
                          <a:solidFill>
                            <a:srgbClr val="FF0000"/>
                          </a:solidFill>
                          <a:effectLst/>
                          <a:latin typeface="Arial"/>
                          <a:ea typeface="Times New Roman"/>
                        </a:rPr>
                        <a:t>*DF</a:t>
                      </a:r>
                      <a:r>
                        <a:rPr lang="en-GB" sz="1800" b="1" i="1" baseline="-25000">
                          <a:solidFill>
                            <a:srgbClr val="FF0000"/>
                          </a:solidFill>
                          <a:effectLst/>
                          <a:latin typeface="Arial"/>
                          <a:ea typeface="Times New Roman"/>
                        </a:rPr>
                        <a:t>1</a:t>
                      </a:r>
                      <a:endParaRPr lang="cs-CZ" sz="180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US" sz="1800" dirty="0" smtClean="0">
                          <a:effectLst/>
                          <a:latin typeface="Times New Roman"/>
                          <a:ea typeface="Times New Roman"/>
                        </a:rPr>
                        <a:t>…</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solidFill>
                            <a:srgbClr val="FF0000"/>
                          </a:solidFill>
                          <a:effectLst/>
                          <a:latin typeface="Arial"/>
                          <a:ea typeface="Times New Roman"/>
                        </a:rPr>
                        <a:t>….</a:t>
                      </a:r>
                      <a:endParaRPr lang="cs-CZ" sz="1800" dirty="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dirty="0">
                          <a:solidFill>
                            <a:srgbClr val="FF0000"/>
                          </a:solidFill>
                          <a:effectLst/>
                          <a:latin typeface="Arial"/>
                          <a:ea typeface="Times New Roman"/>
                        </a:rPr>
                        <a:t>….</a:t>
                      </a:r>
                      <a:endParaRPr lang="cs-CZ" sz="1800" dirty="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800">
                          <a:solidFill>
                            <a:srgbClr val="FF0000"/>
                          </a:solidFill>
                          <a:effectLst/>
                          <a:latin typeface="Arial"/>
                          <a:ea typeface="Times New Roman"/>
                        </a:rPr>
                        <a:t>….</a:t>
                      </a:r>
                      <a:endParaRPr lang="cs-CZ" sz="180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0098">
                <a:tc>
                  <a:txBody>
                    <a:bodyPr/>
                    <a:lstStyle/>
                    <a:p>
                      <a:pPr algn="ctr">
                        <a:spcAft>
                          <a:spcPts val="0"/>
                        </a:spcAft>
                      </a:pPr>
                      <a:r>
                        <a:rPr lang="en-GB" sz="1800" dirty="0" smtClean="0">
                          <a:effectLst/>
                          <a:latin typeface="Arial"/>
                          <a:ea typeface="Times New Roman"/>
                        </a:rPr>
                        <a:t>N</a:t>
                      </a:r>
                      <a:endParaRPr lang="cs-CZ" sz="1800" dirty="0">
                        <a:effectLst/>
                        <a:latin typeface="Times New Roman"/>
                        <a:ea typeface="Times New Roman"/>
                      </a:endParaRPr>
                    </a:p>
                  </a:txBody>
                  <a:tcPr marL="68582" marR="68582"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i="1" dirty="0">
                          <a:solidFill>
                            <a:srgbClr val="FF0000"/>
                          </a:solidFill>
                          <a:effectLst/>
                          <a:latin typeface="Arial"/>
                          <a:ea typeface="Times New Roman"/>
                        </a:rPr>
                        <a:t>CF</a:t>
                      </a:r>
                      <a:r>
                        <a:rPr lang="en-GB" sz="1800" b="1" i="1" baseline="-25000" dirty="0">
                          <a:solidFill>
                            <a:srgbClr val="FF0000"/>
                          </a:solidFill>
                          <a:effectLst/>
                          <a:latin typeface="Arial"/>
                          <a:ea typeface="Times New Roman"/>
                        </a:rPr>
                        <a:t>N</a:t>
                      </a:r>
                      <a:endParaRPr lang="cs-CZ" sz="1800" dirty="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i="1" dirty="0">
                          <a:solidFill>
                            <a:srgbClr val="FF0000"/>
                          </a:solidFill>
                          <a:effectLst/>
                          <a:latin typeface="Arial"/>
                          <a:ea typeface="Times New Roman"/>
                        </a:rPr>
                        <a:t>DF</a:t>
                      </a:r>
                      <a:r>
                        <a:rPr lang="en-GB" sz="1800" b="1" i="1" baseline="-25000" dirty="0">
                          <a:solidFill>
                            <a:srgbClr val="FF0000"/>
                          </a:solidFill>
                          <a:effectLst/>
                          <a:latin typeface="Arial"/>
                          <a:ea typeface="Times New Roman"/>
                        </a:rPr>
                        <a:t>N</a:t>
                      </a:r>
                      <a:endParaRPr lang="cs-CZ" sz="1800" dirty="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800" b="1" i="1" dirty="0">
                          <a:solidFill>
                            <a:srgbClr val="FF0000"/>
                          </a:solidFill>
                          <a:effectLst/>
                          <a:latin typeface="Arial"/>
                          <a:ea typeface="Times New Roman"/>
                        </a:rPr>
                        <a:t>CF</a:t>
                      </a:r>
                      <a:r>
                        <a:rPr lang="en-GB" sz="1800" b="1" i="1" baseline="-25000" dirty="0">
                          <a:solidFill>
                            <a:srgbClr val="FF0000"/>
                          </a:solidFill>
                          <a:effectLst/>
                          <a:latin typeface="Arial"/>
                          <a:ea typeface="Times New Roman"/>
                        </a:rPr>
                        <a:t>N</a:t>
                      </a:r>
                      <a:r>
                        <a:rPr lang="en-GB" sz="1800" b="1" i="1" dirty="0">
                          <a:solidFill>
                            <a:srgbClr val="FF0000"/>
                          </a:solidFill>
                          <a:effectLst/>
                          <a:latin typeface="Arial"/>
                          <a:ea typeface="Times New Roman"/>
                        </a:rPr>
                        <a:t>*DF</a:t>
                      </a:r>
                      <a:r>
                        <a:rPr lang="en-GB" sz="1800" b="1" i="1" baseline="-25000" dirty="0">
                          <a:solidFill>
                            <a:srgbClr val="FF0000"/>
                          </a:solidFill>
                          <a:effectLst/>
                          <a:latin typeface="Arial"/>
                          <a:ea typeface="Times New Roman"/>
                        </a:rPr>
                        <a:t>N</a:t>
                      </a:r>
                      <a:endParaRPr lang="cs-CZ" sz="1800" dirty="0">
                        <a:effectLst/>
                        <a:latin typeface="Times New Roman"/>
                        <a:ea typeface="Times New Roman"/>
                      </a:endParaRPr>
                    </a:p>
                  </a:txBody>
                  <a:tcPr marL="68582" marR="68582"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2" name="Tabulka 1"/>
          <p:cNvGraphicFramePr>
            <a:graphicFrameLocks noGrp="1"/>
          </p:cNvGraphicFramePr>
          <p:nvPr/>
        </p:nvGraphicFramePr>
        <p:xfrm>
          <a:off x="971550" y="5373688"/>
          <a:ext cx="6985000" cy="358775"/>
        </p:xfrm>
        <a:graphic>
          <a:graphicData uri="http://schemas.openxmlformats.org/drawingml/2006/table">
            <a:tbl>
              <a:tblPr firstRow="1" firstCol="1" lastRow="1" lastCol="1" bandRow="1" bandCol="1"/>
              <a:tblGrid>
                <a:gridCol w="5162825"/>
                <a:gridCol w="1822175"/>
              </a:tblGrid>
              <a:tr h="358775">
                <a:tc>
                  <a:txBody>
                    <a:bodyPr/>
                    <a:lstStyle/>
                    <a:p>
                      <a:pPr algn="r">
                        <a:spcAft>
                          <a:spcPts val="0"/>
                        </a:spcAft>
                      </a:pPr>
                      <a:r>
                        <a:rPr lang="en-GB" sz="1800" dirty="0" smtClean="0">
                          <a:effectLst/>
                          <a:latin typeface="Arial"/>
                          <a:ea typeface="Times New Roman"/>
                        </a:rPr>
                        <a:t>Net Present </a:t>
                      </a:r>
                      <a:r>
                        <a:rPr lang="en-GB" sz="1800" dirty="0">
                          <a:effectLst/>
                          <a:latin typeface="Arial"/>
                          <a:ea typeface="Times New Roman"/>
                        </a:rPr>
                        <a:t>Value</a:t>
                      </a:r>
                      <a:endParaRPr lang="cs-CZ" sz="1800" dirty="0">
                        <a:effectLst/>
                        <a:latin typeface="Times New Roman"/>
                        <a:ea typeface="Times New Roman"/>
                      </a:endParaRPr>
                    </a:p>
                  </a:txBody>
                  <a:tcPr marL="68582" marR="68582"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a:spcAft>
                          <a:spcPts val="0"/>
                        </a:spcAft>
                      </a:pPr>
                      <a:r>
                        <a:rPr kumimoji="0" lang="en-GB" sz="2000" b="1" i="1" kern="1200" dirty="0" smtClean="0">
                          <a:solidFill>
                            <a:srgbClr val="0000CC"/>
                          </a:solidFill>
                          <a:effectLst/>
                          <a:latin typeface="+mn-lt"/>
                          <a:ea typeface="+mn-ea"/>
                          <a:cs typeface="+mn-cs"/>
                        </a:rPr>
                        <a:t>∑ CF*DF</a:t>
                      </a:r>
                      <a:r>
                        <a:rPr lang="en-GB" sz="2000" dirty="0">
                          <a:solidFill>
                            <a:srgbClr val="0000CC"/>
                          </a:solidFill>
                          <a:effectLst/>
                          <a:latin typeface="Arial"/>
                          <a:ea typeface="Times New Roman"/>
                        </a:rPr>
                        <a:t> </a:t>
                      </a:r>
                      <a:r>
                        <a:rPr lang="en-GB" sz="2000" dirty="0">
                          <a:effectLst/>
                          <a:latin typeface="Arial"/>
                          <a:ea typeface="Times New Roman"/>
                        </a:rPr>
                        <a:t>   </a:t>
                      </a:r>
                      <a:r>
                        <a:rPr lang="en-GB" sz="1800" dirty="0">
                          <a:effectLst/>
                          <a:latin typeface="Arial"/>
                          <a:ea typeface="Times New Roman"/>
                        </a:rPr>
                        <a:t> </a:t>
                      </a:r>
                      <a:endParaRPr lang="cs-CZ" sz="1800" dirty="0">
                        <a:effectLst/>
                        <a:latin typeface="Times New Roman"/>
                        <a:ea typeface="Times New Roman"/>
                      </a:endParaRPr>
                    </a:p>
                  </a:txBody>
                  <a:tcPr marL="68582" marR="68582"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a:defRPr/>
            </a:pPr>
            <a:r>
              <a:rPr lang="en-GB" sz="2400" dirty="0" smtClean="0"/>
              <a:t>The </a:t>
            </a:r>
            <a:r>
              <a:rPr lang="en-GB" sz="2400" dirty="0"/>
              <a:t>NPV is a measure of the value or worth added to the company by carrying out the project. </a:t>
            </a:r>
            <a:endParaRPr lang="cs-CZ" sz="2400" dirty="0"/>
          </a:p>
          <a:p>
            <a:pPr marL="0" indent="0">
              <a:buFont typeface="Wingdings 2" panose="05020102010507070707" pitchFamily="18" charset="2"/>
              <a:buNone/>
              <a:defRPr/>
            </a:pPr>
            <a:r>
              <a:rPr lang="en-GB" sz="2400" dirty="0"/>
              <a:t> </a:t>
            </a:r>
            <a:endParaRPr lang="cs-CZ" sz="2400" dirty="0"/>
          </a:p>
          <a:p>
            <a:pPr>
              <a:defRPr/>
            </a:pPr>
            <a:r>
              <a:rPr lang="en-GB" sz="2400" b="1" u="sng" dirty="0"/>
              <a:t>The decision rule</a:t>
            </a:r>
            <a:r>
              <a:rPr lang="en-GB" sz="2400" u="sng" dirty="0"/>
              <a:t> </a:t>
            </a:r>
            <a:r>
              <a:rPr lang="en-GB" sz="2400" dirty="0"/>
              <a:t>can be expressed in the following form:</a:t>
            </a:r>
            <a:endParaRPr lang="cs-CZ" sz="2400" dirty="0"/>
          </a:p>
          <a:p>
            <a:pPr lvl="1">
              <a:spcBef>
                <a:spcPts val="1200"/>
              </a:spcBef>
              <a:spcAft>
                <a:spcPts val="600"/>
              </a:spcAft>
              <a:defRPr/>
            </a:pPr>
            <a:r>
              <a:rPr lang="en-GB" sz="2400" dirty="0" smtClean="0">
                <a:solidFill>
                  <a:srgbClr val="0000CC"/>
                </a:solidFill>
              </a:rPr>
              <a:t>If </a:t>
            </a:r>
            <a:r>
              <a:rPr lang="en-GB" sz="2400" dirty="0">
                <a:solidFill>
                  <a:srgbClr val="0000CC"/>
                </a:solidFill>
              </a:rPr>
              <a:t>the NPV is </a:t>
            </a:r>
            <a:r>
              <a:rPr lang="en-GB" sz="2400" u="sng" dirty="0">
                <a:solidFill>
                  <a:srgbClr val="0000CC"/>
                </a:solidFill>
              </a:rPr>
              <a:t>positive</a:t>
            </a:r>
            <a:r>
              <a:rPr lang="en-GB" sz="2400" dirty="0">
                <a:solidFill>
                  <a:srgbClr val="0000CC"/>
                </a:solidFill>
              </a:rPr>
              <a:t> the project merits further consideration.</a:t>
            </a:r>
            <a:endParaRPr lang="cs-CZ" sz="2400" dirty="0">
              <a:solidFill>
                <a:srgbClr val="0000CC"/>
              </a:solidFill>
            </a:endParaRPr>
          </a:p>
          <a:p>
            <a:pPr lvl="1">
              <a:spcBef>
                <a:spcPts val="1200"/>
              </a:spcBef>
              <a:spcAft>
                <a:spcPts val="600"/>
              </a:spcAft>
              <a:defRPr/>
            </a:pPr>
            <a:r>
              <a:rPr lang="en-GB" sz="2400" dirty="0" smtClean="0">
                <a:solidFill>
                  <a:srgbClr val="0000CC"/>
                </a:solidFill>
              </a:rPr>
              <a:t>If </a:t>
            </a:r>
            <a:r>
              <a:rPr lang="en-GB" sz="2400" dirty="0">
                <a:solidFill>
                  <a:srgbClr val="0000CC"/>
                </a:solidFill>
              </a:rPr>
              <a:t>the NPV is </a:t>
            </a:r>
            <a:r>
              <a:rPr lang="en-GB" sz="2400" u="sng" dirty="0">
                <a:solidFill>
                  <a:srgbClr val="0000CC"/>
                </a:solidFill>
              </a:rPr>
              <a:t>equal to zero</a:t>
            </a:r>
            <a:r>
              <a:rPr lang="en-GB" sz="2400" dirty="0">
                <a:solidFill>
                  <a:srgbClr val="0000CC"/>
                </a:solidFill>
              </a:rPr>
              <a:t> it is indeterminate</a:t>
            </a:r>
            <a:r>
              <a:rPr lang="en-GB" sz="2400" dirty="0" smtClean="0">
                <a:solidFill>
                  <a:srgbClr val="0000CC"/>
                </a:solidFill>
              </a:rPr>
              <a:t>.</a:t>
            </a:r>
            <a:r>
              <a:rPr lang="en-GB" sz="2400" dirty="0">
                <a:solidFill>
                  <a:srgbClr val="0000CC"/>
                </a:solidFill>
              </a:rPr>
              <a:t> </a:t>
            </a:r>
            <a:endParaRPr lang="cs-CZ" sz="2400" dirty="0">
              <a:solidFill>
                <a:srgbClr val="0000CC"/>
              </a:solidFill>
            </a:endParaRPr>
          </a:p>
          <a:p>
            <a:pPr lvl="1">
              <a:spcBef>
                <a:spcPts val="1200"/>
              </a:spcBef>
              <a:spcAft>
                <a:spcPts val="600"/>
              </a:spcAft>
              <a:defRPr/>
            </a:pPr>
            <a:r>
              <a:rPr lang="en-GB" sz="2400" dirty="0">
                <a:solidFill>
                  <a:srgbClr val="0000CC"/>
                </a:solidFill>
              </a:rPr>
              <a:t>If the NPV is </a:t>
            </a:r>
            <a:r>
              <a:rPr lang="en-GB" sz="2400" u="sng" dirty="0">
                <a:solidFill>
                  <a:srgbClr val="0000CC"/>
                </a:solidFill>
              </a:rPr>
              <a:t>negative</a:t>
            </a:r>
            <a:r>
              <a:rPr lang="en-GB" sz="2400" dirty="0">
                <a:solidFill>
                  <a:srgbClr val="0000CC"/>
                </a:solidFill>
              </a:rPr>
              <a:t> the project should be rejected.</a:t>
            </a:r>
            <a:endParaRPr lang="cs-CZ" sz="2400" dirty="0">
              <a:solidFill>
                <a:srgbClr val="0000CC"/>
              </a:solidFill>
            </a:endParaRPr>
          </a:p>
          <a:p>
            <a:pPr>
              <a:spcBef>
                <a:spcPts val="1800"/>
              </a:spcBef>
              <a:spcAft>
                <a:spcPts val="600"/>
              </a:spcAft>
              <a:defRPr/>
            </a:pPr>
            <a:endParaRPr lang="en-GB"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adpis 1"/>
          <p:cNvSpPr>
            <a:spLocks noGrp="1"/>
          </p:cNvSpPr>
          <p:nvPr>
            <p:ph type="title"/>
          </p:nvPr>
        </p:nvSpPr>
        <p:spPr/>
        <p:txBody>
          <a:bodyPr/>
          <a:lstStyle/>
          <a:p>
            <a:pPr eaLnBrk="1" hangingPunct="1"/>
            <a:r>
              <a:rPr lang="cs-CZ" altLang="cs-CZ" sz="3200" b="1" smtClean="0">
                <a:solidFill>
                  <a:srgbClr val="002060"/>
                </a:solidFill>
              </a:rPr>
              <a:t>Project Selection</a:t>
            </a:r>
          </a:p>
        </p:txBody>
      </p:sp>
      <p:sp>
        <p:nvSpPr>
          <p:cNvPr id="13315" name="Podnadpis 2"/>
          <p:cNvSpPr>
            <a:spLocks noGrp="1"/>
          </p:cNvSpPr>
          <p:nvPr>
            <p:ph sz="quarter" idx="1"/>
          </p:nvPr>
        </p:nvSpPr>
        <p:spPr>
          <a:xfrm>
            <a:off x="301625" y="1527175"/>
            <a:ext cx="8374063" cy="4572000"/>
          </a:xfrm>
        </p:spPr>
        <p:txBody>
          <a:bodyPr/>
          <a:lstStyle/>
          <a:p>
            <a:pPr>
              <a:defRPr/>
            </a:pPr>
            <a:r>
              <a:rPr lang="en-US" sz="2800" b="1" u="sng" dirty="0" smtClean="0"/>
              <a:t>Financial methods of project appraisal</a:t>
            </a:r>
            <a:r>
              <a:rPr lang="en-GB" sz="2800" b="1" u="sng" dirty="0" smtClean="0"/>
              <a:t>:</a:t>
            </a:r>
            <a:endParaRPr lang="cs-CZ" sz="2800" dirty="0" smtClean="0"/>
          </a:p>
          <a:p>
            <a:pPr lvl="1">
              <a:spcBef>
                <a:spcPts val="600"/>
              </a:spcBef>
              <a:spcAft>
                <a:spcPts val="0"/>
              </a:spcAft>
              <a:defRPr/>
            </a:pPr>
            <a:r>
              <a:rPr lang="en-GB" sz="2400" dirty="0" smtClean="0">
                <a:solidFill>
                  <a:schemeClr val="tx1"/>
                </a:solidFill>
              </a:rPr>
              <a:t>Payback period</a:t>
            </a:r>
            <a:endParaRPr lang="cs-CZ" sz="2400" dirty="0" smtClean="0">
              <a:solidFill>
                <a:schemeClr val="tx1"/>
              </a:solidFill>
            </a:endParaRPr>
          </a:p>
          <a:p>
            <a:pPr marL="274638" lvl="1" indent="0">
              <a:spcBef>
                <a:spcPts val="0"/>
              </a:spcBef>
              <a:spcAft>
                <a:spcPts val="0"/>
              </a:spcAft>
              <a:buFont typeface="Wingdings" panose="05000000000000000000" pitchFamily="2" charset="2"/>
              <a:buNone/>
              <a:defRPr/>
            </a:pPr>
            <a:r>
              <a:rPr lang="cs-CZ" sz="2400" dirty="0" smtClean="0">
                <a:solidFill>
                  <a:schemeClr val="tx1"/>
                </a:solidFill>
              </a:rPr>
              <a:t>	</a:t>
            </a:r>
            <a:r>
              <a:rPr lang="en-US" sz="2000" i="1" dirty="0" smtClean="0">
                <a:solidFill>
                  <a:schemeClr val="tx1"/>
                </a:solidFill>
              </a:rPr>
              <a:t>“</a:t>
            </a:r>
            <a:r>
              <a:rPr lang="en-US" sz="2000" i="1" dirty="0">
                <a:solidFill>
                  <a:schemeClr val="tx1"/>
                </a:solidFill>
              </a:rPr>
              <a:t>Time needed to get your money back”</a:t>
            </a:r>
          </a:p>
          <a:p>
            <a:pPr lvl="1">
              <a:spcBef>
                <a:spcPts val="600"/>
              </a:spcBef>
              <a:spcAft>
                <a:spcPts val="600"/>
              </a:spcAft>
              <a:defRPr/>
            </a:pPr>
            <a:r>
              <a:rPr lang="en-GB" sz="2400" dirty="0" smtClean="0">
                <a:solidFill>
                  <a:schemeClr val="tx1"/>
                </a:solidFill>
              </a:rPr>
              <a:t>Return </a:t>
            </a:r>
            <a:r>
              <a:rPr lang="en-GB" sz="2400" dirty="0">
                <a:solidFill>
                  <a:schemeClr val="tx1"/>
                </a:solidFill>
              </a:rPr>
              <a:t>on </a:t>
            </a:r>
            <a:r>
              <a:rPr lang="en-GB" sz="2400" dirty="0" smtClean="0">
                <a:solidFill>
                  <a:schemeClr val="tx1"/>
                </a:solidFill>
              </a:rPr>
              <a:t>investment</a:t>
            </a:r>
            <a:endParaRPr lang="cs-CZ" sz="2400" dirty="0" smtClean="0">
              <a:solidFill>
                <a:schemeClr val="tx1"/>
              </a:solidFill>
            </a:endParaRPr>
          </a:p>
          <a:p>
            <a:pPr marL="274638" lvl="1" indent="0">
              <a:spcBef>
                <a:spcPts val="600"/>
              </a:spcBef>
              <a:spcAft>
                <a:spcPts val="600"/>
              </a:spcAft>
              <a:buFont typeface="Wingdings" panose="05000000000000000000" pitchFamily="2" charset="2"/>
              <a:buNone/>
              <a:defRPr/>
            </a:pPr>
            <a:endParaRPr lang="cs-CZ" sz="2400" dirty="0" smtClean="0">
              <a:solidFill>
                <a:schemeClr val="tx1"/>
              </a:solidFill>
            </a:endParaRPr>
          </a:p>
          <a:p>
            <a:pPr lvl="1">
              <a:spcBef>
                <a:spcPts val="600"/>
              </a:spcBef>
              <a:spcAft>
                <a:spcPts val="600"/>
              </a:spcAft>
              <a:defRPr/>
            </a:pPr>
            <a:endParaRPr lang="en-US" sz="2400" dirty="0">
              <a:solidFill>
                <a:schemeClr val="tx1"/>
              </a:solidFill>
            </a:endParaRPr>
          </a:p>
          <a:p>
            <a:pPr lvl="1">
              <a:spcBef>
                <a:spcPts val="1800"/>
              </a:spcBef>
              <a:spcAft>
                <a:spcPts val="600"/>
              </a:spcAft>
              <a:defRPr/>
            </a:pPr>
            <a:r>
              <a:rPr lang="en-GB" sz="2400" b="1" dirty="0" smtClean="0">
                <a:solidFill>
                  <a:srgbClr val="0000CC"/>
                </a:solidFill>
              </a:rPr>
              <a:t>Net </a:t>
            </a:r>
            <a:r>
              <a:rPr lang="en-GB" sz="2400" b="1" dirty="0">
                <a:solidFill>
                  <a:srgbClr val="0000CC"/>
                </a:solidFill>
              </a:rPr>
              <a:t>Present Value (</a:t>
            </a:r>
            <a:r>
              <a:rPr lang="en-GB" sz="2400" b="1" dirty="0" smtClean="0">
                <a:solidFill>
                  <a:srgbClr val="0000CC"/>
                </a:solidFill>
              </a:rPr>
              <a:t>NPV)</a:t>
            </a:r>
            <a:endParaRPr lang="en-US" sz="2400" b="1" dirty="0">
              <a:solidFill>
                <a:srgbClr val="0000CC"/>
              </a:solidFill>
            </a:endParaRPr>
          </a:p>
          <a:p>
            <a:pPr lvl="1">
              <a:spcBef>
                <a:spcPts val="600"/>
              </a:spcBef>
              <a:spcAft>
                <a:spcPts val="600"/>
              </a:spcAft>
              <a:defRPr/>
            </a:pPr>
            <a:r>
              <a:rPr lang="en-GB" sz="2400" dirty="0" smtClean="0">
                <a:solidFill>
                  <a:srgbClr val="0000CC"/>
                </a:solidFill>
              </a:rPr>
              <a:t>Internal </a:t>
            </a:r>
            <a:r>
              <a:rPr lang="en-GB" sz="2400" dirty="0">
                <a:solidFill>
                  <a:srgbClr val="0000CC"/>
                </a:solidFill>
              </a:rPr>
              <a:t>Rate of Return (IRR</a:t>
            </a:r>
            <a:r>
              <a:rPr lang="en-GB" sz="2400" dirty="0" smtClean="0">
                <a:solidFill>
                  <a:srgbClr val="0000CC"/>
                </a:solidFill>
              </a:rPr>
              <a:t>)</a:t>
            </a:r>
          </a:p>
          <a:p>
            <a:pPr lvl="1">
              <a:defRPr/>
            </a:pPr>
            <a:endParaRPr lang="en-GB" sz="2800" dirty="0">
              <a:solidFill>
                <a:schemeClr val="tx1"/>
              </a:solidFill>
            </a:endParaRPr>
          </a:p>
          <a:p>
            <a:pPr marL="274638" lvl="1" indent="0" eaLnBrk="1" hangingPunct="1">
              <a:buFont typeface="Wingdings" panose="05000000000000000000" pitchFamily="2" charset="2"/>
              <a:buNone/>
              <a:defRPr/>
            </a:pPr>
            <a:endParaRPr lang="cs-CZ" altLang="cs-CZ" sz="2300" dirty="0"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3295650"/>
            <a:ext cx="3765550" cy="560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3910013"/>
            <a:ext cx="4679950" cy="5476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a:defRPr/>
            </a:pPr>
            <a:r>
              <a:rPr lang="en-GB" sz="2400" dirty="0" smtClean="0"/>
              <a:t>A </a:t>
            </a:r>
            <a:r>
              <a:rPr lang="en-GB" sz="2400" dirty="0"/>
              <a:t>negative NPV indicates that we would lose money by carrying out the relevant project.</a:t>
            </a:r>
            <a:endParaRPr lang="cs-CZ" sz="2400" dirty="0"/>
          </a:p>
          <a:p>
            <a:pPr lvl="1">
              <a:defRPr/>
            </a:pPr>
            <a:r>
              <a:rPr lang="en-GB" sz="2400" dirty="0" smtClean="0">
                <a:solidFill>
                  <a:schemeClr val="tx1"/>
                </a:solidFill>
              </a:rPr>
              <a:t>Nevertheless, it is your decision and you can still carry the project on because there are some other reasons to do so.</a:t>
            </a:r>
          </a:p>
          <a:p>
            <a:pPr lvl="1">
              <a:defRPr/>
            </a:pPr>
            <a:r>
              <a:rPr lang="en-GB" sz="2400" dirty="0" smtClean="0">
                <a:solidFill>
                  <a:schemeClr val="tx1"/>
                </a:solidFill>
              </a:rPr>
              <a:t>At least, you know that you are going to lose </a:t>
            </a:r>
            <a:r>
              <a:rPr lang="en-GB" sz="2400" dirty="0">
                <a:solidFill>
                  <a:schemeClr val="tx1"/>
                </a:solidFill>
              </a:rPr>
              <a:t>y</a:t>
            </a:r>
            <a:r>
              <a:rPr lang="en-GB" sz="2400" dirty="0" smtClean="0">
                <a:solidFill>
                  <a:schemeClr val="tx1"/>
                </a:solidFill>
              </a:rPr>
              <a:t>our money.</a:t>
            </a:r>
            <a:r>
              <a:rPr lang="en-GB" sz="2400" dirty="0">
                <a:solidFill>
                  <a:schemeClr val="tx1"/>
                </a:solidFill>
              </a:rPr>
              <a:t> </a:t>
            </a:r>
            <a:endParaRPr lang="cs-CZ" sz="2400" dirty="0">
              <a:solidFill>
                <a:schemeClr val="tx1"/>
              </a:solidFill>
            </a:endParaRPr>
          </a:p>
          <a:p>
            <a:pPr marL="0" indent="0">
              <a:buFont typeface="Wingdings 2" panose="05020102010507070707" pitchFamily="18" charset="2"/>
              <a:buNone/>
              <a:defRPr/>
            </a:pPr>
            <a:endParaRPr lang="cs-CZ" sz="2400" dirty="0"/>
          </a:p>
          <a:p>
            <a:pPr>
              <a:defRPr/>
            </a:pPr>
            <a:r>
              <a:rPr lang="en-GB" sz="2400" dirty="0"/>
              <a:t>When ranking the projects, preference should be given to the project with the highest NPV.</a:t>
            </a:r>
            <a:endParaRPr lang="cs-CZ" sz="2400" dirty="0"/>
          </a:p>
          <a:p>
            <a:pPr marL="0" indent="0">
              <a:buFont typeface="Wingdings 2" panose="05020102010507070707" pitchFamily="18" charset="2"/>
              <a:buNone/>
              <a:defRPr/>
            </a:pPr>
            <a:endParaRPr lang="en-GB"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4</a:t>
            </a:r>
            <a:endParaRPr lang="cs-CZ" sz="2400" dirty="0"/>
          </a:p>
          <a:p>
            <a:pPr>
              <a:defRPr/>
            </a:pPr>
            <a:r>
              <a:rPr lang="en-GB" sz="2000" dirty="0"/>
              <a:t>Consider the same example as </a:t>
            </a:r>
            <a:r>
              <a:rPr lang="en-GB" sz="2000" dirty="0" smtClean="0"/>
              <a:t>we did before, </a:t>
            </a:r>
            <a:r>
              <a:rPr lang="en-GB" sz="2000" dirty="0"/>
              <a:t>this time using </a:t>
            </a:r>
            <a:r>
              <a:rPr lang="en-GB" sz="2000" dirty="0" smtClean="0"/>
              <a:t>NPV.</a:t>
            </a:r>
          </a:p>
          <a:p>
            <a:pPr>
              <a:defRPr/>
            </a:pPr>
            <a:r>
              <a:rPr lang="en-GB" sz="2000" dirty="0" smtClean="0"/>
              <a:t>Assume </a:t>
            </a:r>
            <a:r>
              <a:rPr lang="en-GB" sz="2000" dirty="0"/>
              <a:t>the discounting factor </a:t>
            </a:r>
            <a:r>
              <a:rPr lang="en-GB" sz="2000" i="1" dirty="0"/>
              <a:t>r</a:t>
            </a:r>
            <a:r>
              <a:rPr lang="en-GB" sz="2000" dirty="0"/>
              <a:t>=20%.</a:t>
            </a:r>
            <a:endParaRPr lang="cs-CZ" sz="2000" dirty="0"/>
          </a:p>
          <a:p>
            <a:pPr marL="0" indent="0">
              <a:buFont typeface="Wingdings 2" panose="05020102010507070707" pitchFamily="18" charset="2"/>
              <a:buNone/>
              <a:defRPr/>
            </a:pPr>
            <a:endParaRPr lang="cs-CZ" sz="2000" dirty="0"/>
          </a:p>
        </p:txBody>
      </p:sp>
      <p:graphicFrame>
        <p:nvGraphicFramePr>
          <p:cNvPr id="2" name="Tabulka 1"/>
          <p:cNvGraphicFramePr>
            <a:graphicFrameLocks noGrp="1"/>
          </p:cNvGraphicFramePr>
          <p:nvPr/>
        </p:nvGraphicFramePr>
        <p:xfrm>
          <a:off x="827088" y="3213100"/>
          <a:ext cx="7343775" cy="2089150"/>
        </p:xfrm>
        <a:graphic>
          <a:graphicData uri="http://schemas.openxmlformats.org/drawingml/2006/table">
            <a:tbl>
              <a:tblPr firstRow="1" firstCol="1" lastRow="1" lastCol="1" bandRow="1" bandCol="1">
                <a:tableStyleId>{5C22544A-7EE6-4342-B048-85BDC9FD1C3A}</a:tableStyleId>
              </a:tblPr>
              <a:tblGrid>
                <a:gridCol w="2447393"/>
                <a:gridCol w="2448191"/>
                <a:gridCol w="2448191"/>
              </a:tblGrid>
              <a:tr h="596900">
                <a:tc>
                  <a:txBody>
                    <a:bodyPr/>
                    <a:lstStyle/>
                    <a:p>
                      <a:pPr algn="ctr">
                        <a:spcAft>
                          <a:spcPts val="0"/>
                        </a:spcAft>
                      </a:pPr>
                      <a:r>
                        <a:rPr lang="en-US" sz="1400" dirty="0">
                          <a:solidFill>
                            <a:schemeClr val="tx1"/>
                          </a:solidFill>
                          <a:effectLst/>
                        </a:rPr>
                        <a:t>Year</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A</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B</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0</a:t>
                      </a:r>
                      <a:endParaRPr kumimoji="0" lang="cs-CZ" sz="1400" kern="1200" dirty="0">
                        <a:solidFill>
                          <a:schemeClr val="dk1"/>
                        </a:solidFill>
                        <a:effectLst/>
                        <a:latin typeface="+mn-lt"/>
                        <a:ea typeface="+mn-ea"/>
                        <a:cs typeface="+mn-cs"/>
                      </a:endParaRPr>
                    </a:p>
                  </a:txBody>
                  <a:tcPr marL="68570" marR="6857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-35000</a:t>
                      </a:r>
                      <a:endParaRPr lang="cs-CZ" sz="1200" b="1" dirty="0">
                        <a:solidFill>
                          <a:schemeClr val="tx1"/>
                        </a:solidFill>
                        <a:effectLst/>
                        <a:latin typeface="Times New Roman"/>
                        <a:ea typeface="Times New Roman"/>
                      </a:endParaRPr>
                    </a:p>
                  </a:txBody>
                  <a:tcPr marL="68570" marR="68570" marT="0" marB="0" anchor="ctr">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-35000</a:t>
                      </a:r>
                      <a:endParaRPr lang="cs-CZ" sz="1200" b="1" dirty="0">
                        <a:solidFill>
                          <a:schemeClr val="tx1"/>
                        </a:solidFill>
                        <a:effectLst/>
                        <a:latin typeface="Times New Roman"/>
                        <a:ea typeface="Times New Roman"/>
                      </a:endParaRPr>
                    </a:p>
                  </a:txBody>
                  <a:tcPr marL="68570" marR="68570" marT="0" marB="0" anchor="ctr">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1</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20000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10000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2</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15000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10000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3</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10000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15000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smtClean="0">
                          <a:solidFill>
                            <a:schemeClr val="dk1"/>
                          </a:solidFill>
                          <a:effectLst/>
                          <a:latin typeface="+mn-lt"/>
                          <a:ea typeface="+mn-ea"/>
                          <a:cs typeface="+mn-cs"/>
                        </a:rPr>
                        <a:t>4</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kumimoji="0" lang="en-US" sz="1400" b="1" kern="1200" dirty="0" smtClean="0">
                          <a:solidFill>
                            <a:schemeClr val="tx1"/>
                          </a:solidFill>
                          <a:effectLst/>
                          <a:latin typeface="+mn-lt"/>
                          <a:ea typeface="+mn-ea"/>
                          <a:cs typeface="+mn-cs"/>
                        </a:rPr>
                        <a:t>10000</a:t>
                      </a:r>
                      <a:endParaRPr kumimoji="0" lang="cs-CZ" sz="1400" b="1" kern="1200" dirty="0">
                        <a:solidFill>
                          <a:schemeClr val="tx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kumimoji="0" lang="en-US" sz="1400" b="1" kern="1200" dirty="0" smtClean="0">
                          <a:solidFill>
                            <a:schemeClr val="tx1"/>
                          </a:solidFill>
                          <a:effectLst/>
                          <a:latin typeface="+mn-lt"/>
                          <a:ea typeface="+mn-ea"/>
                          <a:cs typeface="+mn-cs"/>
                        </a:rPr>
                        <a:t>2</a:t>
                      </a:r>
                      <a:r>
                        <a:rPr kumimoji="0" lang="cs-CZ" sz="1400" b="1" kern="1200" dirty="0" smtClean="0">
                          <a:solidFill>
                            <a:schemeClr val="tx1"/>
                          </a:solidFill>
                          <a:effectLst/>
                          <a:latin typeface="+mn-lt"/>
                          <a:ea typeface="+mn-ea"/>
                          <a:cs typeface="+mn-cs"/>
                        </a:rPr>
                        <a:t>0</a:t>
                      </a:r>
                      <a:r>
                        <a:rPr kumimoji="0" lang="en-US" sz="1400" b="1" kern="1200" dirty="0" smtClean="0">
                          <a:solidFill>
                            <a:schemeClr val="tx1"/>
                          </a:solidFill>
                          <a:effectLst/>
                          <a:latin typeface="+mn-lt"/>
                          <a:ea typeface="+mn-ea"/>
                          <a:cs typeface="+mn-cs"/>
                        </a:rPr>
                        <a:t>000</a:t>
                      </a:r>
                      <a:endParaRPr kumimoji="0" lang="cs-CZ" sz="1400" b="1" kern="1200" dirty="0">
                        <a:solidFill>
                          <a:schemeClr val="tx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36867"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pPr>
            <a:r>
              <a:rPr lang="en-GB" altLang="cs-CZ" sz="2400" i="1" smtClean="0"/>
              <a:t>Results - </a:t>
            </a:r>
            <a:r>
              <a:rPr lang="en-GB" altLang="cs-CZ" sz="2400" smtClean="0"/>
              <a:t>Machine A</a:t>
            </a:r>
            <a:endParaRPr lang="cs-CZ" altLang="cs-CZ" sz="2400" smtClean="0"/>
          </a:p>
          <a:p>
            <a:pPr marL="0" indent="0">
              <a:buFont typeface="Wingdings 2" panose="05020102010507070707" pitchFamily="18" charset="2"/>
              <a:buNone/>
            </a:pPr>
            <a:endParaRPr lang="cs-CZ" altLang="cs-CZ" sz="2000" smtClean="0"/>
          </a:p>
        </p:txBody>
      </p:sp>
      <p:graphicFrame>
        <p:nvGraphicFramePr>
          <p:cNvPr id="3" name="Tabulka 2"/>
          <p:cNvGraphicFramePr>
            <a:graphicFrameLocks noGrp="1"/>
          </p:cNvGraphicFramePr>
          <p:nvPr/>
        </p:nvGraphicFramePr>
        <p:xfrm>
          <a:off x="1042988" y="2492375"/>
          <a:ext cx="6769100" cy="2736850"/>
        </p:xfrm>
        <a:graphic>
          <a:graphicData uri="http://schemas.openxmlformats.org/drawingml/2006/table">
            <a:tbl>
              <a:tblPr firstRow="1" firstCol="1" lastRow="1" lastCol="1" bandRow="1" bandCol="1"/>
              <a:tblGrid>
                <a:gridCol w="1177235"/>
                <a:gridCol w="1913007"/>
                <a:gridCol w="1913007"/>
                <a:gridCol w="1765852"/>
              </a:tblGrid>
              <a:tr h="684213">
                <a:tc>
                  <a:txBody>
                    <a:bodyPr/>
                    <a:lstStyle/>
                    <a:p>
                      <a:pPr algn="ctr">
                        <a:spcAft>
                          <a:spcPts val="0"/>
                        </a:spcAft>
                      </a:pPr>
                      <a:r>
                        <a:rPr lang="en-GB" sz="1400" dirty="0">
                          <a:effectLst/>
                          <a:latin typeface="Arial"/>
                          <a:ea typeface="Times New Roman"/>
                        </a:rPr>
                        <a:t>Year</a:t>
                      </a:r>
                      <a:endParaRPr lang="cs-CZ" sz="1200" dirty="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Cash </a:t>
                      </a:r>
                      <a:endParaRPr lang="cs-CZ" sz="1200" dirty="0">
                        <a:effectLst/>
                        <a:latin typeface="Times New Roman"/>
                        <a:ea typeface="Times New Roman"/>
                      </a:endParaRPr>
                    </a:p>
                    <a:p>
                      <a:pPr algn="ctr">
                        <a:spcAft>
                          <a:spcPts val="0"/>
                        </a:spcAft>
                      </a:pPr>
                      <a:r>
                        <a:rPr lang="en-GB" sz="1400" dirty="0">
                          <a:effectLst/>
                          <a:latin typeface="Arial"/>
                          <a:ea typeface="Times New Roman"/>
                        </a:rPr>
                        <a:t>Flow</a:t>
                      </a:r>
                      <a:endParaRPr lang="cs-CZ" sz="1200" dirty="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Discount</a:t>
                      </a:r>
                      <a:endParaRPr lang="cs-CZ" sz="1200" dirty="0">
                        <a:effectLst/>
                        <a:latin typeface="Times New Roman"/>
                        <a:ea typeface="Times New Roman"/>
                      </a:endParaRPr>
                    </a:p>
                    <a:p>
                      <a:pPr algn="ctr">
                        <a:spcAft>
                          <a:spcPts val="0"/>
                        </a:spcAft>
                      </a:pPr>
                      <a:r>
                        <a:rPr lang="en-GB" sz="1400" dirty="0">
                          <a:effectLst/>
                          <a:latin typeface="Arial"/>
                          <a:ea typeface="Times New Roman"/>
                        </a:rPr>
                        <a:t>Factor 20%</a:t>
                      </a:r>
                      <a:endParaRPr lang="cs-CZ" sz="1200" dirty="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Present</a:t>
                      </a:r>
                      <a:endParaRPr lang="cs-CZ" sz="1200">
                        <a:effectLst/>
                        <a:latin typeface="Times New Roman"/>
                        <a:ea typeface="Times New Roman"/>
                      </a:endParaRPr>
                    </a:p>
                    <a:p>
                      <a:pPr algn="ctr">
                        <a:spcAft>
                          <a:spcPts val="0"/>
                        </a:spcAft>
                      </a:pPr>
                      <a:r>
                        <a:rPr lang="en-GB" sz="1400">
                          <a:effectLst/>
                          <a:latin typeface="Arial"/>
                          <a:ea typeface="Times New Roman"/>
                        </a:rPr>
                        <a:t>Value</a:t>
                      </a:r>
                      <a:endParaRPr lang="cs-CZ" sz="120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42106">
                <a:tc>
                  <a:txBody>
                    <a:bodyPr/>
                    <a:lstStyle/>
                    <a:p>
                      <a:pPr algn="ctr">
                        <a:spcAft>
                          <a:spcPts val="0"/>
                        </a:spcAft>
                      </a:pPr>
                      <a:r>
                        <a:rPr lang="en-GB" sz="1400" dirty="0">
                          <a:effectLst/>
                          <a:latin typeface="Arial"/>
                          <a:ea typeface="Times New Roman"/>
                        </a:rPr>
                        <a:t>0</a:t>
                      </a:r>
                      <a:endParaRPr lang="cs-CZ" sz="1200" dirty="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dirty="0">
                          <a:effectLst/>
                          <a:latin typeface="Arial"/>
                          <a:ea typeface="Times New Roman"/>
                        </a:rPr>
                        <a:t>-35000</a:t>
                      </a:r>
                      <a:endParaRPr lang="cs-CZ" sz="1200" dirty="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1.0000</a:t>
                      </a:r>
                      <a:endParaRPr lang="cs-CZ" sz="1200" dirty="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dirty="0">
                          <a:effectLst/>
                          <a:latin typeface="Arial"/>
                          <a:ea typeface="Times New Roman"/>
                        </a:rPr>
                        <a:t>-35000     </a:t>
                      </a:r>
                      <a:endParaRPr lang="cs-CZ" sz="1200" dirty="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dirty="0">
                          <a:effectLst/>
                          <a:latin typeface="Arial"/>
                          <a:ea typeface="Times New Roman"/>
                        </a:rPr>
                        <a:t>1</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dirty="0">
                          <a:effectLst/>
                          <a:latin typeface="Arial"/>
                          <a:ea typeface="Times New Roman"/>
                        </a:rPr>
                        <a:t>20000</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0.8333</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dirty="0">
                          <a:effectLst/>
                          <a:latin typeface="Arial"/>
                          <a:ea typeface="Times New Roman"/>
                        </a:rPr>
                        <a:t>16666     </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dirty="0">
                          <a:effectLst/>
                          <a:latin typeface="Arial"/>
                          <a:ea typeface="Times New Roman"/>
                        </a:rPr>
                        <a:t>2</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dirty="0">
                          <a:effectLst/>
                          <a:latin typeface="Arial"/>
                          <a:ea typeface="Times New Roman"/>
                        </a:rPr>
                        <a:t>15000</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0.6944</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dirty="0">
                          <a:effectLst/>
                          <a:latin typeface="Arial"/>
                          <a:ea typeface="Times New Roman"/>
                        </a:rPr>
                        <a:t>10416     </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dirty="0">
                          <a:effectLst/>
                          <a:latin typeface="Arial"/>
                          <a:ea typeface="Times New Roman"/>
                        </a:rPr>
                        <a:t>3</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dirty="0">
                          <a:effectLst/>
                          <a:latin typeface="Arial"/>
                          <a:ea typeface="Times New Roman"/>
                        </a:rPr>
                        <a:t>10000</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0.5787</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dirty="0">
                          <a:effectLst/>
                          <a:latin typeface="Arial"/>
                          <a:ea typeface="Times New Roman"/>
                        </a:rPr>
                        <a:t>5787     </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a:effectLst/>
                          <a:latin typeface="Arial"/>
                          <a:ea typeface="Times New Roman"/>
                        </a:rPr>
                        <a:t>4</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10000</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0.4823</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GB" sz="1400" dirty="0">
                          <a:effectLst/>
                          <a:latin typeface="Arial"/>
                          <a:ea typeface="Times New Roman"/>
                        </a:rPr>
                        <a:t>4823     </a:t>
                      </a:r>
                      <a:endParaRPr lang="cs-CZ" sz="1200" dirty="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2106">
                <a:tc gridSpan="3">
                  <a:txBody>
                    <a:bodyPr/>
                    <a:lstStyle/>
                    <a:p>
                      <a:pPr algn="r">
                        <a:spcAft>
                          <a:spcPts val="0"/>
                        </a:spcAft>
                      </a:pPr>
                      <a:r>
                        <a:rPr lang="en-GB" sz="1400">
                          <a:effectLst/>
                          <a:latin typeface="Arial"/>
                          <a:ea typeface="Times New Roman"/>
                        </a:rPr>
                        <a:t>Total Present Value</a:t>
                      </a:r>
                      <a:endParaRPr lang="cs-CZ" sz="120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hMerge="1">
                  <a:txBody>
                    <a:bodyPr/>
                    <a:lstStyle/>
                    <a:p>
                      <a:endParaRPr lang="cs-CZ"/>
                    </a:p>
                  </a:txBody>
                  <a:tcPr/>
                </a:tc>
                <a:tc hMerge="1">
                  <a:txBody>
                    <a:bodyPr/>
                    <a:lstStyle/>
                    <a:p>
                      <a:endParaRPr lang="cs-CZ"/>
                    </a:p>
                  </a:txBody>
                  <a:tcPr/>
                </a:tc>
                <a:tc>
                  <a:txBody>
                    <a:bodyPr/>
                    <a:lstStyle/>
                    <a:p>
                      <a:pPr algn="r">
                        <a:spcAft>
                          <a:spcPts val="0"/>
                        </a:spcAft>
                      </a:pPr>
                      <a:r>
                        <a:rPr lang="en-GB" sz="1400" dirty="0">
                          <a:effectLst/>
                          <a:latin typeface="Arial"/>
                          <a:ea typeface="Times New Roman"/>
                        </a:rPr>
                        <a:t>2692     </a:t>
                      </a:r>
                      <a:endParaRPr lang="cs-CZ" sz="1200" dirty="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37891"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pPr>
            <a:r>
              <a:rPr lang="en-GB" altLang="cs-CZ" sz="2400" i="1" smtClean="0"/>
              <a:t>Results - </a:t>
            </a:r>
            <a:r>
              <a:rPr lang="en-GB" altLang="cs-CZ" sz="2400" smtClean="0"/>
              <a:t>Machine B</a:t>
            </a:r>
            <a:endParaRPr lang="cs-CZ" altLang="cs-CZ" sz="2400" smtClean="0"/>
          </a:p>
          <a:p>
            <a:pPr marL="0" indent="0">
              <a:buFont typeface="Wingdings 2" panose="05020102010507070707" pitchFamily="18" charset="2"/>
              <a:buNone/>
            </a:pPr>
            <a:endParaRPr lang="cs-CZ" altLang="cs-CZ" sz="2000" smtClean="0"/>
          </a:p>
        </p:txBody>
      </p:sp>
      <p:graphicFrame>
        <p:nvGraphicFramePr>
          <p:cNvPr id="3" name="Tabulka 2"/>
          <p:cNvGraphicFramePr>
            <a:graphicFrameLocks noGrp="1"/>
          </p:cNvGraphicFramePr>
          <p:nvPr/>
        </p:nvGraphicFramePr>
        <p:xfrm>
          <a:off x="1042988" y="2492375"/>
          <a:ext cx="6769100" cy="2736850"/>
        </p:xfrm>
        <a:graphic>
          <a:graphicData uri="http://schemas.openxmlformats.org/drawingml/2006/table">
            <a:tbl>
              <a:tblPr firstRow="1" firstCol="1" lastRow="1" lastCol="1" bandRow="1" bandCol="1"/>
              <a:tblGrid>
                <a:gridCol w="1177235"/>
                <a:gridCol w="1913007"/>
                <a:gridCol w="1913007"/>
                <a:gridCol w="1765852"/>
              </a:tblGrid>
              <a:tr h="684213">
                <a:tc>
                  <a:txBody>
                    <a:bodyPr/>
                    <a:lstStyle/>
                    <a:p>
                      <a:pPr algn="ctr">
                        <a:spcAft>
                          <a:spcPts val="0"/>
                        </a:spcAft>
                      </a:pPr>
                      <a:r>
                        <a:rPr lang="en-GB" sz="1400" dirty="0">
                          <a:effectLst/>
                          <a:latin typeface="Arial"/>
                          <a:ea typeface="Times New Roman"/>
                        </a:rPr>
                        <a:t>Year</a:t>
                      </a:r>
                      <a:endParaRPr lang="cs-CZ" sz="1200" dirty="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Cash </a:t>
                      </a:r>
                      <a:endParaRPr lang="cs-CZ" sz="1200" dirty="0">
                        <a:effectLst/>
                        <a:latin typeface="Times New Roman"/>
                        <a:ea typeface="Times New Roman"/>
                      </a:endParaRPr>
                    </a:p>
                    <a:p>
                      <a:pPr algn="ctr">
                        <a:spcAft>
                          <a:spcPts val="0"/>
                        </a:spcAft>
                      </a:pPr>
                      <a:r>
                        <a:rPr lang="en-GB" sz="1400" dirty="0">
                          <a:effectLst/>
                          <a:latin typeface="Arial"/>
                          <a:ea typeface="Times New Roman"/>
                        </a:rPr>
                        <a:t>Flow</a:t>
                      </a:r>
                      <a:endParaRPr lang="cs-CZ" sz="1200" dirty="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dirty="0">
                          <a:effectLst/>
                          <a:latin typeface="Arial"/>
                          <a:ea typeface="Times New Roman"/>
                        </a:rPr>
                        <a:t>Discount</a:t>
                      </a:r>
                      <a:endParaRPr lang="cs-CZ" sz="1200" dirty="0">
                        <a:effectLst/>
                        <a:latin typeface="Times New Roman"/>
                        <a:ea typeface="Times New Roman"/>
                      </a:endParaRPr>
                    </a:p>
                    <a:p>
                      <a:pPr algn="ctr">
                        <a:spcAft>
                          <a:spcPts val="0"/>
                        </a:spcAft>
                      </a:pPr>
                      <a:r>
                        <a:rPr lang="en-GB" sz="1400" dirty="0">
                          <a:effectLst/>
                          <a:latin typeface="Arial"/>
                          <a:ea typeface="Times New Roman"/>
                        </a:rPr>
                        <a:t>Factor 20%</a:t>
                      </a:r>
                      <a:endParaRPr lang="cs-CZ" sz="1200" dirty="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Present</a:t>
                      </a:r>
                      <a:endParaRPr lang="cs-CZ" sz="1200">
                        <a:effectLst/>
                        <a:latin typeface="Times New Roman"/>
                        <a:ea typeface="Times New Roman"/>
                      </a:endParaRPr>
                    </a:p>
                    <a:p>
                      <a:pPr algn="ctr">
                        <a:spcAft>
                          <a:spcPts val="0"/>
                        </a:spcAft>
                      </a:pPr>
                      <a:r>
                        <a:rPr lang="en-GB" sz="1400">
                          <a:effectLst/>
                          <a:latin typeface="Arial"/>
                          <a:ea typeface="Times New Roman"/>
                        </a:rPr>
                        <a:t>Value</a:t>
                      </a:r>
                      <a:endParaRPr lang="cs-CZ" sz="1200">
                        <a:effectLst/>
                        <a:latin typeface="Times New Roman"/>
                        <a:ea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42106">
                <a:tc>
                  <a:txBody>
                    <a:bodyPr/>
                    <a:lstStyle/>
                    <a:p>
                      <a:pPr algn="ctr">
                        <a:spcAft>
                          <a:spcPts val="0"/>
                        </a:spcAft>
                      </a:pPr>
                      <a:r>
                        <a:rPr lang="en-GB" sz="1400">
                          <a:effectLst/>
                          <a:latin typeface="Arial"/>
                          <a:ea typeface="Times New Roman"/>
                        </a:rPr>
                        <a:t>0</a:t>
                      </a:r>
                      <a:endParaRPr lang="cs-CZ" sz="120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-35000</a:t>
                      </a:r>
                      <a:endParaRPr lang="cs-CZ" sz="120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1.0000</a:t>
                      </a:r>
                      <a:endParaRPr lang="cs-CZ" sz="120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a:effectLst/>
                          <a:latin typeface="Arial"/>
                          <a:ea typeface="Times New Roman"/>
                        </a:rPr>
                        <a:t>-35000     </a:t>
                      </a:r>
                      <a:endParaRPr lang="cs-CZ" sz="120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a:effectLst/>
                          <a:latin typeface="Arial"/>
                          <a:ea typeface="Times New Roman"/>
                        </a:rPr>
                        <a:t>1</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10000</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0.8333</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a:effectLst/>
                          <a:latin typeface="Arial"/>
                          <a:ea typeface="Times New Roman"/>
                        </a:rPr>
                        <a:t>8333     </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a:effectLst/>
                          <a:latin typeface="Arial"/>
                          <a:ea typeface="Times New Roman"/>
                        </a:rPr>
                        <a:t>2</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10000</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0.6944</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a:effectLst/>
                          <a:latin typeface="Arial"/>
                          <a:ea typeface="Times New Roman"/>
                        </a:rPr>
                        <a:t>6944     </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a:effectLst/>
                          <a:latin typeface="Arial"/>
                          <a:ea typeface="Times New Roman"/>
                        </a:rPr>
                        <a:t>3</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15000</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0.5787</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GB" sz="1400">
                          <a:effectLst/>
                          <a:latin typeface="Arial"/>
                          <a:ea typeface="Times New Roman"/>
                        </a:rPr>
                        <a:t>8681     </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2106">
                <a:tc>
                  <a:txBody>
                    <a:bodyPr/>
                    <a:lstStyle/>
                    <a:p>
                      <a:pPr algn="ctr">
                        <a:spcAft>
                          <a:spcPts val="0"/>
                        </a:spcAft>
                      </a:pPr>
                      <a:r>
                        <a:rPr lang="en-GB" sz="1400">
                          <a:effectLst/>
                          <a:latin typeface="Arial"/>
                          <a:ea typeface="Times New Roman"/>
                        </a:rPr>
                        <a:t>4</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20000</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400">
                          <a:effectLst/>
                          <a:latin typeface="Arial"/>
                          <a:ea typeface="Times New Roman"/>
                        </a:rPr>
                        <a:t>0.4823</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GB" sz="1400">
                          <a:effectLst/>
                          <a:latin typeface="Arial"/>
                          <a:ea typeface="Times New Roman"/>
                        </a:rPr>
                        <a:t>9646     </a:t>
                      </a:r>
                      <a:endParaRPr lang="cs-CZ" sz="1200">
                        <a:effectLst/>
                        <a:latin typeface="Times New Roman"/>
                        <a:ea typeface="Times New Roman"/>
                      </a:endParaRPr>
                    </a:p>
                  </a:txBody>
                  <a:tcPr marL="68584" marR="68584"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2106">
                <a:tc gridSpan="3">
                  <a:txBody>
                    <a:bodyPr/>
                    <a:lstStyle/>
                    <a:p>
                      <a:pPr algn="r">
                        <a:spcAft>
                          <a:spcPts val="0"/>
                        </a:spcAft>
                      </a:pPr>
                      <a:r>
                        <a:rPr lang="en-GB" sz="1400">
                          <a:effectLst/>
                          <a:latin typeface="Arial"/>
                          <a:ea typeface="Times New Roman"/>
                        </a:rPr>
                        <a:t>Total Present Value</a:t>
                      </a:r>
                      <a:endParaRPr lang="cs-CZ" sz="120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hMerge="1">
                  <a:txBody>
                    <a:bodyPr/>
                    <a:lstStyle/>
                    <a:p>
                      <a:endParaRPr lang="cs-CZ"/>
                    </a:p>
                  </a:txBody>
                  <a:tcPr/>
                </a:tc>
                <a:tc hMerge="1">
                  <a:txBody>
                    <a:bodyPr/>
                    <a:lstStyle/>
                    <a:p>
                      <a:endParaRPr lang="cs-CZ"/>
                    </a:p>
                  </a:txBody>
                  <a:tcPr/>
                </a:tc>
                <a:tc>
                  <a:txBody>
                    <a:bodyPr/>
                    <a:lstStyle/>
                    <a:p>
                      <a:pPr algn="r">
                        <a:spcAft>
                          <a:spcPts val="0"/>
                        </a:spcAft>
                      </a:pPr>
                      <a:r>
                        <a:rPr lang="en-GB" sz="1400" dirty="0">
                          <a:effectLst/>
                          <a:latin typeface="Arial"/>
                          <a:ea typeface="Times New Roman"/>
                        </a:rPr>
                        <a:t>-1396     </a:t>
                      </a:r>
                      <a:endParaRPr lang="cs-CZ" sz="1200" dirty="0">
                        <a:effectLst/>
                        <a:latin typeface="Times New Roman"/>
                        <a:ea typeface="Times New Roman"/>
                      </a:endParaRPr>
                    </a:p>
                  </a:txBody>
                  <a:tcPr marL="68584" marR="68584"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GB" sz="2400" i="1" dirty="0" smtClean="0"/>
              <a:t>Results</a:t>
            </a:r>
          </a:p>
          <a:p>
            <a:pPr>
              <a:defRPr/>
            </a:pPr>
            <a:r>
              <a:rPr lang="en-GB" sz="2400" dirty="0"/>
              <a:t>The NPV for machine A is </a:t>
            </a:r>
            <a:r>
              <a:rPr lang="en-GB" sz="2400" b="1" dirty="0">
                <a:solidFill>
                  <a:srgbClr val="0000CC"/>
                </a:solidFill>
              </a:rPr>
              <a:t>$2692 </a:t>
            </a:r>
            <a:endParaRPr lang="en-GB" sz="2400" b="1" dirty="0" smtClean="0">
              <a:solidFill>
                <a:srgbClr val="0000CC"/>
              </a:solidFill>
            </a:endParaRPr>
          </a:p>
          <a:p>
            <a:pPr>
              <a:defRPr/>
            </a:pPr>
            <a:r>
              <a:rPr lang="en-GB" sz="2400" dirty="0" smtClean="0"/>
              <a:t>The NPV </a:t>
            </a:r>
            <a:r>
              <a:rPr lang="en-GB" sz="2400" dirty="0"/>
              <a:t>for machine B is </a:t>
            </a:r>
            <a:r>
              <a:rPr lang="en-GB" sz="2400" b="1" dirty="0">
                <a:solidFill>
                  <a:srgbClr val="FF0000"/>
                </a:solidFill>
              </a:rPr>
              <a:t>-$1396</a:t>
            </a:r>
            <a:r>
              <a:rPr lang="en-GB" sz="2400" dirty="0"/>
              <a:t>. </a:t>
            </a:r>
            <a:endParaRPr lang="cs-CZ" sz="2400" dirty="0"/>
          </a:p>
          <a:p>
            <a:pPr>
              <a:defRPr/>
            </a:pPr>
            <a:endParaRPr lang="cs-CZ" sz="2400" dirty="0"/>
          </a:p>
          <a:p>
            <a:pPr>
              <a:defRPr/>
            </a:pPr>
            <a:r>
              <a:rPr lang="en-GB" sz="2400" dirty="0"/>
              <a:t>NPV analysis </a:t>
            </a:r>
            <a:r>
              <a:rPr lang="en-GB" sz="2400" dirty="0" smtClean="0"/>
              <a:t>suggests to select </a:t>
            </a:r>
            <a:r>
              <a:rPr lang="en-GB" sz="2400" dirty="0"/>
              <a:t>machine A in preference to machine B because it has a higher NPV</a:t>
            </a:r>
            <a:r>
              <a:rPr lang="en-GB" sz="2400" dirty="0" smtClean="0"/>
              <a:t>.</a:t>
            </a:r>
          </a:p>
          <a:p>
            <a:pPr marL="0" indent="0">
              <a:buFont typeface="Wingdings 2" panose="05020102010507070707" pitchFamily="18" charset="2"/>
              <a:buNone/>
              <a:defRPr/>
            </a:pPr>
            <a:endParaRPr lang="cs-CZ" sz="2400" dirty="0"/>
          </a:p>
          <a:p>
            <a:pPr>
              <a:defRPr/>
            </a:pPr>
            <a:r>
              <a:rPr lang="en-GB" sz="2400" dirty="0"/>
              <a:t>Machine B would be rejected in any case because it has a negative NPV which means that the company would lose money by investing into this alternative</a:t>
            </a:r>
            <a:r>
              <a:rPr lang="en-GB" sz="2400" dirty="0" smtClean="0"/>
              <a:t>.</a:t>
            </a:r>
            <a:endParaRPr lang="cs-CZ"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GB" sz="2400" dirty="0" smtClean="0"/>
              <a:t>The </a:t>
            </a:r>
            <a:r>
              <a:rPr lang="en-GB" sz="2400" b="1" u="sng" dirty="0"/>
              <a:t>advantages</a:t>
            </a:r>
            <a:r>
              <a:rPr lang="en-GB" sz="2400" dirty="0"/>
              <a:t> of using NPV:</a:t>
            </a:r>
            <a:endParaRPr lang="cs-CZ" sz="2400" dirty="0"/>
          </a:p>
          <a:p>
            <a:pPr>
              <a:spcBef>
                <a:spcPts val="0"/>
              </a:spcBef>
              <a:spcAft>
                <a:spcPts val="600"/>
              </a:spcAft>
              <a:defRPr/>
            </a:pPr>
            <a:r>
              <a:rPr lang="en-GB" sz="2400" dirty="0"/>
              <a:t>introduces time value of money</a:t>
            </a:r>
            <a:endParaRPr lang="cs-CZ" sz="2400" dirty="0"/>
          </a:p>
          <a:p>
            <a:pPr>
              <a:spcBef>
                <a:spcPts val="0"/>
              </a:spcBef>
              <a:spcAft>
                <a:spcPts val="600"/>
              </a:spcAft>
              <a:defRPr/>
            </a:pPr>
            <a:r>
              <a:rPr lang="en-GB" sz="2400" dirty="0"/>
              <a:t>expresses all future cash flows in today</a:t>
            </a:r>
            <a:r>
              <a:rPr lang="en-US" sz="2400" dirty="0"/>
              <a:t>’s values and therefore it enables direct comparison</a:t>
            </a:r>
            <a:endParaRPr lang="cs-CZ" sz="2400" dirty="0"/>
          </a:p>
          <a:p>
            <a:pPr>
              <a:spcBef>
                <a:spcPts val="0"/>
              </a:spcBef>
              <a:spcAft>
                <a:spcPts val="600"/>
              </a:spcAft>
              <a:defRPr/>
            </a:pPr>
            <a:r>
              <a:rPr lang="en-GB" sz="2400" dirty="0"/>
              <a:t>takes into account inflation</a:t>
            </a:r>
            <a:endParaRPr lang="cs-CZ" sz="2400" dirty="0"/>
          </a:p>
          <a:p>
            <a:pPr>
              <a:spcBef>
                <a:spcPts val="0"/>
              </a:spcBef>
              <a:spcAft>
                <a:spcPts val="600"/>
              </a:spcAft>
              <a:defRPr/>
            </a:pPr>
            <a:r>
              <a:rPr lang="en-GB" sz="2400" dirty="0"/>
              <a:t>looks at the whole project (from start to finish)</a:t>
            </a:r>
            <a:endParaRPr lang="cs-CZ" sz="2400" dirty="0"/>
          </a:p>
          <a:p>
            <a:pPr>
              <a:spcBef>
                <a:spcPts val="0"/>
              </a:spcBef>
              <a:spcAft>
                <a:spcPts val="600"/>
              </a:spcAft>
              <a:defRPr/>
            </a:pPr>
            <a:r>
              <a:rPr lang="en-GB" sz="2400" dirty="0"/>
              <a:t>can stimulate project what-if analysis using different values</a:t>
            </a:r>
            <a:endParaRPr lang="cs-CZ" sz="2400" dirty="0"/>
          </a:p>
          <a:p>
            <a:pPr>
              <a:spcBef>
                <a:spcPts val="0"/>
              </a:spcBef>
              <a:spcAft>
                <a:spcPts val="600"/>
              </a:spcAft>
              <a:defRPr/>
            </a:pPr>
            <a:r>
              <a:rPr lang="en-GB" sz="2400" dirty="0"/>
              <a:t>gives more accurate profit and loss forecast than non discounted cash flow (DCF) calculations</a:t>
            </a:r>
            <a:endParaRPr lang="cs-CZ" sz="2400" dirty="0"/>
          </a:p>
          <a:p>
            <a:pPr marL="0" indent="0">
              <a:buFont typeface="Wingdings 2" panose="05020102010507070707" pitchFamily="18" charset="2"/>
              <a:buNone/>
              <a:defRPr/>
            </a:pPr>
            <a:endParaRPr lang="en-GB" sz="2400" i="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GB" sz="2400" dirty="0" smtClean="0"/>
              <a:t>The </a:t>
            </a:r>
            <a:r>
              <a:rPr lang="en-GB" sz="2400" b="1" u="sng" dirty="0" smtClean="0"/>
              <a:t>disadvantages</a:t>
            </a:r>
            <a:r>
              <a:rPr lang="en-GB" sz="2400" dirty="0" smtClean="0"/>
              <a:t> </a:t>
            </a:r>
            <a:r>
              <a:rPr lang="en-GB" sz="2400" dirty="0"/>
              <a:t>of using NPV:</a:t>
            </a:r>
            <a:endParaRPr lang="cs-CZ" sz="2400" dirty="0"/>
          </a:p>
          <a:p>
            <a:pPr>
              <a:spcBef>
                <a:spcPts val="1200"/>
              </a:spcBef>
              <a:spcAft>
                <a:spcPts val="600"/>
              </a:spcAft>
              <a:defRPr/>
            </a:pPr>
            <a:r>
              <a:rPr lang="en-GB" sz="2400" dirty="0" smtClean="0"/>
              <a:t>its </a:t>
            </a:r>
            <a:r>
              <a:rPr lang="en-GB" sz="2400" dirty="0"/>
              <a:t>accuracy cannot be overestimated (it is limited by the accuracy of the predicted future cash flows and interest rates)</a:t>
            </a:r>
            <a:endParaRPr lang="cs-CZ" sz="2400" dirty="0"/>
          </a:p>
          <a:p>
            <a:pPr>
              <a:spcBef>
                <a:spcPts val="1200"/>
              </a:spcBef>
              <a:spcAft>
                <a:spcPts val="600"/>
              </a:spcAft>
              <a:defRPr/>
            </a:pPr>
            <a:r>
              <a:rPr lang="en-GB" sz="2400" dirty="0"/>
              <a:t>uses fixed interest rate over the duration of the project </a:t>
            </a:r>
            <a:endParaRPr lang="cs-CZ" sz="2400" dirty="0"/>
          </a:p>
          <a:p>
            <a:pPr>
              <a:spcBef>
                <a:spcPts val="1200"/>
              </a:spcBef>
              <a:spcAft>
                <a:spcPts val="600"/>
              </a:spcAft>
              <a:defRPr/>
            </a:pPr>
            <a:r>
              <a:rPr lang="en-GB" sz="2400" dirty="0"/>
              <a:t>quantifies profit in absolute terms while managers tend to prefer profitability expressed as a </a:t>
            </a:r>
            <a:r>
              <a:rPr lang="en-GB" sz="2400" dirty="0" smtClean="0"/>
              <a:t>percentage</a:t>
            </a:r>
            <a:endParaRPr lang="cs-CZ"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5</a:t>
            </a:r>
            <a:endParaRPr lang="cs-CZ" sz="2400" dirty="0"/>
          </a:p>
          <a:p>
            <a:pPr>
              <a:defRPr/>
            </a:pPr>
            <a:endParaRPr lang="en-US" sz="2000" dirty="0" smtClean="0"/>
          </a:p>
          <a:p>
            <a:pPr>
              <a:defRPr/>
            </a:pPr>
            <a:endParaRPr lang="en-US" sz="2000" dirty="0"/>
          </a:p>
          <a:p>
            <a:pPr>
              <a:defRPr/>
            </a:pPr>
            <a:endParaRPr lang="en-US" sz="2000" dirty="0" smtClean="0"/>
          </a:p>
          <a:p>
            <a:pPr>
              <a:defRPr/>
            </a:pPr>
            <a:endParaRPr lang="en-US" sz="2000" dirty="0"/>
          </a:p>
          <a:p>
            <a:pPr>
              <a:defRPr/>
            </a:pPr>
            <a:endParaRPr lang="en-US" sz="2000" dirty="0" smtClean="0"/>
          </a:p>
          <a:p>
            <a:pPr>
              <a:defRPr/>
            </a:pPr>
            <a:endParaRPr lang="en-US" sz="2000" dirty="0"/>
          </a:p>
          <a:p>
            <a:pPr>
              <a:spcBef>
                <a:spcPts val="1200"/>
              </a:spcBef>
              <a:defRPr/>
            </a:pPr>
            <a:r>
              <a:rPr lang="en-US" sz="2000" dirty="0" smtClean="0"/>
              <a:t>calculate </a:t>
            </a:r>
            <a:r>
              <a:rPr lang="en-US" sz="2000" dirty="0"/>
              <a:t>the payback period for both projects</a:t>
            </a:r>
            <a:endParaRPr lang="cs-CZ" sz="2000" dirty="0"/>
          </a:p>
          <a:p>
            <a:pPr>
              <a:defRPr/>
            </a:pPr>
            <a:r>
              <a:rPr lang="en-US" sz="2000" dirty="0"/>
              <a:t>calculate the ROI for both projects</a:t>
            </a:r>
            <a:endParaRPr lang="cs-CZ" sz="2000" dirty="0"/>
          </a:p>
          <a:p>
            <a:pPr>
              <a:defRPr/>
            </a:pPr>
            <a:r>
              <a:rPr lang="en-US" sz="2000" dirty="0"/>
              <a:t>calculate the NPV for both projects considering </a:t>
            </a:r>
            <a:r>
              <a:rPr lang="en-US" sz="2000" i="1" dirty="0"/>
              <a:t>r</a:t>
            </a:r>
            <a:r>
              <a:rPr lang="en-US" sz="2000" dirty="0"/>
              <a:t>=8% and </a:t>
            </a:r>
            <a:r>
              <a:rPr lang="en-US" sz="2000" i="1" dirty="0"/>
              <a:t>r</a:t>
            </a:r>
            <a:r>
              <a:rPr lang="en-US" sz="2000" dirty="0"/>
              <a:t>=10%</a:t>
            </a:r>
            <a:endParaRPr lang="cs-CZ" sz="2000" dirty="0"/>
          </a:p>
          <a:p>
            <a:pPr>
              <a:defRPr/>
            </a:pPr>
            <a:r>
              <a:rPr lang="en-US" sz="2000" dirty="0"/>
              <a:t>discuss the results and make a suggestion which project should be accepted by the top management of your </a:t>
            </a:r>
            <a:r>
              <a:rPr lang="en-US" sz="2000" dirty="0" smtClean="0"/>
              <a:t>company</a:t>
            </a:r>
            <a:endParaRPr lang="cs-CZ" sz="2000" dirty="0"/>
          </a:p>
        </p:txBody>
      </p:sp>
      <p:graphicFrame>
        <p:nvGraphicFramePr>
          <p:cNvPr id="2" name="Tabulka 1"/>
          <p:cNvGraphicFramePr>
            <a:graphicFrameLocks noGrp="1"/>
          </p:cNvGraphicFramePr>
          <p:nvPr/>
        </p:nvGraphicFramePr>
        <p:xfrm>
          <a:off x="684213" y="2060575"/>
          <a:ext cx="7343775" cy="2089150"/>
        </p:xfrm>
        <a:graphic>
          <a:graphicData uri="http://schemas.openxmlformats.org/drawingml/2006/table">
            <a:tbl>
              <a:tblPr firstRow="1" firstCol="1" lastRow="1" lastCol="1" bandRow="1" bandCol="1">
                <a:tableStyleId>{5C22544A-7EE6-4342-B048-85BDC9FD1C3A}</a:tableStyleId>
              </a:tblPr>
              <a:tblGrid>
                <a:gridCol w="2447393"/>
                <a:gridCol w="2448191"/>
                <a:gridCol w="2448191"/>
              </a:tblGrid>
              <a:tr h="596900">
                <a:tc>
                  <a:txBody>
                    <a:bodyPr/>
                    <a:lstStyle/>
                    <a:p>
                      <a:pPr algn="ctr">
                        <a:spcAft>
                          <a:spcPts val="0"/>
                        </a:spcAft>
                      </a:pPr>
                      <a:r>
                        <a:rPr lang="en-US" sz="1400" dirty="0">
                          <a:solidFill>
                            <a:schemeClr val="tx1"/>
                          </a:solidFill>
                          <a:effectLst/>
                        </a:rPr>
                        <a:t>Year</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A</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B</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0</a:t>
                      </a:r>
                      <a:endParaRPr kumimoji="0" lang="cs-CZ" sz="1400" kern="1200" dirty="0">
                        <a:solidFill>
                          <a:schemeClr val="dk1"/>
                        </a:solidFill>
                        <a:effectLst/>
                        <a:latin typeface="+mn-lt"/>
                        <a:ea typeface="+mn-ea"/>
                        <a:cs typeface="+mn-cs"/>
                      </a:endParaRPr>
                    </a:p>
                  </a:txBody>
                  <a:tcPr marL="68570" marR="6857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en-US" sz="1600" b="0" dirty="0">
                          <a:solidFill>
                            <a:schemeClr val="tx1"/>
                          </a:solidFill>
                          <a:effectLst/>
                          <a:latin typeface="Arial"/>
                          <a:ea typeface="Times New Roman"/>
                        </a:rPr>
                        <a:t>-25000</a:t>
                      </a:r>
                      <a:endParaRPr lang="cs-CZ" sz="1600" b="0" dirty="0">
                        <a:solidFill>
                          <a:schemeClr val="tx1"/>
                        </a:solidFill>
                        <a:effectLst/>
                        <a:latin typeface="Times New Roman"/>
                        <a:ea typeface="Times New Roman"/>
                      </a:endParaRPr>
                    </a:p>
                  </a:txBody>
                  <a:tcPr marL="68580" marR="68580" marT="0" marB="0" anchor="b">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600" b="0">
                          <a:solidFill>
                            <a:schemeClr val="tx1"/>
                          </a:solidFill>
                          <a:effectLst/>
                          <a:latin typeface="Arial"/>
                          <a:ea typeface="Times New Roman"/>
                        </a:rPr>
                        <a:t>-15000</a:t>
                      </a:r>
                      <a:endParaRPr lang="cs-CZ" sz="1600" b="0">
                        <a:solidFill>
                          <a:schemeClr val="tx1"/>
                        </a:solidFill>
                        <a:effectLst/>
                        <a:latin typeface="Times New Roman"/>
                        <a:ea typeface="Times New Roman"/>
                      </a:endParaRPr>
                    </a:p>
                  </a:txBody>
                  <a:tcPr marL="68580" marR="68580" marT="0" marB="0" anchor="b">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1</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600" b="0" dirty="0">
                          <a:solidFill>
                            <a:schemeClr val="tx1"/>
                          </a:solidFill>
                          <a:effectLst/>
                          <a:latin typeface="Arial"/>
                          <a:ea typeface="Times New Roman"/>
                        </a:rPr>
                        <a:t>   5000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600" b="0">
                          <a:solidFill>
                            <a:schemeClr val="tx1"/>
                          </a:solidFill>
                          <a:effectLst/>
                          <a:latin typeface="Arial"/>
                          <a:ea typeface="Times New Roman"/>
                        </a:rPr>
                        <a:t>   7000</a:t>
                      </a:r>
                      <a:endParaRPr lang="cs-CZ" sz="1600" b="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2</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dirty="0">
                          <a:solidFill>
                            <a:schemeClr val="tx1"/>
                          </a:solidFill>
                          <a:effectLst/>
                          <a:latin typeface="Arial"/>
                          <a:ea typeface="Times New Roman"/>
                        </a:rPr>
                        <a:t> </a:t>
                      </a:r>
                      <a:r>
                        <a:rPr lang="en-US" sz="1600" b="0" dirty="0">
                          <a:solidFill>
                            <a:schemeClr val="tx1"/>
                          </a:solidFill>
                          <a:effectLst/>
                          <a:latin typeface="Arial"/>
                          <a:ea typeface="Times New Roman"/>
                        </a:rPr>
                        <a:t>10000 </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600" b="0" dirty="0">
                          <a:solidFill>
                            <a:schemeClr val="tx1"/>
                          </a:solidFill>
                          <a:effectLst/>
                          <a:latin typeface="Arial"/>
                          <a:ea typeface="Times New Roman"/>
                        </a:rPr>
                        <a:t>   5000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3</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dirty="0">
                          <a:solidFill>
                            <a:schemeClr val="tx1"/>
                          </a:solidFill>
                          <a:effectLst/>
                          <a:latin typeface="Arial"/>
                          <a:ea typeface="Times New Roman"/>
                        </a:rPr>
                        <a:t> </a:t>
                      </a:r>
                      <a:r>
                        <a:rPr lang="en-US" sz="1600" b="0" dirty="0">
                          <a:solidFill>
                            <a:schemeClr val="tx1"/>
                          </a:solidFill>
                          <a:effectLst/>
                          <a:latin typeface="Arial"/>
                          <a:ea typeface="Times New Roman"/>
                        </a:rPr>
                        <a:t>10000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600" b="0" dirty="0">
                          <a:solidFill>
                            <a:schemeClr val="tx1"/>
                          </a:solidFill>
                          <a:effectLst/>
                          <a:latin typeface="Arial"/>
                          <a:ea typeface="Times New Roman"/>
                        </a:rPr>
                        <a:t>   3000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smtClean="0">
                          <a:solidFill>
                            <a:schemeClr val="dk1"/>
                          </a:solidFill>
                          <a:effectLst/>
                          <a:latin typeface="+mn-lt"/>
                          <a:ea typeface="+mn-ea"/>
                          <a:cs typeface="+mn-cs"/>
                        </a:rPr>
                        <a:t>4</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a:solidFill>
                            <a:schemeClr val="tx1"/>
                          </a:solidFill>
                          <a:effectLst/>
                          <a:latin typeface="Arial"/>
                          <a:ea typeface="Times New Roman"/>
                        </a:rPr>
                        <a:t> </a:t>
                      </a:r>
                      <a:r>
                        <a:rPr lang="en-US" sz="1600" b="0">
                          <a:solidFill>
                            <a:schemeClr val="tx1"/>
                          </a:solidFill>
                          <a:effectLst/>
                          <a:latin typeface="Arial"/>
                          <a:ea typeface="Times New Roman"/>
                        </a:rPr>
                        <a:t>10000</a:t>
                      </a:r>
                      <a:endParaRPr lang="cs-CZ" sz="1600" b="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600" b="0" dirty="0">
                          <a:solidFill>
                            <a:schemeClr val="tx1"/>
                          </a:solidFill>
                          <a:effectLst/>
                          <a:latin typeface="Arial"/>
                          <a:ea typeface="Times New Roman"/>
                        </a:rPr>
                        <a:t>   3000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adpis 1"/>
          <p:cNvSpPr>
            <a:spLocks noGrp="1"/>
          </p:cNvSpPr>
          <p:nvPr>
            <p:ph type="title"/>
          </p:nvPr>
        </p:nvSpPr>
        <p:spPr/>
        <p:txBody>
          <a:bodyPr/>
          <a:lstStyle/>
          <a:p>
            <a:pPr eaLnBrk="1" hangingPunct="1"/>
            <a:r>
              <a:rPr lang="en-US" altLang="cs-CZ" sz="3200" b="1" smtClean="0">
                <a:solidFill>
                  <a:srgbClr val="002060"/>
                </a:solidFill>
              </a:rPr>
              <a:t>Internal Rate of Return </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cs-CZ" sz="2400" b="1" u="sng" dirty="0" smtClean="0"/>
              <a:t>4. </a:t>
            </a:r>
            <a:r>
              <a:rPr lang="cs-CZ" sz="2400" b="1" u="sng" dirty="0" err="1" smtClean="0"/>
              <a:t>Internal</a:t>
            </a:r>
            <a:r>
              <a:rPr lang="cs-CZ" sz="2400" b="1" u="sng" dirty="0" smtClean="0"/>
              <a:t> </a:t>
            </a:r>
            <a:r>
              <a:rPr lang="cs-CZ" sz="2400" b="1" u="sng" dirty="0" err="1" smtClean="0"/>
              <a:t>Rate</a:t>
            </a:r>
            <a:r>
              <a:rPr lang="cs-CZ" sz="2400" b="1" u="sng" dirty="0" smtClean="0"/>
              <a:t> </a:t>
            </a:r>
            <a:r>
              <a:rPr lang="cs-CZ" sz="2400" b="1" u="sng" dirty="0" err="1" smtClean="0"/>
              <a:t>of</a:t>
            </a:r>
            <a:r>
              <a:rPr lang="cs-CZ" sz="2400" b="1" u="sng" dirty="0" smtClean="0"/>
              <a:t> Return</a:t>
            </a:r>
          </a:p>
          <a:p>
            <a:pPr>
              <a:spcAft>
                <a:spcPts val="1200"/>
              </a:spcAft>
              <a:defRPr/>
            </a:pPr>
            <a:r>
              <a:rPr lang="en-GB" sz="2400" dirty="0" smtClean="0"/>
              <a:t>The </a:t>
            </a:r>
            <a:r>
              <a:rPr lang="en-GB" sz="2400" dirty="0"/>
              <a:t>internal rate of return is also called </a:t>
            </a:r>
            <a:r>
              <a:rPr lang="en-GB" sz="2400" b="1" dirty="0"/>
              <a:t>DCF yield</a:t>
            </a:r>
            <a:r>
              <a:rPr lang="en-GB" sz="2400" dirty="0"/>
              <a:t> or </a:t>
            </a:r>
            <a:r>
              <a:rPr lang="en-GB" sz="2400" b="1" dirty="0"/>
              <a:t>DCF return on investment</a:t>
            </a:r>
            <a:r>
              <a:rPr lang="en-GB" sz="2400" dirty="0"/>
              <a:t>. The IRR is the value of discount when NPV is zero.</a:t>
            </a:r>
            <a:endParaRPr lang="cs-CZ" sz="2400" dirty="0"/>
          </a:p>
          <a:p>
            <a:pPr>
              <a:spcAft>
                <a:spcPts val="1200"/>
              </a:spcAft>
              <a:defRPr/>
            </a:pPr>
            <a:r>
              <a:rPr lang="en-GB" sz="2400" dirty="0"/>
              <a:t>It is usually calculated by a trial and error method (even in MS Excel you will be asked for a guess to have some starting point). </a:t>
            </a:r>
            <a:endParaRPr lang="cs-CZ" sz="2400" dirty="0"/>
          </a:p>
          <a:p>
            <a:pPr>
              <a:spcAft>
                <a:spcPts val="1200"/>
              </a:spcAft>
              <a:defRPr/>
            </a:pPr>
            <a:r>
              <a:rPr lang="en-GB" sz="2400" dirty="0"/>
              <a:t>We have to calculate NPV for various discount factors </a:t>
            </a:r>
            <a:r>
              <a:rPr lang="en-GB" sz="2400" i="1" dirty="0"/>
              <a:t>r</a:t>
            </a:r>
            <a:r>
              <a:rPr lang="en-GB" sz="2400" dirty="0"/>
              <a:t> and to increase it (if NPV &gt; 0) or decrease it (if NPV &lt; 0) in order to find the value of </a:t>
            </a:r>
            <a:r>
              <a:rPr lang="en-GB" sz="2400" i="1" dirty="0"/>
              <a:t>r</a:t>
            </a:r>
            <a:r>
              <a:rPr lang="en-GB" sz="2400" dirty="0"/>
              <a:t> when NPV is zero. </a:t>
            </a:r>
            <a:endParaRPr lang="cs-CZ" sz="2400" dirty="0"/>
          </a:p>
          <a:p>
            <a:pPr>
              <a:spcBef>
                <a:spcPts val="1200"/>
              </a:spcBef>
              <a:spcAft>
                <a:spcPts val="1200"/>
              </a:spcAft>
              <a:defRPr/>
            </a:pPr>
            <a:endParaRPr lang="cs-CZ"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adpis 1"/>
          <p:cNvSpPr>
            <a:spLocks noGrp="1"/>
          </p:cNvSpPr>
          <p:nvPr>
            <p:ph type="title"/>
          </p:nvPr>
        </p:nvSpPr>
        <p:spPr/>
        <p:txBody>
          <a:bodyPr/>
          <a:lstStyle/>
          <a:p>
            <a:pPr eaLnBrk="1" hangingPunct="1"/>
            <a:r>
              <a:rPr lang="en-US" altLang="cs-CZ" sz="3200" b="1" smtClean="0">
                <a:solidFill>
                  <a:srgbClr val="002060"/>
                </a:solidFill>
              </a:rPr>
              <a:t>Internal Rate of Return </a:t>
            </a: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cs-CZ" sz="2400" b="1" u="sng" dirty="0" smtClean="0"/>
              <a:t>4. </a:t>
            </a:r>
            <a:r>
              <a:rPr lang="cs-CZ" sz="2400" b="1" u="sng" dirty="0" err="1" smtClean="0"/>
              <a:t>Internal</a:t>
            </a:r>
            <a:r>
              <a:rPr lang="cs-CZ" sz="2400" b="1" u="sng" dirty="0" smtClean="0"/>
              <a:t> </a:t>
            </a:r>
            <a:r>
              <a:rPr lang="cs-CZ" sz="2400" b="1" u="sng" dirty="0" err="1" smtClean="0"/>
              <a:t>Rate</a:t>
            </a:r>
            <a:r>
              <a:rPr lang="cs-CZ" sz="2400" b="1" u="sng" dirty="0" smtClean="0"/>
              <a:t> </a:t>
            </a:r>
            <a:r>
              <a:rPr lang="cs-CZ" sz="2400" b="1" u="sng" dirty="0" err="1" smtClean="0"/>
              <a:t>of</a:t>
            </a:r>
            <a:r>
              <a:rPr lang="cs-CZ" sz="2400" b="1" u="sng" dirty="0" smtClean="0"/>
              <a:t> Return</a:t>
            </a:r>
          </a:p>
          <a:p>
            <a:pPr>
              <a:spcBef>
                <a:spcPts val="1200"/>
              </a:spcBef>
              <a:spcAft>
                <a:spcPts val="1200"/>
              </a:spcAft>
              <a:defRPr/>
            </a:pPr>
            <a:endParaRPr lang="cs-CZ" sz="2400" dirty="0" smtClean="0"/>
          </a:p>
          <a:p>
            <a:pPr>
              <a:spcBef>
                <a:spcPts val="1200"/>
              </a:spcBef>
              <a:spcAft>
                <a:spcPts val="1200"/>
              </a:spcAft>
              <a:defRPr/>
            </a:pPr>
            <a:endParaRPr lang="cs-CZ" sz="2400" dirty="0"/>
          </a:p>
          <a:p>
            <a:pPr>
              <a:spcBef>
                <a:spcPts val="1200"/>
              </a:spcBef>
              <a:spcAft>
                <a:spcPts val="1200"/>
              </a:spcAft>
              <a:defRPr/>
            </a:pPr>
            <a:endParaRPr lang="cs-CZ" sz="2400" dirty="0" smtClean="0"/>
          </a:p>
          <a:p>
            <a:pPr>
              <a:spcBef>
                <a:spcPts val="1200"/>
              </a:spcBef>
              <a:spcAft>
                <a:spcPts val="1200"/>
              </a:spcAft>
              <a:defRPr/>
            </a:pPr>
            <a:endParaRPr lang="cs-CZ" sz="2400" dirty="0"/>
          </a:p>
          <a:p>
            <a:pPr>
              <a:spcBef>
                <a:spcPts val="1200"/>
              </a:spcBef>
              <a:spcAft>
                <a:spcPts val="1200"/>
              </a:spcAft>
              <a:defRPr/>
            </a:pPr>
            <a:endParaRPr lang="cs-CZ" sz="2400" dirty="0" smtClean="0"/>
          </a:p>
          <a:p>
            <a:pPr>
              <a:spcBef>
                <a:spcPts val="1200"/>
              </a:spcBef>
              <a:spcAft>
                <a:spcPts val="1200"/>
              </a:spcAft>
              <a:defRPr/>
            </a:pPr>
            <a:r>
              <a:rPr lang="en-US" sz="2200" dirty="0"/>
              <a:t>The IRR analysis is a measure of the return on investment and therefore we should select the project with the highest IRR.</a:t>
            </a:r>
            <a:endParaRPr lang="cs-CZ" sz="2200" dirty="0"/>
          </a:p>
          <a:p>
            <a:pPr>
              <a:spcBef>
                <a:spcPts val="1200"/>
              </a:spcBef>
              <a:spcAft>
                <a:spcPts val="1200"/>
              </a:spcAft>
              <a:defRPr/>
            </a:pPr>
            <a:endParaRPr lang="cs-CZ" sz="2400" dirty="0"/>
          </a:p>
        </p:txBody>
      </p:sp>
      <p:sp>
        <p:nvSpPr>
          <p:cNvPr id="2" name="Obdélník 1"/>
          <p:cNvSpPr/>
          <p:nvPr/>
        </p:nvSpPr>
        <p:spPr>
          <a:xfrm>
            <a:off x="1462088" y="2205038"/>
            <a:ext cx="6121400" cy="3024187"/>
          </a:xfrm>
          <a:prstGeom prst="rect">
            <a:avLst/>
          </a:prstGeom>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4" name="Přímá spojnice 3"/>
          <p:cNvCxnSpPr/>
          <p:nvPr/>
        </p:nvCxnSpPr>
        <p:spPr>
          <a:xfrm>
            <a:off x="1835150" y="2349500"/>
            <a:ext cx="0" cy="2735263"/>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 name="Přímá spojnice 5"/>
          <p:cNvCxnSpPr/>
          <p:nvPr/>
        </p:nvCxnSpPr>
        <p:spPr>
          <a:xfrm>
            <a:off x="1835150" y="4362450"/>
            <a:ext cx="547370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039" name="TextovéPole 6"/>
          <p:cNvSpPr txBox="1">
            <a:spLocks noChangeArrowheads="1"/>
          </p:cNvSpPr>
          <p:nvPr/>
        </p:nvSpPr>
        <p:spPr bwMode="auto">
          <a:xfrm>
            <a:off x="1403350" y="2439988"/>
            <a:ext cx="5048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cs-CZ" altLang="cs-CZ" sz="1000" b="1"/>
              <a:t>NPV</a:t>
            </a:r>
          </a:p>
        </p:txBody>
      </p:sp>
      <p:sp>
        <p:nvSpPr>
          <p:cNvPr id="44040" name="TextovéPole 10"/>
          <p:cNvSpPr txBox="1">
            <a:spLocks noChangeArrowheads="1"/>
          </p:cNvSpPr>
          <p:nvPr/>
        </p:nvSpPr>
        <p:spPr bwMode="auto">
          <a:xfrm>
            <a:off x="5508625" y="4483100"/>
            <a:ext cx="180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cs-CZ" altLang="cs-CZ" sz="1000" b="1"/>
              <a:t>Discount factor r </a:t>
            </a:r>
            <a:r>
              <a:rPr lang="en-US" altLang="cs-CZ" sz="1000" b="1"/>
              <a:t>[%]</a:t>
            </a:r>
            <a:endParaRPr lang="cs-CZ" altLang="cs-CZ" sz="1000" b="1"/>
          </a:p>
        </p:txBody>
      </p:sp>
      <p:sp>
        <p:nvSpPr>
          <p:cNvPr id="16" name="TextovéPole 15"/>
          <p:cNvSpPr txBox="1">
            <a:spLocks noChangeArrowheads="1"/>
          </p:cNvSpPr>
          <p:nvPr/>
        </p:nvSpPr>
        <p:spPr bwMode="auto">
          <a:xfrm>
            <a:off x="5292725" y="2405063"/>
            <a:ext cx="18002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000" b="1"/>
              <a:t>1. r=4%  NPV = 1200</a:t>
            </a:r>
            <a:endParaRPr lang="cs-CZ" altLang="cs-CZ" sz="1000" b="1"/>
          </a:p>
        </p:txBody>
      </p:sp>
      <p:sp>
        <p:nvSpPr>
          <p:cNvPr id="14" name="Volný tvar 13"/>
          <p:cNvSpPr/>
          <p:nvPr/>
        </p:nvSpPr>
        <p:spPr>
          <a:xfrm>
            <a:off x="2339975" y="2824163"/>
            <a:ext cx="3128963" cy="1974850"/>
          </a:xfrm>
          <a:custGeom>
            <a:avLst/>
            <a:gdLst>
              <a:gd name="connsiteX0" fmla="*/ 0 w 3041964"/>
              <a:gd name="connsiteY0" fmla="*/ 0 h 1973656"/>
              <a:gd name="connsiteX1" fmla="*/ 733330 w 3041964"/>
              <a:gd name="connsiteY1" fmla="*/ 1095469 h 1973656"/>
              <a:gd name="connsiteX2" fmla="*/ 3041964 w 3041964"/>
              <a:gd name="connsiteY2" fmla="*/ 1973656 h 1973656"/>
            </a:gdLst>
            <a:ahLst/>
            <a:cxnLst>
              <a:cxn ang="0">
                <a:pos x="connsiteX0" y="connsiteY0"/>
              </a:cxn>
              <a:cxn ang="0">
                <a:pos x="connsiteX1" y="connsiteY1"/>
              </a:cxn>
              <a:cxn ang="0">
                <a:pos x="connsiteX2" y="connsiteY2"/>
              </a:cxn>
            </a:cxnLst>
            <a:rect l="l" t="t" r="r" b="b"/>
            <a:pathLst>
              <a:path w="3041964" h="1973656">
                <a:moveTo>
                  <a:pt x="0" y="0"/>
                </a:moveTo>
                <a:cubicBezTo>
                  <a:pt x="113168" y="383263"/>
                  <a:pt x="226336" y="766526"/>
                  <a:pt x="733330" y="1095469"/>
                </a:cubicBezTo>
                <a:cubicBezTo>
                  <a:pt x="1240324" y="1424412"/>
                  <a:pt x="2667754" y="1800131"/>
                  <a:pt x="3041964" y="1973656"/>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17" name="Přímá spojnice se šipkou 16"/>
          <p:cNvCxnSpPr/>
          <p:nvPr/>
        </p:nvCxnSpPr>
        <p:spPr>
          <a:xfrm flipV="1">
            <a:off x="2339975" y="2924175"/>
            <a:ext cx="0" cy="144145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9" name="TextovéPole 18"/>
          <p:cNvSpPr txBox="1">
            <a:spLocks noChangeArrowheads="1"/>
          </p:cNvSpPr>
          <p:nvPr/>
        </p:nvSpPr>
        <p:spPr bwMode="auto">
          <a:xfrm>
            <a:off x="2195513" y="4408488"/>
            <a:ext cx="1444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100"/>
              <a:t>4</a:t>
            </a:r>
            <a:endParaRPr lang="cs-CZ" altLang="cs-CZ" sz="1100"/>
          </a:p>
        </p:txBody>
      </p:sp>
      <p:sp>
        <p:nvSpPr>
          <p:cNvPr id="20" name="Ovál 19"/>
          <p:cNvSpPr/>
          <p:nvPr/>
        </p:nvSpPr>
        <p:spPr>
          <a:xfrm>
            <a:off x="2284413" y="2824163"/>
            <a:ext cx="111125" cy="100012"/>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24" name="TextovéPole 23"/>
          <p:cNvSpPr txBox="1">
            <a:spLocks noChangeArrowheads="1"/>
          </p:cNvSpPr>
          <p:nvPr/>
        </p:nvSpPr>
        <p:spPr bwMode="auto">
          <a:xfrm>
            <a:off x="5292725" y="2657475"/>
            <a:ext cx="180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000" b="1"/>
              <a:t>2. r=7%  NPV = 600</a:t>
            </a:r>
            <a:endParaRPr lang="cs-CZ" altLang="cs-CZ" sz="1000" b="1"/>
          </a:p>
        </p:txBody>
      </p:sp>
      <p:cxnSp>
        <p:nvCxnSpPr>
          <p:cNvPr id="25" name="Přímá spojnice se šipkou 24"/>
          <p:cNvCxnSpPr/>
          <p:nvPr/>
        </p:nvCxnSpPr>
        <p:spPr>
          <a:xfrm flipV="1">
            <a:off x="2916238" y="3843338"/>
            <a:ext cx="7937" cy="519112"/>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6" name="TextovéPole 25"/>
          <p:cNvSpPr txBox="1">
            <a:spLocks noChangeArrowheads="1"/>
          </p:cNvSpPr>
          <p:nvPr/>
        </p:nvSpPr>
        <p:spPr bwMode="auto">
          <a:xfrm>
            <a:off x="2771775" y="4402138"/>
            <a:ext cx="2778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100"/>
              <a:t>7</a:t>
            </a:r>
            <a:endParaRPr lang="cs-CZ" altLang="cs-CZ" sz="1100"/>
          </a:p>
        </p:txBody>
      </p:sp>
      <p:sp>
        <p:nvSpPr>
          <p:cNvPr id="27" name="Ovál 26"/>
          <p:cNvSpPr/>
          <p:nvPr/>
        </p:nvSpPr>
        <p:spPr>
          <a:xfrm>
            <a:off x="2868613" y="3741738"/>
            <a:ext cx="111125" cy="101600"/>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cxnSp>
        <p:nvCxnSpPr>
          <p:cNvPr id="32" name="Přímá spojnice se šipkou 31"/>
          <p:cNvCxnSpPr/>
          <p:nvPr/>
        </p:nvCxnSpPr>
        <p:spPr>
          <a:xfrm flipH="1" flipV="1">
            <a:off x="3700463" y="4246563"/>
            <a:ext cx="0" cy="119062"/>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3" name="TextovéPole 32"/>
          <p:cNvSpPr txBox="1">
            <a:spLocks noChangeArrowheads="1"/>
          </p:cNvSpPr>
          <p:nvPr/>
        </p:nvSpPr>
        <p:spPr bwMode="auto">
          <a:xfrm>
            <a:off x="3492500" y="4405313"/>
            <a:ext cx="4365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100"/>
              <a:t>15</a:t>
            </a:r>
            <a:endParaRPr lang="cs-CZ" altLang="cs-CZ" sz="1100"/>
          </a:p>
        </p:txBody>
      </p:sp>
      <p:sp>
        <p:nvSpPr>
          <p:cNvPr id="34" name="Ovál 33"/>
          <p:cNvSpPr/>
          <p:nvPr/>
        </p:nvSpPr>
        <p:spPr>
          <a:xfrm>
            <a:off x="3644900" y="4146550"/>
            <a:ext cx="111125" cy="100013"/>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36" name="TextovéPole 35"/>
          <p:cNvSpPr txBox="1">
            <a:spLocks noChangeArrowheads="1"/>
          </p:cNvSpPr>
          <p:nvPr/>
        </p:nvSpPr>
        <p:spPr bwMode="auto">
          <a:xfrm>
            <a:off x="5292725" y="2916238"/>
            <a:ext cx="18002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000" b="1"/>
              <a:t>3. r=15% NPV = 130</a:t>
            </a:r>
            <a:endParaRPr lang="cs-CZ" altLang="cs-CZ" sz="1000" b="1"/>
          </a:p>
        </p:txBody>
      </p:sp>
      <p:sp>
        <p:nvSpPr>
          <p:cNvPr id="37" name="TextovéPole 36"/>
          <p:cNvSpPr txBox="1">
            <a:spLocks noChangeArrowheads="1"/>
          </p:cNvSpPr>
          <p:nvPr/>
        </p:nvSpPr>
        <p:spPr bwMode="auto">
          <a:xfrm>
            <a:off x="5292725" y="3176588"/>
            <a:ext cx="18002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000" b="1"/>
              <a:t>4. r=19% NPV = -25</a:t>
            </a:r>
            <a:endParaRPr lang="cs-CZ" altLang="cs-CZ" sz="1000" b="1"/>
          </a:p>
        </p:txBody>
      </p:sp>
      <p:sp>
        <p:nvSpPr>
          <p:cNvPr id="38" name="TextovéPole 37"/>
          <p:cNvSpPr txBox="1">
            <a:spLocks noChangeArrowheads="1"/>
          </p:cNvSpPr>
          <p:nvPr/>
        </p:nvSpPr>
        <p:spPr bwMode="auto">
          <a:xfrm>
            <a:off x="5292725" y="3425825"/>
            <a:ext cx="180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000" b="1"/>
              <a:t>5. r=18% NPV = 15</a:t>
            </a:r>
            <a:endParaRPr lang="cs-CZ" altLang="cs-CZ" sz="1000" b="1"/>
          </a:p>
        </p:txBody>
      </p:sp>
      <p:sp>
        <p:nvSpPr>
          <p:cNvPr id="40" name="TextovéPole 39"/>
          <p:cNvSpPr txBox="1">
            <a:spLocks noChangeArrowheads="1"/>
          </p:cNvSpPr>
          <p:nvPr/>
        </p:nvSpPr>
        <p:spPr bwMode="auto">
          <a:xfrm>
            <a:off x="3851275" y="4405313"/>
            <a:ext cx="3984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100"/>
              <a:t>18</a:t>
            </a:r>
            <a:endParaRPr lang="cs-CZ" altLang="cs-CZ" sz="1100"/>
          </a:p>
        </p:txBody>
      </p:sp>
      <p:sp>
        <p:nvSpPr>
          <p:cNvPr id="41" name="Ovál 40"/>
          <p:cNvSpPr/>
          <p:nvPr/>
        </p:nvSpPr>
        <p:spPr>
          <a:xfrm>
            <a:off x="3976688" y="4260850"/>
            <a:ext cx="111125" cy="100013"/>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43" name="TextovéPole 42"/>
          <p:cNvSpPr txBox="1">
            <a:spLocks noChangeArrowheads="1"/>
          </p:cNvSpPr>
          <p:nvPr/>
        </p:nvSpPr>
        <p:spPr bwMode="auto">
          <a:xfrm>
            <a:off x="4084638" y="4402138"/>
            <a:ext cx="4381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100"/>
              <a:t>19</a:t>
            </a:r>
            <a:endParaRPr lang="cs-CZ" altLang="cs-CZ" sz="1100"/>
          </a:p>
        </p:txBody>
      </p:sp>
      <p:sp>
        <p:nvSpPr>
          <p:cNvPr id="44" name="Ovál 43"/>
          <p:cNvSpPr/>
          <p:nvPr/>
        </p:nvSpPr>
        <p:spPr>
          <a:xfrm>
            <a:off x="4211638" y="4362450"/>
            <a:ext cx="103187" cy="98425"/>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cs-CZ"/>
          </a:p>
        </p:txBody>
      </p:sp>
      <p:sp>
        <p:nvSpPr>
          <p:cNvPr id="50" name="TextovéPole 49"/>
          <p:cNvSpPr txBox="1">
            <a:spLocks noChangeArrowheads="1"/>
          </p:cNvSpPr>
          <p:nvPr/>
        </p:nvSpPr>
        <p:spPr bwMode="auto">
          <a:xfrm>
            <a:off x="5292725" y="3716338"/>
            <a:ext cx="19431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000" b="1"/>
              <a:t>6. IIR &gt; 18% &amp; IIR &lt; 19%</a:t>
            </a:r>
            <a:endParaRPr lang="cs-CZ" altLang="cs-CZ" sz="1000" b="1"/>
          </a:p>
        </p:txBody>
      </p:sp>
      <p:sp>
        <p:nvSpPr>
          <p:cNvPr id="51" name="TextovéPole 50"/>
          <p:cNvSpPr txBox="1">
            <a:spLocks noChangeArrowheads="1"/>
          </p:cNvSpPr>
          <p:nvPr/>
        </p:nvSpPr>
        <p:spPr bwMode="auto">
          <a:xfrm>
            <a:off x="5292725" y="3963988"/>
            <a:ext cx="20716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000" b="1"/>
              <a:t>7. IIR = 18,63 % (interpolation)</a:t>
            </a:r>
            <a:endParaRPr lang="cs-CZ" altLang="cs-CZ" sz="1000" b="1"/>
          </a:p>
        </p:txBody>
      </p:sp>
      <p:cxnSp>
        <p:nvCxnSpPr>
          <p:cNvPr id="52" name="Přímá spojnice se šipkou 51"/>
          <p:cNvCxnSpPr/>
          <p:nvPr/>
        </p:nvCxnSpPr>
        <p:spPr>
          <a:xfrm>
            <a:off x="4176713" y="3527425"/>
            <a:ext cx="0" cy="8318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ovéPole 52"/>
          <p:cNvSpPr txBox="1">
            <a:spLocks noChangeArrowheads="1"/>
          </p:cNvSpPr>
          <p:nvPr/>
        </p:nvSpPr>
        <p:spPr bwMode="auto">
          <a:xfrm>
            <a:off x="3644900" y="3254375"/>
            <a:ext cx="12080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cs-CZ" sz="1100" b="1">
                <a:solidFill>
                  <a:srgbClr val="FF0000"/>
                </a:solidFill>
              </a:rPr>
              <a:t>IRR = 18,63%</a:t>
            </a:r>
            <a:endParaRPr lang="cs-CZ" altLang="cs-CZ" sz="11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childTnLst>
                                </p:cTn>
                              </p:par>
                              <p:par>
                                <p:cTn id="78" presetID="10" presetClass="entr" presetSubtype="0" fill="hold"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nodeType="click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500"/>
                                        <p:tgtEl>
                                          <p:spTgt spid="5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animBg="1"/>
      <p:bldP spid="24" grpId="0"/>
      <p:bldP spid="26" grpId="0"/>
      <p:bldP spid="27" grpId="0" animBg="1"/>
      <p:bldP spid="33" grpId="0"/>
      <p:bldP spid="34" grpId="0" animBg="1"/>
      <p:bldP spid="36" grpId="0"/>
      <p:bldP spid="37" grpId="0"/>
      <p:bldP spid="38" grpId="0"/>
      <p:bldP spid="40" grpId="0"/>
      <p:bldP spid="41" grpId="0" animBg="1"/>
      <p:bldP spid="43" grpId="0"/>
      <p:bldP spid="44" grpId="0" animBg="1"/>
      <p:bldP spid="50" grpId="0"/>
      <p:bldP spid="51"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adpis 1"/>
          <p:cNvSpPr>
            <a:spLocks noGrp="1"/>
          </p:cNvSpPr>
          <p:nvPr>
            <p:ph type="title"/>
          </p:nvPr>
        </p:nvSpPr>
        <p:spPr/>
        <p:txBody>
          <a:bodyPr/>
          <a:lstStyle/>
          <a:p>
            <a:pPr eaLnBrk="1" hangingPunct="1"/>
            <a:r>
              <a:rPr lang="en-US" altLang="cs-CZ" sz="3200" b="1" smtClean="0">
                <a:solidFill>
                  <a:srgbClr val="002060"/>
                </a:solidFill>
              </a:rPr>
              <a:t>Project Selection</a:t>
            </a: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US" sz="2800" b="1" u="sng" dirty="0" smtClean="0"/>
              <a:t>3. Net Present Value</a:t>
            </a:r>
          </a:p>
          <a:p>
            <a:pPr marL="274638" lvl="1" indent="0">
              <a:buFont typeface="Wingdings" panose="05000000000000000000" pitchFamily="2" charset="2"/>
              <a:buNone/>
              <a:defRPr/>
            </a:pPr>
            <a:endParaRPr lang="en-US" sz="2300" dirty="0" smtClean="0">
              <a:solidFill>
                <a:schemeClr val="tx1"/>
              </a:solidFill>
            </a:endParaRPr>
          </a:p>
          <a:p>
            <a:pPr>
              <a:defRPr/>
            </a:pPr>
            <a:r>
              <a:rPr lang="en-US" sz="2800" dirty="0" smtClean="0"/>
              <a:t>Underlining idea:</a:t>
            </a:r>
          </a:p>
          <a:p>
            <a:pPr marL="0" indent="0">
              <a:buFont typeface="Wingdings 2" panose="05020102010507070707" pitchFamily="18" charset="2"/>
              <a:buNone/>
              <a:defRPr/>
            </a:pPr>
            <a:endParaRPr lang="en-US" sz="2800" dirty="0" smtClean="0"/>
          </a:p>
          <a:p>
            <a:pPr lvl="1">
              <a:defRPr/>
            </a:pPr>
            <a:r>
              <a:rPr lang="en-US" sz="2400" dirty="0" smtClean="0">
                <a:solidFill>
                  <a:schemeClr val="tx1"/>
                </a:solidFill>
              </a:rPr>
              <a:t>Our aim is to avoid the main weakness  of both methods described earlier (the payback period and ROI) </a:t>
            </a:r>
          </a:p>
          <a:p>
            <a:pPr lvl="1">
              <a:defRPr/>
            </a:pPr>
            <a:endParaRPr lang="en-US" sz="2400" dirty="0" smtClean="0">
              <a:solidFill>
                <a:schemeClr val="tx1"/>
              </a:solidFill>
            </a:endParaRPr>
          </a:p>
          <a:p>
            <a:pPr lvl="1">
              <a:defRPr/>
            </a:pPr>
            <a:r>
              <a:rPr lang="en-US" sz="2400" dirty="0" smtClean="0">
                <a:solidFill>
                  <a:schemeClr val="tx1"/>
                </a:solidFill>
              </a:rPr>
              <a:t>We have to take into account the time value of money.</a:t>
            </a:r>
          </a:p>
          <a:p>
            <a:pPr marL="274638" lvl="1" indent="0">
              <a:buFont typeface="Wingdings" panose="05000000000000000000" pitchFamily="2" charset="2"/>
              <a:buNone/>
              <a:defRPr/>
            </a:pPr>
            <a:endParaRPr lang="en-US" sz="28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adpis 1"/>
          <p:cNvSpPr>
            <a:spLocks noGrp="1"/>
          </p:cNvSpPr>
          <p:nvPr>
            <p:ph type="title"/>
          </p:nvPr>
        </p:nvSpPr>
        <p:spPr/>
        <p:txBody>
          <a:bodyPr/>
          <a:lstStyle/>
          <a:p>
            <a:pPr eaLnBrk="1" hangingPunct="1"/>
            <a:r>
              <a:rPr lang="en-US" altLang="cs-CZ" sz="3200" b="1" smtClean="0">
                <a:solidFill>
                  <a:srgbClr val="002060"/>
                </a:solidFill>
              </a:rPr>
              <a:t>Internal Rate of Return </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GB" sz="2400" i="1" dirty="0" smtClean="0"/>
              <a:t>Example No. </a:t>
            </a:r>
            <a:r>
              <a:rPr lang="cs-CZ" sz="2400" i="1" dirty="0" smtClean="0"/>
              <a:t>6</a:t>
            </a:r>
            <a:endParaRPr lang="cs-CZ" sz="2400" dirty="0"/>
          </a:p>
          <a:p>
            <a:pPr>
              <a:defRPr/>
            </a:pPr>
            <a:r>
              <a:rPr lang="en-GB" sz="2000" dirty="0"/>
              <a:t>Consider the same example as </a:t>
            </a:r>
            <a:r>
              <a:rPr lang="en-GB" sz="2000" dirty="0" smtClean="0"/>
              <a:t>we did before, </a:t>
            </a:r>
            <a:r>
              <a:rPr lang="en-GB" sz="2000" dirty="0"/>
              <a:t>this time using </a:t>
            </a:r>
            <a:r>
              <a:rPr lang="cs-CZ" sz="2000" dirty="0" smtClean="0"/>
              <a:t>IRR</a:t>
            </a:r>
            <a:r>
              <a:rPr lang="en-GB" sz="2000" dirty="0" smtClean="0"/>
              <a:t>.</a:t>
            </a:r>
          </a:p>
        </p:txBody>
      </p:sp>
      <p:graphicFrame>
        <p:nvGraphicFramePr>
          <p:cNvPr id="2" name="Tabulka 1"/>
          <p:cNvGraphicFramePr>
            <a:graphicFrameLocks noGrp="1"/>
          </p:cNvGraphicFramePr>
          <p:nvPr/>
        </p:nvGraphicFramePr>
        <p:xfrm>
          <a:off x="827088" y="3213100"/>
          <a:ext cx="7343775" cy="2089150"/>
        </p:xfrm>
        <a:graphic>
          <a:graphicData uri="http://schemas.openxmlformats.org/drawingml/2006/table">
            <a:tbl>
              <a:tblPr firstRow="1" firstCol="1" lastRow="1" lastCol="1" bandRow="1" bandCol="1">
                <a:tableStyleId>{5C22544A-7EE6-4342-B048-85BDC9FD1C3A}</a:tableStyleId>
              </a:tblPr>
              <a:tblGrid>
                <a:gridCol w="2447393"/>
                <a:gridCol w="2448191"/>
                <a:gridCol w="2448191"/>
              </a:tblGrid>
              <a:tr h="596900">
                <a:tc>
                  <a:txBody>
                    <a:bodyPr/>
                    <a:lstStyle/>
                    <a:p>
                      <a:pPr algn="ctr">
                        <a:spcAft>
                          <a:spcPts val="0"/>
                        </a:spcAft>
                      </a:pPr>
                      <a:r>
                        <a:rPr lang="en-US" sz="1400" dirty="0">
                          <a:solidFill>
                            <a:schemeClr val="tx1"/>
                          </a:solidFill>
                          <a:effectLst/>
                        </a:rPr>
                        <a:t>Year</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A</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B</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0</a:t>
                      </a:r>
                      <a:endParaRPr kumimoji="0" lang="cs-CZ" sz="1400" kern="1200" dirty="0">
                        <a:solidFill>
                          <a:schemeClr val="dk1"/>
                        </a:solidFill>
                        <a:effectLst/>
                        <a:latin typeface="+mn-lt"/>
                        <a:ea typeface="+mn-ea"/>
                        <a:cs typeface="+mn-cs"/>
                      </a:endParaRPr>
                    </a:p>
                  </a:txBody>
                  <a:tcPr marL="68570" marR="6857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-35000</a:t>
                      </a:r>
                      <a:endParaRPr lang="cs-CZ" sz="1200" b="1" dirty="0">
                        <a:solidFill>
                          <a:schemeClr val="tx1"/>
                        </a:solidFill>
                        <a:effectLst/>
                        <a:latin typeface="Times New Roman"/>
                        <a:ea typeface="Times New Roman"/>
                      </a:endParaRPr>
                    </a:p>
                  </a:txBody>
                  <a:tcPr marL="68570" marR="68570" marT="0" marB="0" anchor="ctr">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-35000</a:t>
                      </a:r>
                      <a:endParaRPr lang="cs-CZ" sz="1200" b="1" dirty="0">
                        <a:solidFill>
                          <a:schemeClr val="tx1"/>
                        </a:solidFill>
                        <a:effectLst/>
                        <a:latin typeface="Times New Roman"/>
                        <a:ea typeface="Times New Roman"/>
                      </a:endParaRPr>
                    </a:p>
                  </a:txBody>
                  <a:tcPr marL="68570" marR="68570" marT="0" marB="0" anchor="ctr">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1</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20000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10000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2</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15000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10000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3</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400" b="1" dirty="0">
                          <a:solidFill>
                            <a:schemeClr val="tx1"/>
                          </a:solidFill>
                          <a:effectLst/>
                        </a:rPr>
                        <a:t>10000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1400" b="1" dirty="0">
                          <a:solidFill>
                            <a:schemeClr val="tx1"/>
                          </a:solidFill>
                          <a:effectLst/>
                        </a:rPr>
                        <a:t>15000</a:t>
                      </a:r>
                      <a:endParaRPr lang="cs-CZ" sz="1200" b="1" dirty="0">
                        <a:solidFill>
                          <a:schemeClr val="tx1"/>
                        </a:solidFill>
                        <a:effectLst/>
                        <a:latin typeface="Times New Roman"/>
                        <a:ea typeface="Times New Roman"/>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smtClean="0">
                          <a:solidFill>
                            <a:schemeClr val="dk1"/>
                          </a:solidFill>
                          <a:effectLst/>
                          <a:latin typeface="+mn-lt"/>
                          <a:ea typeface="+mn-ea"/>
                          <a:cs typeface="+mn-cs"/>
                        </a:rPr>
                        <a:t>4</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kumimoji="0" lang="en-US" sz="1400" b="1" kern="1200" dirty="0" smtClean="0">
                          <a:solidFill>
                            <a:schemeClr val="tx1"/>
                          </a:solidFill>
                          <a:effectLst/>
                          <a:latin typeface="+mn-lt"/>
                          <a:ea typeface="+mn-ea"/>
                          <a:cs typeface="+mn-cs"/>
                        </a:rPr>
                        <a:t>10000</a:t>
                      </a:r>
                      <a:endParaRPr kumimoji="0" lang="cs-CZ" sz="1400" b="1" kern="1200" dirty="0">
                        <a:solidFill>
                          <a:schemeClr val="tx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kumimoji="0" lang="en-US" sz="1400" b="1" kern="1200" dirty="0" smtClean="0">
                          <a:solidFill>
                            <a:schemeClr val="tx1"/>
                          </a:solidFill>
                          <a:effectLst/>
                          <a:latin typeface="+mn-lt"/>
                          <a:ea typeface="+mn-ea"/>
                          <a:cs typeface="+mn-cs"/>
                        </a:rPr>
                        <a:t>2</a:t>
                      </a:r>
                      <a:r>
                        <a:rPr kumimoji="0" lang="cs-CZ" sz="1400" b="1" kern="1200" dirty="0" smtClean="0">
                          <a:solidFill>
                            <a:schemeClr val="tx1"/>
                          </a:solidFill>
                          <a:effectLst/>
                          <a:latin typeface="+mn-lt"/>
                          <a:ea typeface="+mn-ea"/>
                          <a:cs typeface="+mn-cs"/>
                        </a:rPr>
                        <a:t>0</a:t>
                      </a:r>
                      <a:r>
                        <a:rPr kumimoji="0" lang="en-US" sz="1400" b="1" kern="1200" dirty="0" smtClean="0">
                          <a:solidFill>
                            <a:schemeClr val="tx1"/>
                          </a:solidFill>
                          <a:effectLst/>
                          <a:latin typeface="+mn-lt"/>
                          <a:ea typeface="+mn-ea"/>
                          <a:cs typeface="+mn-cs"/>
                        </a:rPr>
                        <a:t>000</a:t>
                      </a:r>
                      <a:endParaRPr kumimoji="0" lang="cs-CZ" sz="1400" b="1" kern="1200" dirty="0">
                        <a:solidFill>
                          <a:schemeClr val="tx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adpis 1"/>
          <p:cNvSpPr>
            <a:spLocks noGrp="1"/>
          </p:cNvSpPr>
          <p:nvPr>
            <p:ph type="title"/>
          </p:nvPr>
        </p:nvSpPr>
        <p:spPr/>
        <p:txBody>
          <a:bodyPr/>
          <a:lstStyle/>
          <a:p>
            <a:pPr eaLnBrk="1" hangingPunct="1"/>
            <a:r>
              <a:rPr lang="en-US" altLang="cs-CZ" sz="3200" b="1" smtClean="0">
                <a:solidFill>
                  <a:srgbClr val="002060"/>
                </a:solidFill>
              </a:rPr>
              <a:t>Internal Rate of Return </a:t>
            </a:r>
            <a:endParaRPr lang="cs-CZ" altLang="cs-CZ" sz="3200" b="1" smtClean="0">
              <a:solidFill>
                <a:srgbClr val="002060"/>
              </a:solidFill>
            </a:endParaRPr>
          </a:p>
        </p:txBody>
      </p:sp>
      <p:sp>
        <p:nvSpPr>
          <p:cNvPr id="46083"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pPr>
            <a:r>
              <a:rPr lang="en-GB" altLang="cs-CZ" sz="2400" i="1" smtClean="0"/>
              <a:t>Example No. </a:t>
            </a:r>
            <a:r>
              <a:rPr lang="cs-CZ" altLang="cs-CZ" sz="2400" i="1" smtClean="0"/>
              <a:t>6</a:t>
            </a:r>
            <a:endParaRPr lang="cs-CZ" altLang="cs-CZ" sz="2400" smtClean="0"/>
          </a:p>
        </p:txBody>
      </p:sp>
      <p:graphicFrame>
        <p:nvGraphicFramePr>
          <p:cNvPr id="4" name="Tabulka 3"/>
          <p:cNvGraphicFramePr>
            <a:graphicFrameLocks noGrp="1"/>
          </p:cNvGraphicFramePr>
          <p:nvPr/>
        </p:nvGraphicFramePr>
        <p:xfrm>
          <a:off x="2627313" y="2133600"/>
          <a:ext cx="5256212" cy="3743325"/>
        </p:xfrm>
        <a:graphic>
          <a:graphicData uri="http://schemas.openxmlformats.org/drawingml/2006/table">
            <a:tbl>
              <a:tblPr/>
              <a:tblGrid>
                <a:gridCol w="1751464"/>
                <a:gridCol w="1752374"/>
                <a:gridCol w="1752374"/>
              </a:tblGrid>
              <a:tr h="467916">
                <a:tc>
                  <a:txBody>
                    <a:bodyPr/>
                    <a:lstStyle/>
                    <a:p>
                      <a:pPr algn="ctr">
                        <a:spcAft>
                          <a:spcPts val="0"/>
                        </a:spcAft>
                      </a:pPr>
                      <a:r>
                        <a:rPr lang="cs-CZ" sz="1400" dirty="0" err="1">
                          <a:effectLst/>
                          <a:latin typeface="Arial"/>
                          <a:ea typeface="Times New Roman"/>
                        </a:rPr>
                        <a:t>Interest</a:t>
                      </a:r>
                      <a:r>
                        <a:rPr lang="cs-CZ" sz="1400" dirty="0">
                          <a:effectLst/>
                          <a:latin typeface="Arial"/>
                          <a:ea typeface="Times New Roman"/>
                        </a:rPr>
                        <a:t> </a:t>
                      </a:r>
                      <a:r>
                        <a:rPr lang="cs-CZ" sz="1400" dirty="0" err="1">
                          <a:effectLst/>
                          <a:latin typeface="Arial"/>
                          <a:ea typeface="Times New Roman"/>
                        </a:rPr>
                        <a:t>rate</a:t>
                      </a:r>
                      <a:endParaRPr lang="cs-CZ" sz="1200" dirty="0">
                        <a:effectLst/>
                        <a:latin typeface="Times New Roman"/>
                        <a:ea typeface="Times New Roman"/>
                      </a:endParaRPr>
                    </a:p>
                  </a:txBody>
                  <a:tcPr marL="44447" marR="44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Machine A NPV</a:t>
                      </a:r>
                      <a:endParaRPr lang="cs-CZ" sz="1200">
                        <a:effectLst/>
                        <a:latin typeface="Times New Roman"/>
                        <a:ea typeface="Times New Roman"/>
                      </a:endParaRPr>
                    </a:p>
                  </a:txBody>
                  <a:tcPr marL="44447" marR="44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400">
                          <a:effectLst/>
                          <a:latin typeface="Arial"/>
                          <a:ea typeface="Times New Roman"/>
                        </a:rPr>
                        <a:t>Machine B NPV</a:t>
                      </a:r>
                      <a:endParaRPr lang="cs-CZ" sz="1200">
                        <a:effectLst/>
                        <a:latin typeface="Times New Roman"/>
                        <a:ea typeface="Times New Roman"/>
                      </a:endParaRPr>
                    </a:p>
                  </a:txBody>
                  <a:tcPr marL="44447" marR="44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14%</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6 756,39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3 432,78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15%</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6 026,15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2 554,90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16%</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5 318,31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1 708,01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17%</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4 631,93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890,70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18%</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3 966,12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101,66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19%</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3 320,04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-660,38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20%</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2 692,90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-1 396,60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21%</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2 083,94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-2 108,15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22%</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1 492,44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-2 796,07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23%</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917,71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-3 461,39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24%</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effectLst/>
                          <a:latin typeface="Arial"/>
                          <a:ea typeface="Times New Roman"/>
                        </a:rPr>
                        <a:t>359,10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-4 105,06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25%</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-184,00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-4 728,00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26%</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-712,19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-5 331,07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3958">
                <a:tc>
                  <a:txBody>
                    <a:bodyPr/>
                    <a:lstStyle/>
                    <a:p>
                      <a:pPr algn="ctr">
                        <a:spcAft>
                          <a:spcPts val="0"/>
                        </a:spcAft>
                      </a:pPr>
                      <a:r>
                        <a:rPr lang="cs-CZ" sz="1400">
                          <a:effectLst/>
                          <a:latin typeface="Arial"/>
                          <a:ea typeface="Times New Roman"/>
                        </a:rPr>
                        <a:t>27%</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a:solidFill>
                            <a:srgbClr val="FF0000"/>
                          </a:solidFill>
                          <a:effectLst/>
                          <a:latin typeface="Arial"/>
                          <a:ea typeface="Times New Roman"/>
                        </a:rPr>
                        <a:t>-1 226,04 </a:t>
                      </a:r>
                      <a:endParaRPr lang="cs-CZ" sz="120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400" dirty="0">
                          <a:solidFill>
                            <a:srgbClr val="FF0000"/>
                          </a:solidFill>
                          <a:effectLst/>
                          <a:latin typeface="Arial"/>
                          <a:ea typeface="Times New Roman"/>
                        </a:rPr>
                        <a:t>-5 915,09 </a:t>
                      </a:r>
                      <a:endParaRPr lang="cs-CZ" sz="1200" dirty="0">
                        <a:effectLst/>
                        <a:latin typeface="Times New Roman"/>
                        <a:ea typeface="Times New Roman"/>
                      </a:endParaRPr>
                    </a:p>
                  </a:txBody>
                  <a:tcPr marL="44447" marR="444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3" name="Tabulka 2"/>
          <p:cNvGraphicFramePr>
            <a:graphicFrameLocks noGrp="1"/>
          </p:cNvGraphicFramePr>
          <p:nvPr/>
        </p:nvGraphicFramePr>
        <p:xfrm>
          <a:off x="393700" y="3503613"/>
          <a:ext cx="1577975" cy="427037"/>
        </p:xfrm>
        <a:graphic>
          <a:graphicData uri="http://schemas.openxmlformats.org/drawingml/2006/table">
            <a:tbl>
              <a:tblPr/>
              <a:tblGrid>
                <a:gridCol w="1577975"/>
              </a:tblGrid>
              <a:tr h="213519">
                <a:tc>
                  <a:txBody>
                    <a:bodyPr/>
                    <a:lstStyle/>
                    <a:p>
                      <a:pPr algn="ctr">
                        <a:spcAft>
                          <a:spcPts val="0"/>
                        </a:spcAft>
                      </a:pPr>
                      <a:r>
                        <a:rPr lang="cs-CZ" sz="1400" b="1" dirty="0">
                          <a:effectLst/>
                          <a:latin typeface="Arial"/>
                          <a:ea typeface="Times New Roman"/>
                        </a:rPr>
                        <a:t>IRR B</a:t>
                      </a:r>
                      <a:endParaRPr lang="cs-CZ" sz="1200" dirty="0">
                        <a:effectLst/>
                        <a:latin typeface="Times New Roman"/>
                        <a:ea typeface="Times New Roman"/>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13519">
                <a:tc>
                  <a:txBody>
                    <a:bodyPr/>
                    <a:lstStyle/>
                    <a:p>
                      <a:pPr algn="ctr">
                        <a:spcAft>
                          <a:spcPts val="0"/>
                        </a:spcAft>
                      </a:pPr>
                      <a:r>
                        <a:rPr lang="cs-CZ" sz="1400" dirty="0">
                          <a:effectLst/>
                          <a:latin typeface="Arial"/>
                          <a:ea typeface="Times New Roman"/>
                        </a:rPr>
                        <a:t>18,13%</a:t>
                      </a:r>
                      <a:endParaRPr lang="cs-CZ" sz="1200" dirty="0">
                        <a:effectLst/>
                        <a:latin typeface="Times New Roman"/>
                        <a:ea typeface="Times New Roman"/>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r>
            </a:tbl>
          </a:graphicData>
        </a:graphic>
      </p:graphicFrame>
      <p:cxnSp>
        <p:nvCxnSpPr>
          <p:cNvPr id="6" name="Přímá spojnice se šipkou 5"/>
          <p:cNvCxnSpPr/>
          <p:nvPr/>
        </p:nvCxnSpPr>
        <p:spPr>
          <a:xfrm>
            <a:off x="1979613" y="3716338"/>
            <a:ext cx="57626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ulka 9"/>
          <p:cNvGraphicFramePr>
            <a:graphicFrameLocks noGrp="1"/>
          </p:cNvGraphicFramePr>
          <p:nvPr/>
        </p:nvGraphicFramePr>
        <p:xfrm>
          <a:off x="400050" y="4941888"/>
          <a:ext cx="1577975" cy="427037"/>
        </p:xfrm>
        <a:graphic>
          <a:graphicData uri="http://schemas.openxmlformats.org/drawingml/2006/table">
            <a:tbl>
              <a:tblPr/>
              <a:tblGrid>
                <a:gridCol w="1577975"/>
              </a:tblGrid>
              <a:tr h="213519">
                <a:tc>
                  <a:txBody>
                    <a:bodyPr/>
                    <a:lstStyle/>
                    <a:p>
                      <a:pPr algn="ctr">
                        <a:spcAft>
                          <a:spcPts val="0"/>
                        </a:spcAft>
                      </a:pPr>
                      <a:r>
                        <a:rPr lang="cs-CZ" sz="1400" b="1" dirty="0">
                          <a:effectLst/>
                          <a:latin typeface="Arial"/>
                          <a:ea typeface="Times New Roman"/>
                        </a:rPr>
                        <a:t>IRR </a:t>
                      </a:r>
                      <a:r>
                        <a:rPr lang="cs-CZ" sz="1400" b="1" dirty="0" smtClean="0">
                          <a:effectLst/>
                          <a:latin typeface="Arial"/>
                          <a:ea typeface="Times New Roman"/>
                        </a:rPr>
                        <a:t>A</a:t>
                      </a:r>
                      <a:endParaRPr lang="cs-CZ" sz="1200" dirty="0">
                        <a:effectLst/>
                        <a:latin typeface="Times New Roman"/>
                        <a:ea typeface="Times New Roman"/>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60000"/>
                        <a:lumOff val="40000"/>
                      </a:schemeClr>
                    </a:solidFill>
                  </a:tcPr>
                </a:tc>
              </a:tr>
              <a:tr h="213519">
                <a:tc>
                  <a:txBody>
                    <a:bodyPr/>
                    <a:lstStyle/>
                    <a:p>
                      <a:pPr algn="ctr">
                        <a:spcAft>
                          <a:spcPts val="0"/>
                        </a:spcAft>
                      </a:pPr>
                      <a:r>
                        <a:rPr kumimoji="0" lang="cs-CZ" sz="1400" kern="1200" dirty="0" smtClean="0">
                          <a:solidFill>
                            <a:schemeClr val="tx1"/>
                          </a:solidFill>
                          <a:effectLst/>
                          <a:latin typeface="Arial"/>
                          <a:ea typeface="Times New Roman"/>
                          <a:cs typeface="+mn-cs"/>
                        </a:rPr>
                        <a:t>24,66%</a:t>
                      </a:r>
                      <a:endParaRPr kumimoji="0" lang="cs-CZ" sz="1400" kern="1200" dirty="0">
                        <a:solidFill>
                          <a:schemeClr val="tx1"/>
                        </a:solidFill>
                        <a:effectLst/>
                        <a:latin typeface="Arial"/>
                        <a:ea typeface="Times New Roman"/>
                        <a:cs typeface="+mn-cs"/>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r>
            </a:tbl>
          </a:graphicData>
        </a:graphic>
      </p:graphicFrame>
      <p:cxnSp>
        <p:nvCxnSpPr>
          <p:cNvPr id="11" name="Přímá spojnice se šipkou 10"/>
          <p:cNvCxnSpPr/>
          <p:nvPr/>
        </p:nvCxnSpPr>
        <p:spPr>
          <a:xfrm>
            <a:off x="1985963" y="5154613"/>
            <a:ext cx="57626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adpis 1"/>
          <p:cNvSpPr>
            <a:spLocks noGrp="1"/>
          </p:cNvSpPr>
          <p:nvPr>
            <p:ph type="title"/>
          </p:nvPr>
        </p:nvSpPr>
        <p:spPr/>
        <p:txBody>
          <a:bodyPr/>
          <a:lstStyle/>
          <a:p>
            <a:pPr eaLnBrk="1" hangingPunct="1"/>
            <a:r>
              <a:rPr lang="en-US" altLang="cs-CZ" sz="3200" b="1" smtClean="0">
                <a:solidFill>
                  <a:srgbClr val="002060"/>
                </a:solidFill>
              </a:rPr>
              <a:t>Internal Rate of Return </a:t>
            </a:r>
            <a:endParaRPr lang="cs-CZ" altLang="cs-CZ" sz="3200" b="1" smtClean="0">
              <a:solidFill>
                <a:srgbClr val="002060"/>
              </a:solidFill>
            </a:endParaRPr>
          </a:p>
        </p:txBody>
      </p:sp>
      <p:sp>
        <p:nvSpPr>
          <p:cNvPr id="47107"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pPr>
            <a:r>
              <a:rPr lang="en-GB" altLang="cs-CZ" sz="2400" i="1" smtClean="0"/>
              <a:t>Example No. </a:t>
            </a:r>
            <a:r>
              <a:rPr lang="cs-CZ" altLang="cs-CZ" sz="2400" i="1" smtClean="0"/>
              <a:t>6</a:t>
            </a:r>
            <a:endParaRPr lang="cs-CZ" altLang="cs-CZ" sz="2400"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89138"/>
            <a:ext cx="6264275"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ulka 11"/>
          <p:cNvGraphicFramePr>
            <a:graphicFrameLocks noGrp="1"/>
          </p:cNvGraphicFramePr>
          <p:nvPr/>
        </p:nvGraphicFramePr>
        <p:xfrm>
          <a:off x="2835275" y="4970463"/>
          <a:ext cx="1577975" cy="427037"/>
        </p:xfrm>
        <a:graphic>
          <a:graphicData uri="http://schemas.openxmlformats.org/drawingml/2006/table">
            <a:tbl>
              <a:tblPr/>
              <a:tblGrid>
                <a:gridCol w="1577975"/>
              </a:tblGrid>
              <a:tr h="213519">
                <a:tc>
                  <a:txBody>
                    <a:bodyPr/>
                    <a:lstStyle/>
                    <a:p>
                      <a:pPr algn="ctr">
                        <a:spcAft>
                          <a:spcPts val="0"/>
                        </a:spcAft>
                      </a:pPr>
                      <a:r>
                        <a:rPr lang="cs-CZ" sz="1400" b="1" dirty="0">
                          <a:effectLst/>
                          <a:latin typeface="Arial"/>
                          <a:ea typeface="Times New Roman"/>
                        </a:rPr>
                        <a:t>IRR B</a:t>
                      </a:r>
                      <a:endParaRPr lang="cs-CZ" sz="1200" dirty="0">
                        <a:effectLst/>
                        <a:latin typeface="Times New Roman"/>
                        <a:ea typeface="Times New Roman"/>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tr>
              <a:tr h="213519">
                <a:tc>
                  <a:txBody>
                    <a:bodyPr/>
                    <a:lstStyle/>
                    <a:p>
                      <a:pPr algn="ctr">
                        <a:spcAft>
                          <a:spcPts val="0"/>
                        </a:spcAft>
                      </a:pPr>
                      <a:r>
                        <a:rPr lang="cs-CZ" sz="1400" dirty="0">
                          <a:effectLst/>
                          <a:latin typeface="Arial"/>
                          <a:ea typeface="Times New Roman"/>
                        </a:rPr>
                        <a:t>18,13%</a:t>
                      </a:r>
                      <a:endParaRPr lang="cs-CZ" sz="1200" dirty="0">
                        <a:effectLst/>
                        <a:latin typeface="Times New Roman"/>
                        <a:ea typeface="Times New Roman"/>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r>
            </a:tbl>
          </a:graphicData>
        </a:graphic>
      </p:graphicFrame>
      <p:cxnSp>
        <p:nvCxnSpPr>
          <p:cNvPr id="5" name="Přímá spojnice se šipkou 4"/>
          <p:cNvCxnSpPr/>
          <p:nvPr/>
        </p:nvCxnSpPr>
        <p:spPr>
          <a:xfrm flipV="1">
            <a:off x="3635375" y="4249738"/>
            <a:ext cx="288925" cy="7207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ulka 12"/>
          <p:cNvGraphicFramePr>
            <a:graphicFrameLocks noGrp="1"/>
          </p:cNvGraphicFramePr>
          <p:nvPr/>
        </p:nvGraphicFramePr>
        <p:xfrm>
          <a:off x="5003800" y="5229225"/>
          <a:ext cx="1577975" cy="427038"/>
        </p:xfrm>
        <a:graphic>
          <a:graphicData uri="http://schemas.openxmlformats.org/drawingml/2006/table">
            <a:tbl>
              <a:tblPr/>
              <a:tblGrid>
                <a:gridCol w="1577975"/>
              </a:tblGrid>
              <a:tr h="213519">
                <a:tc>
                  <a:txBody>
                    <a:bodyPr/>
                    <a:lstStyle/>
                    <a:p>
                      <a:pPr algn="ctr">
                        <a:spcAft>
                          <a:spcPts val="0"/>
                        </a:spcAft>
                      </a:pPr>
                      <a:r>
                        <a:rPr lang="cs-CZ" sz="1400" b="1" dirty="0">
                          <a:solidFill>
                            <a:srgbClr val="FFFF00"/>
                          </a:solidFill>
                          <a:effectLst/>
                          <a:latin typeface="Arial"/>
                          <a:ea typeface="Times New Roman"/>
                        </a:rPr>
                        <a:t>IRR </a:t>
                      </a:r>
                      <a:r>
                        <a:rPr lang="cs-CZ" sz="1400" b="1" dirty="0" smtClean="0">
                          <a:solidFill>
                            <a:srgbClr val="FFFF00"/>
                          </a:solidFill>
                          <a:effectLst/>
                          <a:latin typeface="Arial"/>
                          <a:ea typeface="Times New Roman"/>
                        </a:rPr>
                        <a:t>A</a:t>
                      </a:r>
                      <a:endParaRPr lang="cs-CZ" sz="1200" dirty="0">
                        <a:solidFill>
                          <a:srgbClr val="FFFF00"/>
                        </a:solidFill>
                        <a:effectLst/>
                        <a:latin typeface="Times New Roman"/>
                        <a:ea typeface="Times New Roman"/>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7030A0"/>
                    </a:solidFill>
                  </a:tcPr>
                </a:tc>
              </a:tr>
              <a:tr h="213519">
                <a:tc>
                  <a:txBody>
                    <a:bodyPr/>
                    <a:lstStyle/>
                    <a:p>
                      <a:pPr algn="ctr">
                        <a:spcAft>
                          <a:spcPts val="0"/>
                        </a:spcAft>
                      </a:pPr>
                      <a:r>
                        <a:rPr kumimoji="0" lang="cs-CZ" sz="1400" kern="1200" dirty="0" smtClean="0">
                          <a:solidFill>
                            <a:schemeClr val="tx1"/>
                          </a:solidFill>
                          <a:effectLst/>
                          <a:latin typeface="Arial"/>
                          <a:ea typeface="Times New Roman"/>
                          <a:cs typeface="+mn-cs"/>
                        </a:rPr>
                        <a:t>24,66%</a:t>
                      </a:r>
                      <a:endParaRPr kumimoji="0" lang="cs-CZ" sz="1400" kern="1200" dirty="0">
                        <a:solidFill>
                          <a:schemeClr val="tx1"/>
                        </a:solidFill>
                        <a:effectLst/>
                        <a:latin typeface="Arial"/>
                        <a:ea typeface="Times New Roman"/>
                        <a:cs typeface="+mn-cs"/>
                      </a:endParaRPr>
                    </a:p>
                  </a:txBody>
                  <a:tcPr marL="44435" marR="44435"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r>
            </a:tbl>
          </a:graphicData>
        </a:graphic>
      </p:graphicFrame>
      <p:cxnSp>
        <p:nvCxnSpPr>
          <p:cNvPr id="14" name="Přímá spojnice se šipkou 13"/>
          <p:cNvCxnSpPr/>
          <p:nvPr/>
        </p:nvCxnSpPr>
        <p:spPr>
          <a:xfrm flipV="1">
            <a:off x="5724525" y="4149725"/>
            <a:ext cx="647700" cy="1079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adpis 1"/>
          <p:cNvSpPr>
            <a:spLocks noGrp="1"/>
          </p:cNvSpPr>
          <p:nvPr>
            <p:ph type="title"/>
          </p:nvPr>
        </p:nvSpPr>
        <p:spPr/>
        <p:txBody>
          <a:bodyPr/>
          <a:lstStyle/>
          <a:p>
            <a:pPr eaLnBrk="1" hangingPunct="1"/>
            <a:r>
              <a:rPr lang="en-US" altLang="cs-CZ" sz="3200" b="1" smtClean="0">
                <a:solidFill>
                  <a:srgbClr val="002060"/>
                </a:solidFill>
              </a:rPr>
              <a:t>Internal Rate of Return </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GB" sz="2400" dirty="0" smtClean="0"/>
              <a:t>The </a:t>
            </a:r>
            <a:r>
              <a:rPr lang="en-GB" sz="2400" b="1" u="sng" dirty="0" smtClean="0"/>
              <a:t>advantages</a:t>
            </a:r>
            <a:r>
              <a:rPr lang="en-GB" sz="2400" dirty="0" smtClean="0"/>
              <a:t> </a:t>
            </a:r>
            <a:r>
              <a:rPr lang="en-GB" sz="2400" dirty="0"/>
              <a:t>of using </a:t>
            </a:r>
            <a:r>
              <a:rPr lang="cs-CZ" sz="2400" dirty="0" smtClean="0"/>
              <a:t>IRR</a:t>
            </a:r>
            <a:r>
              <a:rPr lang="en-GB" sz="2400" dirty="0" smtClean="0"/>
              <a:t>:</a:t>
            </a:r>
            <a:endParaRPr lang="cs-CZ" sz="2400" dirty="0"/>
          </a:p>
          <a:p>
            <a:pPr>
              <a:spcBef>
                <a:spcPts val="1800"/>
              </a:spcBef>
              <a:spcAft>
                <a:spcPts val="600"/>
              </a:spcAft>
              <a:defRPr/>
            </a:pPr>
            <a:r>
              <a:rPr lang="en-GB" sz="2400" dirty="0" smtClean="0"/>
              <a:t>takes </a:t>
            </a:r>
            <a:r>
              <a:rPr lang="en-GB" sz="2400" dirty="0"/>
              <a:t>into account the time value of money</a:t>
            </a:r>
            <a:endParaRPr lang="cs-CZ" sz="2400" dirty="0"/>
          </a:p>
          <a:p>
            <a:pPr>
              <a:spcBef>
                <a:spcPts val="1800"/>
              </a:spcBef>
              <a:spcAft>
                <a:spcPts val="600"/>
              </a:spcAft>
              <a:defRPr/>
            </a:pPr>
            <a:r>
              <a:rPr lang="en-GB" sz="2400" dirty="0"/>
              <a:t>looks at the whole project (from start to finish)</a:t>
            </a:r>
            <a:endParaRPr lang="cs-CZ" sz="2400" dirty="0"/>
          </a:p>
          <a:p>
            <a:pPr>
              <a:spcBef>
                <a:spcPts val="1800"/>
              </a:spcBef>
              <a:spcAft>
                <a:spcPts val="600"/>
              </a:spcAft>
              <a:defRPr/>
            </a:pPr>
            <a:r>
              <a:rPr lang="en-US" sz="2400" dirty="0"/>
              <a:t>allows the manager to compare IRR with the current interest rates</a:t>
            </a:r>
            <a:endParaRPr lang="cs-CZ" sz="2400" dirty="0"/>
          </a:p>
          <a:p>
            <a:pPr>
              <a:spcBef>
                <a:spcPts val="1800"/>
              </a:spcBef>
              <a:spcAft>
                <a:spcPts val="600"/>
              </a:spcAft>
              <a:defRPr/>
            </a:pPr>
            <a:r>
              <a:rPr lang="en-GB" sz="2400" dirty="0"/>
              <a:t>the result is easy to understand and to interpret </a:t>
            </a:r>
            <a:endParaRPr lang="cs-CZ"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adpis 1"/>
          <p:cNvSpPr>
            <a:spLocks noGrp="1"/>
          </p:cNvSpPr>
          <p:nvPr>
            <p:ph type="title"/>
          </p:nvPr>
        </p:nvSpPr>
        <p:spPr/>
        <p:txBody>
          <a:bodyPr/>
          <a:lstStyle/>
          <a:p>
            <a:pPr eaLnBrk="1" hangingPunct="1"/>
            <a:r>
              <a:rPr lang="en-US" altLang="cs-CZ" sz="3200" b="1" smtClean="0">
                <a:solidFill>
                  <a:srgbClr val="002060"/>
                </a:solidFill>
              </a:rPr>
              <a:t>Internal Rate of Return </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GB" sz="2400" dirty="0" smtClean="0"/>
              <a:t>The </a:t>
            </a:r>
            <a:r>
              <a:rPr lang="cs-CZ" sz="2400" b="1" u="sng" dirty="0" err="1" smtClean="0"/>
              <a:t>disa</a:t>
            </a:r>
            <a:r>
              <a:rPr lang="en-GB" sz="2400" b="1" u="sng" dirty="0" err="1" smtClean="0"/>
              <a:t>dvantages</a:t>
            </a:r>
            <a:r>
              <a:rPr lang="en-GB" sz="2400" dirty="0" smtClean="0"/>
              <a:t> </a:t>
            </a:r>
            <a:r>
              <a:rPr lang="en-GB" sz="2400" dirty="0"/>
              <a:t>of using </a:t>
            </a:r>
            <a:r>
              <a:rPr lang="cs-CZ" sz="2400" dirty="0" smtClean="0"/>
              <a:t>IRR</a:t>
            </a:r>
            <a:r>
              <a:rPr lang="en-GB" sz="2400" dirty="0" smtClean="0"/>
              <a:t>:</a:t>
            </a:r>
            <a:endParaRPr lang="cs-CZ" sz="2400" dirty="0"/>
          </a:p>
          <a:p>
            <a:pPr>
              <a:spcBef>
                <a:spcPts val="1800"/>
              </a:spcBef>
              <a:spcAft>
                <a:spcPts val="600"/>
              </a:spcAft>
              <a:defRPr/>
            </a:pPr>
            <a:r>
              <a:rPr lang="en-GB" sz="2400" smtClean="0"/>
              <a:t>little </a:t>
            </a:r>
            <a:r>
              <a:rPr lang="en-GB" sz="2400" dirty="0"/>
              <a:t>bit harder to calculate </a:t>
            </a:r>
            <a:endParaRPr lang="cs-CZ" sz="2400" dirty="0"/>
          </a:p>
          <a:p>
            <a:pPr>
              <a:spcBef>
                <a:spcPts val="1800"/>
              </a:spcBef>
              <a:spcAft>
                <a:spcPts val="600"/>
              </a:spcAft>
              <a:defRPr/>
            </a:pPr>
            <a:r>
              <a:rPr lang="en-GB" sz="2400" dirty="0"/>
              <a:t>mutual comparison of projects with different time duration is impossible</a:t>
            </a:r>
            <a:endParaRPr lang="cs-CZ" sz="2400" dirty="0"/>
          </a:p>
          <a:p>
            <a:pPr>
              <a:spcBef>
                <a:spcPts val="1800"/>
              </a:spcBef>
              <a:spcAft>
                <a:spcPts val="600"/>
              </a:spcAft>
              <a:defRPr/>
            </a:pPr>
            <a:r>
              <a:rPr lang="en-GB" sz="2400" dirty="0"/>
              <a:t>uses the same interest rate over the whole duration of the project </a:t>
            </a:r>
            <a:endParaRPr lang="cs-CZ" sz="2400" dirty="0"/>
          </a:p>
          <a:p>
            <a:pPr>
              <a:spcBef>
                <a:spcPts val="1800"/>
              </a:spcBef>
              <a:spcAft>
                <a:spcPts val="600"/>
              </a:spcAft>
              <a:defRPr/>
            </a:pPr>
            <a:endParaRPr lang="cs-CZ"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US" sz="2400" b="1" u="sng" dirty="0">
                <a:solidFill>
                  <a:srgbClr val="0000CC"/>
                </a:solidFill>
              </a:rPr>
              <a:t>Calculations in MS Excel</a:t>
            </a:r>
            <a:endParaRPr lang="cs-CZ" sz="2400" b="1" u="sng" dirty="0">
              <a:solidFill>
                <a:srgbClr val="0000CC"/>
              </a:solidFill>
            </a:endParaRPr>
          </a:p>
          <a:p>
            <a:pPr>
              <a:defRPr/>
            </a:pPr>
            <a:r>
              <a:rPr lang="en-US" sz="2400" b="1" dirty="0" smtClean="0"/>
              <a:t>NPV</a:t>
            </a:r>
            <a:r>
              <a:rPr lang="cs-CZ" sz="2400" b="1" dirty="0" smtClean="0"/>
              <a:t> - </a:t>
            </a:r>
            <a:r>
              <a:rPr lang="en-US" sz="2400" dirty="0" smtClean="0"/>
              <a:t>Calculates </a:t>
            </a:r>
            <a:r>
              <a:rPr lang="en-US" sz="2400" dirty="0"/>
              <a:t>the net present value of an investment by using a discount rate and a series of future payments (negative values) and income (positive values).</a:t>
            </a:r>
            <a:endParaRPr lang="cs-CZ" sz="2400" dirty="0"/>
          </a:p>
          <a:p>
            <a:pPr>
              <a:defRPr/>
            </a:pPr>
            <a:r>
              <a:rPr lang="en-US" sz="2400" b="1" dirty="0"/>
              <a:t>Syntax: </a:t>
            </a:r>
            <a:r>
              <a:rPr lang="en-US" sz="2400" b="1" dirty="0" smtClean="0">
                <a:solidFill>
                  <a:srgbClr val="FF0000"/>
                </a:solidFill>
              </a:rPr>
              <a:t>NPV</a:t>
            </a:r>
            <a:r>
              <a:rPr lang="en-US" sz="2400" dirty="0" smtClean="0">
                <a:solidFill>
                  <a:srgbClr val="FF0000"/>
                </a:solidFill>
              </a:rPr>
              <a:t>(</a:t>
            </a:r>
            <a:r>
              <a:rPr lang="en-US" sz="2400" b="1" dirty="0" err="1" smtClean="0">
                <a:solidFill>
                  <a:srgbClr val="FF0000"/>
                </a:solidFill>
              </a:rPr>
              <a:t>rate</a:t>
            </a:r>
            <a:r>
              <a:rPr lang="en-US" sz="2400" dirty="0" err="1" smtClean="0">
                <a:solidFill>
                  <a:srgbClr val="FF0000"/>
                </a:solidFill>
              </a:rPr>
              <a:t>,</a:t>
            </a:r>
            <a:r>
              <a:rPr lang="en-US" sz="2400" b="1" dirty="0" err="1" smtClean="0">
                <a:solidFill>
                  <a:srgbClr val="FF0000"/>
                </a:solidFill>
              </a:rPr>
              <a:t>value</a:t>
            </a:r>
            <a:r>
              <a:rPr lang="cs-CZ" sz="2400" b="1" dirty="0" smtClean="0">
                <a:solidFill>
                  <a:srgbClr val="FF0000"/>
                </a:solidFill>
              </a:rPr>
              <a:t>s</a:t>
            </a:r>
            <a:r>
              <a:rPr lang="en-US" sz="2400" dirty="0" smtClean="0">
                <a:solidFill>
                  <a:srgbClr val="FF0000"/>
                </a:solidFill>
              </a:rPr>
              <a:t>)</a:t>
            </a:r>
            <a:endParaRPr lang="cs-CZ" sz="2400" dirty="0" smtClean="0">
              <a:solidFill>
                <a:srgbClr val="FF0000"/>
              </a:solidFill>
            </a:endParaRPr>
          </a:p>
          <a:p>
            <a:pPr>
              <a:defRPr/>
            </a:pPr>
            <a:endParaRPr lang="cs-CZ" sz="1400" dirty="0"/>
          </a:p>
          <a:p>
            <a:pPr>
              <a:defRPr/>
            </a:pPr>
            <a:r>
              <a:rPr lang="cs-CZ" sz="2400" dirty="0" err="1" smtClean="0"/>
              <a:t>Caution</a:t>
            </a:r>
            <a:r>
              <a:rPr lang="cs-CZ" sz="2400" b="1" dirty="0" smtClean="0"/>
              <a:t>!</a:t>
            </a:r>
            <a:r>
              <a:rPr lang="cs-CZ" sz="2400" dirty="0" smtClean="0"/>
              <a:t> </a:t>
            </a:r>
            <a:r>
              <a:rPr lang="en-US" sz="2400" dirty="0" smtClean="0"/>
              <a:t>The </a:t>
            </a:r>
            <a:r>
              <a:rPr lang="en-US" sz="2400" dirty="0"/>
              <a:t>NPV investment begins one period before the date of the value1 cash flow and ends with the last cash flow in the list. The NPV calculation is based on future cash flows. </a:t>
            </a:r>
            <a:r>
              <a:rPr lang="en-US" sz="2400" u="sng" dirty="0"/>
              <a:t>If your first cash flow occurs at the beginning of the first period, the first value must be added to the NPV result, not included in the values arguments.</a:t>
            </a:r>
            <a:r>
              <a:rPr lang="en-US" sz="2400" dirty="0"/>
              <a:t> </a:t>
            </a:r>
            <a:endParaRPr lang="cs-CZ" sz="2400" dirty="0"/>
          </a:p>
          <a:p>
            <a:pPr marL="0" indent="0">
              <a:buFont typeface="Wingdings 2" panose="05020102010507070707" pitchFamily="18" charset="2"/>
              <a:buNone/>
              <a:defRPr/>
            </a:pPr>
            <a:endParaRPr lang="cs-CZ"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adpis 1"/>
          <p:cNvSpPr>
            <a:spLocks noGrp="1"/>
          </p:cNvSpPr>
          <p:nvPr>
            <p:ph type="title"/>
          </p:nvPr>
        </p:nvSpPr>
        <p:spPr/>
        <p:txBody>
          <a:bodyPr/>
          <a:lstStyle/>
          <a:p>
            <a:pPr eaLnBrk="1" hangingPunct="1"/>
            <a:r>
              <a:rPr lang="en-US" altLang="cs-CZ" sz="3200" b="1" smtClean="0">
                <a:solidFill>
                  <a:srgbClr val="002060"/>
                </a:solidFill>
              </a:rPr>
              <a:t>Net Present Value</a:t>
            </a:r>
          </a:p>
        </p:txBody>
      </p:sp>
      <p:sp>
        <p:nvSpPr>
          <p:cNvPr id="13315" name="Podnadpis 2"/>
          <p:cNvSpPr>
            <a:spLocks noGrp="1"/>
          </p:cNvSpPr>
          <p:nvPr>
            <p:ph sz="quarter" idx="1"/>
          </p:nvPr>
        </p:nvSpPr>
        <p:spPr>
          <a:xfrm>
            <a:off x="301625" y="1593850"/>
            <a:ext cx="8374063" cy="4572000"/>
          </a:xfrm>
        </p:spPr>
        <p:txBody>
          <a:bodyPr/>
          <a:lstStyle/>
          <a:p>
            <a:pPr>
              <a:defRPr/>
            </a:pPr>
            <a:r>
              <a:rPr lang="en-US" sz="2400" b="1" dirty="0" smtClean="0"/>
              <a:t>NPV</a:t>
            </a:r>
            <a:r>
              <a:rPr lang="cs-CZ" sz="2400" b="1" dirty="0" smtClean="0"/>
              <a:t> – do not </a:t>
            </a:r>
            <a:r>
              <a:rPr lang="cs-CZ" sz="2400" b="1" dirty="0" err="1" smtClean="0"/>
              <a:t>forget</a:t>
            </a:r>
            <a:r>
              <a:rPr lang="cs-CZ" sz="2400" b="1" dirty="0" smtClean="0"/>
              <a:t> to </a:t>
            </a:r>
            <a:r>
              <a:rPr lang="cs-CZ" sz="2400" b="1" dirty="0" err="1" smtClean="0"/>
              <a:t>include</a:t>
            </a:r>
            <a:r>
              <a:rPr lang="cs-CZ" sz="2400" b="1" dirty="0" smtClean="0"/>
              <a:t> </a:t>
            </a:r>
            <a:r>
              <a:rPr lang="cs-CZ" sz="2400" b="1" dirty="0" err="1" smtClean="0"/>
              <a:t>the</a:t>
            </a:r>
            <a:r>
              <a:rPr lang="cs-CZ" sz="2400" b="1" dirty="0" smtClean="0"/>
              <a:t> </a:t>
            </a:r>
            <a:r>
              <a:rPr lang="cs-CZ" sz="2400" b="1" dirty="0" err="1" smtClean="0"/>
              <a:t>initial</a:t>
            </a:r>
            <a:r>
              <a:rPr lang="cs-CZ" sz="2400" b="1" dirty="0" smtClean="0"/>
              <a:t> </a:t>
            </a:r>
            <a:r>
              <a:rPr lang="cs-CZ" sz="2400" b="1" dirty="0" err="1" smtClean="0"/>
              <a:t>outlay</a:t>
            </a:r>
            <a:endParaRPr lang="cs-CZ" sz="2400" b="1" dirty="0" smtClean="0"/>
          </a:p>
          <a:p>
            <a:pPr>
              <a:defRPr/>
            </a:pPr>
            <a:r>
              <a:rPr lang="cs-CZ" sz="2400" b="1" dirty="0" smtClean="0"/>
              <a:t>„New“ s</a:t>
            </a:r>
            <a:r>
              <a:rPr lang="en-US" sz="2400" b="1" dirty="0" err="1" smtClean="0"/>
              <a:t>yntax</a:t>
            </a:r>
            <a:r>
              <a:rPr lang="en-US" sz="2400" b="1" dirty="0"/>
              <a:t>: </a:t>
            </a:r>
            <a:r>
              <a:rPr lang="en-US" sz="2400" b="1" dirty="0" smtClean="0">
                <a:solidFill>
                  <a:srgbClr val="FF0000"/>
                </a:solidFill>
              </a:rPr>
              <a:t>NPV</a:t>
            </a:r>
            <a:r>
              <a:rPr lang="en-US" sz="2400" dirty="0" smtClean="0">
                <a:solidFill>
                  <a:srgbClr val="FF0000"/>
                </a:solidFill>
              </a:rPr>
              <a:t>(</a:t>
            </a:r>
            <a:r>
              <a:rPr lang="en-US" sz="2400" b="1" dirty="0" err="1" smtClean="0">
                <a:solidFill>
                  <a:srgbClr val="FF0000"/>
                </a:solidFill>
              </a:rPr>
              <a:t>rate</a:t>
            </a:r>
            <a:r>
              <a:rPr lang="en-US" sz="2400" dirty="0" err="1" smtClean="0">
                <a:solidFill>
                  <a:srgbClr val="FF0000"/>
                </a:solidFill>
              </a:rPr>
              <a:t>,</a:t>
            </a:r>
            <a:r>
              <a:rPr lang="en-US" sz="2400" b="1" dirty="0" err="1" smtClean="0">
                <a:solidFill>
                  <a:srgbClr val="FF0000"/>
                </a:solidFill>
              </a:rPr>
              <a:t>value</a:t>
            </a:r>
            <a:r>
              <a:rPr lang="cs-CZ" sz="2400" b="1" dirty="0" smtClean="0">
                <a:solidFill>
                  <a:srgbClr val="FF0000"/>
                </a:solidFill>
              </a:rPr>
              <a:t>s</a:t>
            </a:r>
            <a:r>
              <a:rPr lang="en-US" sz="2400" dirty="0" smtClean="0">
                <a:solidFill>
                  <a:srgbClr val="FF0000"/>
                </a:solidFill>
              </a:rPr>
              <a:t>)</a:t>
            </a:r>
            <a:r>
              <a:rPr lang="cs-CZ" sz="2400" dirty="0" smtClean="0">
                <a:solidFill>
                  <a:srgbClr val="FF0000"/>
                </a:solidFill>
              </a:rPr>
              <a:t>+</a:t>
            </a:r>
            <a:r>
              <a:rPr lang="cs-CZ" sz="2400" b="1" dirty="0" err="1" smtClean="0">
                <a:solidFill>
                  <a:srgbClr val="FF0000"/>
                </a:solidFill>
              </a:rPr>
              <a:t>Outlay</a:t>
            </a:r>
            <a:endParaRPr lang="cs-CZ" sz="2400" b="1" dirty="0" smtClean="0">
              <a:solidFill>
                <a:srgbClr val="FF0000"/>
              </a:solidFill>
            </a:endParaRPr>
          </a:p>
          <a:p>
            <a:pPr>
              <a:defRPr/>
            </a:pPr>
            <a:endParaRPr lang="cs-CZ" sz="1400" dirty="0"/>
          </a:p>
          <a:p>
            <a:pPr marL="0" indent="0">
              <a:buFont typeface="Wingdings 2" panose="05020102010507070707" pitchFamily="18" charset="2"/>
              <a:buNone/>
              <a:defRPr/>
            </a:pPr>
            <a:endParaRPr lang="cs-CZ" sz="2400" dirty="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822575"/>
            <a:ext cx="6121400" cy="302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adpis 1"/>
          <p:cNvSpPr>
            <a:spLocks noGrp="1"/>
          </p:cNvSpPr>
          <p:nvPr>
            <p:ph type="title"/>
          </p:nvPr>
        </p:nvSpPr>
        <p:spPr/>
        <p:txBody>
          <a:bodyPr/>
          <a:lstStyle/>
          <a:p>
            <a:pPr eaLnBrk="1" hangingPunct="1"/>
            <a:r>
              <a:rPr lang="en-US" altLang="cs-CZ" sz="3200" b="1" smtClean="0">
                <a:solidFill>
                  <a:srgbClr val="002060"/>
                </a:solidFill>
              </a:rPr>
              <a:t>Internal Rate of Return </a:t>
            </a:r>
            <a:endParaRPr lang="cs-CZ" altLang="cs-CZ" sz="3200" b="1" smtClean="0">
              <a:solidFill>
                <a:srgbClr val="002060"/>
              </a:solidFill>
            </a:endParaRP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US" sz="2400" b="1" dirty="0">
                <a:solidFill>
                  <a:srgbClr val="0000CC"/>
                </a:solidFill>
              </a:rPr>
              <a:t>Calculations in MS Excel</a:t>
            </a:r>
            <a:endParaRPr lang="cs-CZ" sz="2400" b="1" dirty="0">
              <a:solidFill>
                <a:srgbClr val="0000CC"/>
              </a:solidFill>
            </a:endParaRPr>
          </a:p>
          <a:p>
            <a:pPr marL="0" indent="0">
              <a:buFont typeface="Wingdings 2" panose="05020102010507070707" pitchFamily="18" charset="2"/>
              <a:buNone/>
              <a:defRPr/>
            </a:pPr>
            <a:r>
              <a:rPr lang="en-US" sz="2400" b="1" dirty="0" smtClean="0"/>
              <a:t>IRR</a:t>
            </a:r>
            <a:endParaRPr lang="cs-CZ" sz="2400" b="1" dirty="0"/>
          </a:p>
          <a:p>
            <a:pPr>
              <a:defRPr/>
            </a:pPr>
            <a:r>
              <a:rPr lang="en-US" sz="2400" dirty="0"/>
              <a:t>Returns the internal rate of return for a series of cash flows represented by the numbers in values</a:t>
            </a:r>
            <a:r>
              <a:rPr lang="en-US" sz="2400" dirty="0" smtClean="0"/>
              <a:t>.</a:t>
            </a:r>
            <a:endParaRPr lang="cs-CZ" sz="2400" dirty="0"/>
          </a:p>
          <a:p>
            <a:pPr>
              <a:defRPr/>
            </a:pPr>
            <a:r>
              <a:rPr lang="en-US" sz="2400" b="1" dirty="0"/>
              <a:t>Syntax: </a:t>
            </a:r>
            <a:r>
              <a:rPr lang="en-US" sz="2400" b="1" dirty="0">
                <a:solidFill>
                  <a:srgbClr val="FF0000"/>
                </a:solidFill>
              </a:rPr>
              <a:t>IRR(</a:t>
            </a:r>
            <a:r>
              <a:rPr lang="en-US" sz="2400" b="1" dirty="0" err="1">
                <a:solidFill>
                  <a:srgbClr val="FF0000"/>
                </a:solidFill>
              </a:rPr>
              <a:t>values,guess</a:t>
            </a:r>
            <a:r>
              <a:rPr lang="en-US" sz="2400" b="1" dirty="0" smtClean="0">
                <a:solidFill>
                  <a:srgbClr val="FF0000"/>
                </a:solidFill>
              </a:rPr>
              <a:t>)</a:t>
            </a:r>
            <a:endParaRPr lang="cs-CZ" sz="2400" b="1" dirty="0" smtClean="0">
              <a:solidFill>
                <a:srgbClr val="FF0000"/>
              </a:solidFill>
            </a:endParaRPr>
          </a:p>
          <a:p>
            <a:pPr marL="0" indent="0">
              <a:buFont typeface="Wingdings 2" panose="05020102010507070707" pitchFamily="18" charset="2"/>
              <a:buNone/>
              <a:defRPr/>
            </a:pPr>
            <a:endParaRPr lang="cs-CZ" sz="2400" dirty="0">
              <a:solidFill>
                <a:srgbClr val="FF0000"/>
              </a:solidFill>
            </a:endParaRP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t="3580" b="4216"/>
          <a:stretch>
            <a:fillRect/>
          </a:stretch>
        </p:blipFill>
        <p:spPr bwMode="auto">
          <a:xfrm>
            <a:off x="1116013" y="3876675"/>
            <a:ext cx="60610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adpis 1"/>
          <p:cNvSpPr>
            <a:spLocks noGrp="1"/>
          </p:cNvSpPr>
          <p:nvPr>
            <p:ph type="title"/>
          </p:nvPr>
        </p:nvSpPr>
        <p:spPr/>
        <p:txBody>
          <a:bodyPr/>
          <a:lstStyle/>
          <a:p>
            <a:pPr eaLnBrk="1" hangingPunct="1"/>
            <a:r>
              <a:rPr lang="en-US" altLang="cs-CZ" sz="3200" b="1" smtClean="0">
                <a:solidFill>
                  <a:srgbClr val="002060"/>
                </a:solidFill>
              </a:rPr>
              <a:t>Summary </a:t>
            </a:r>
          </a:p>
        </p:txBody>
      </p:sp>
      <p:sp>
        <p:nvSpPr>
          <p:cNvPr id="1331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defRPr/>
            </a:pPr>
            <a:r>
              <a:rPr lang="en-US" sz="2400" b="1" dirty="0" smtClean="0"/>
              <a:t>Which </a:t>
            </a:r>
            <a:r>
              <a:rPr lang="en-US" sz="2400" b="1" dirty="0"/>
              <a:t>method should I use?</a:t>
            </a:r>
            <a:endParaRPr lang="cs-CZ" sz="2400" dirty="0"/>
          </a:p>
          <a:p>
            <a:pPr>
              <a:defRPr/>
            </a:pPr>
            <a:r>
              <a:rPr lang="en-US" sz="2000" dirty="0"/>
              <a:t>Using a spreadsheet there is no reason why one should not use all the methods outlined here.</a:t>
            </a:r>
            <a:endParaRPr lang="cs-CZ" sz="2000" dirty="0"/>
          </a:p>
          <a:p>
            <a:pPr>
              <a:defRPr/>
            </a:pPr>
            <a:r>
              <a:rPr lang="en-US" sz="2000" dirty="0"/>
              <a:t>Payback period should be used as an initial filter, but not the only and solely method used.</a:t>
            </a:r>
            <a:endParaRPr lang="cs-CZ" sz="2000" dirty="0"/>
          </a:p>
          <a:p>
            <a:pPr>
              <a:defRPr/>
            </a:pPr>
            <a:r>
              <a:rPr lang="en-US" sz="2000" dirty="0"/>
              <a:t>It is definitely wise to use some DCF method to make sure that the time value of money is taken into consideration.</a:t>
            </a:r>
            <a:endParaRPr lang="cs-CZ" sz="2000" dirty="0"/>
          </a:p>
          <a:p>
            <a:pPr>
              <a:defRPr/>
            </a:pPr>
            <a:r>
              <a:rPr lang="en-US" sz="2000" dirty="0"/>
              <a:t>NPV should be used when comparing projects with uneven time duration.</a:t>
            </a:r>
            <a:endParaRPr lang="cs-CZ" sz="2000" dirty="0"/>
          </a:p>
          <a:p>
            <a:pPr>
              <a:defRPr/>
            </a:pPr>
            <a:r>
              <a:rPr lang="en-US" sz="2000" dirty="0"/>
              <a:t>NPV should be used in preference to IRR especially if you wish to vary interest rates over the years</a:t>
            </a:r>
            <a:r>
              <a:rPr lang="en-US" sz="2000" dirty="0" smtClean="0"/>
              <a:t>.</a:t>
            </a:r>
            <a:endParaRPr lang="cs-CZ" sz="2000" dirty="0" smtClean="0"/>
          </a:p>
          <a:p>
            <a:pPr>
              <a:defRPr/>
            </a:pPr>
            <a:r>
              <a:rPr lang="en-US" sz="2000" b="1" dirty="0"/>
              <a:t>And </a:t>
            </a:r>
            <a:r>
              <a:rPr lang="en-US" sz="2000" b="1" dirty="0" smtClean="0"/>
              <a:t>finally</a:t>
            </a:r>
            <a:r>
              <a:rPr lang="cs-CZ" sz="2000" b="1" dirty="0" smtClean="0"/>
              <a:t> - </a:t>
            </a:r>
            <a:r>
              <a:rPr lang="en-US" sz="2000" dirty="0" smtClean="0"/>
              <a:t>whichever </a:t>
            </a:r>
            <a:r>
              <a:rPr lang="en-US" sz="2000" dirty="0"/>
              <a:t>method has been utilized do not forget that is your decision and your responsibility!</a:t>
            </a:r>
            <a:endParaRPr lang="cs-CZ" sz="2000" dirty="0"/>
          </a:p>
          <a:p>
            <a:pPr marL="0" indent="0">
              <a:buFont typeface="Wingdings 2" panose="05020102010507070707" pitchFamily="18" charset="2"/>
              <a:buNone/>
              <a:defRPr/>
            </a:pPr>
            <a:endParaRPr lang="cs-CZ"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adpis 1"/>
          <p:cNvSpPr>
            <a:spLocks noGrp="1"/>
          </p:cNvSpPr>
          <p:nvPr>
            <p:ph type="title"/>
          </p:nvPr>
        </p:nvSpPr>
        <p:spPr/>
        <p:txBody>
          <a:bodyPr/>
          <a:lstStyle/>
          <a:p>
            <a:pPr eaLnBrk="1" hangingPunct="1"/>
            <a:r>
              <a:rPr lang="en-US" altLang="cs-CZ" sz="3200" b="1" smtClean="0">
                <a:solidFill>
                  <a:srgbClr val="002060"/>
                </a:solidFill>
              </a:rPr>
              <a:t>Reality in manufacturing industry?</a:t>
            </a:r>
          </a:p>
        </p:txBody>
      </p:sp>
      <p:sp>
        <p:nvSpPr>
          <p:cNvPr id="54275" name="Podnadpis 2"/>
          <p:cNvSpPr>
            <a:spLocks noGrp="1"/>
          </p:cNvSpPr>
          <p:nvPr>
            <p:ph sz="quarter" idx="1"/>
          </p:nvPr>
        </p:nvSpPr>
        <p:spPr>
          <a:xfrm>
            <a:off x="301625" y="1593850"/>
            <a:ext cx="8374063" cy="4572000"/>
          </a:xfrm>
        </p:spPr>
        <p:txBody>
          <a:bodyPr/>
          <a:lstStyle/>
          <a:p>
            <a:pPr marL="0" indent="0">
              <a:buFont typeface="Wingdings 2" panose="05020102010507070707" pitchFamily="18" charset="2"/>
              <a:buNone/>
            </a:pPr>
            <a:r>
              <a:rPr lang="en-US" altLang="cs-CZ" sz="2400" b="1" smtClean="0"/>
              <a:t>Financial appraisal criteria used </a:t>
            </a:r>
            <a:endParaRPr lang="cs-CZ" altLang="cs-CZ" sz="2400" b="1" smtClean="0"/>
          </a:p>
          <a:p>
            <a:pPr marL="0" indent="0">
              <a:buFont typeface="Wingdings 2" panose="05020102010507070707" pitchFamily="18" charset="2"/>
              <a:buNone/>
            </a:pPr>
            <a:r>
              <a:rPr lang="en-US" altLang="cs-CZ" sz="1400" b="1" smtClean="0"/>
              <a:t>(based on the results of AMT Research conducted at FIM UHK)</a:t>
            </a:r>
            <a:endParaRPr lang="cs-CZ" altLang="cs-CZ" sz="1400" b="1" smtClean="0"/>
          </a:p>
          <a:p>
            <a:pPr marL="0" indent="0">
              <a:buFont typeface="Wingdings 2" panose="05020102010507070707" pitchFamily="18" charset="2"/>
              <a:buNone/>
            </a:pPr>
            <a:endParaRPr lang="cs-CZ" altLang="cs-CZ" sz="2400" b="1" smtClean="0"/>
          </a:p>
          <a:p>
            <a:pPr marL="0" indent="0">
              <a:buFont typeface="Wingdings 2" panose="05020102010507070707" pitchFamily="18" charset="2"/>
              <a:buNone/>
            </a:pPr>
            <a:endParaRPr lang="cs-CZ" altLang="cs-CZ" sz="2000" smtClean="0"/>
          </a:p>
        </p:txBody>
      </p:sp>
      <p:graphicFrame>
        <p:nvGraphicFramePr>
          <p:cNvPr id="2" name="Tabulka 1"/>
          <p:cNvGraphicFramePr>
            <a:graphicFrameLocks noGrp="1"/>
          </p:cNvGraphicFramePr>
          <p:nvPr/>
        </p:nvGraphicFramePr>
        <p:xfrm>
          <a:off x="1116013" y="2420938"/>
          <a:ext cx="6769100" cy="1800225"/>
        </p:xfrm>
        <a:graphic>
          <a:graphicData uri="http://schemas.openxmlformats.org/drawingml/2006/table">
            <a:tbl>
              <a:tblPr firstRow="1" firstCol="1" lastRow="1" lastCol="1" bandRow="1" bandCol="1">
                <a:tableStyleId>{5C22544A-7EE6-4342-B048-85BDC9FD1C3A}</a:tableStyleId>
              </a:tblPr>
              <a:tblGrid>
                <a:gridCol w="2315745"/>
                <a:gridCol w="1144677"/>
                <a:gridCol w="1084475"/>
                <a:gridCol w="1083650"/>
                <a:gridCol w="1140554"/>
              </a:tblGrid>
              <a:tr h="563262">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Criteria used [%]</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UK</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USA</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CZ</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Total</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r>
              <a:tr h="309241">
                <a:tc>
                  <a:txBody>
                    <a:bodyPr/>
                    <a:lstStyle/>
                    <a:p>
                      <a:pPr algn="ctr">
                        <a:spcBef>
                          <a:spcPts val="500"/>
                        </a:spcBef>
                        <a:spcAft>
                          <a:spcPts val="0"/>
                        </a:spcAft>
                      </a:pPr>
                      <a:r>
                        <a:rPr lang="en-GB" sz="1400" b="1" dirty="0">
                          <a:solidFill>
                            <a:schemeClr val="tx1"/>
                          </a:solidFill>
                          <a:effectLst/>
                        </a:rPr>
                        <a:t>PB</a:t>
                      </a:r>
                      <a:endParaRPr lang="cs-CZ" sz="1200" b="1" dirty="0">
                        <a:solidFill>
                          <a:schemeClr val="tx1"/>
                        </a:solidFill>
                        <a:effectLst/>
                        <a:latin typeface="Times New Roman" panose="02020603050405020304" pitchFamily="18" charset="0"/>
                        <a:ea typeface="Times New Roman" panose="02020603050405020304" pitchFamily="18" charset="0"/>
                      </a:endParaRPr>
                    </a:p>
                  </a:txBody>
                  <a:tcPr marL="68584" marR="68584" marT="0" marB="0" anchor="ctr">
                    <a:solidFill>
                      <a:schemeClr val="accent1">
                        <a:lumMod val="60000"/>
                        <a:lumOff val="40000"/>
                      </a:schemeClr>
                    </a:solidFill>
                  </a:tcPr>
                </a:tc>
                <a:tc>
                  <a:txBody>
                    <a:bodyPr/>
                    <a:lstStyle/>
                    <a:p>
                      <a:pPr marL="0" algn="ctr" rtl="0" eaLnBrk="1" latinLnBrk="0" hangingPunct="1">
                        <a:spcBef>
                          <a:spcPts val="500"/>
                        </a:spcBef>
                        <a:spcAft>
                          <a:spcPts val="0"/>
                        </a:spcAft>
                      </a:pPr>
                      <a:r>
                        <a:rPr kumimoji="0" lang="en-GB" sz="1400" b="1" kern="1200" dirty="0">
                          <a:solidFill>
                            <a:srgbClr val="FF0000"/>
                          </a:solidFill>
                          <a:effectLst/>
                          <a:latin typeface="Arial" panose="020B0604020202020204" pitchFamily="34" charset="0"/>
                          <a:ea typeface="+mn-ea"/>
                          <a:cs typeface="Arial" panose="020B0604020202020204" pitchFamily="34" charset="0"/>
                        </a:rPr>
                        <a:t>68.5</a:t>
                      </a:r>
                      <a:endParaRPr kumimoji="0" lang="cs-CZ" sz="1400" b="1" kern="1200" dirty="0">
                        <a:solidFill>
                          <a:srgbClr val="FF0000"/>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en-GB" sz="1400" b="1" kern="1200" dirty="0">
                          <a:solidFill>
                            <a:schemeClr val="dk1"/>
                          </a:solidFill>
                          <a:effectLst/>
                          <a:latin typeface="Arial" panose="020B0604020202020204" pitchFamily="34" charset="0"/>
                          <a:ea typeface="+mn-ea"/>
                          <a:cs typeface="Arial" panose="020B0604020202020204" pitchFamily="34" charset="0"/>
                        </a:rPr>
                        <a:t>39.3</a:t>
                      </a:r>
                      <a:endParaRPr kumimoji="0" lang="cs-CZ" sz="1400" b="1" kern="1200" dirty="0">
                        <a:solidFill>
                          <a:schemeClr val="dk1"/>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en-GB" sz="1400" b="1" kern="1200" dirty="0">
                          <a:solidFill>
                            <a:srgbClr val="FF0000"/>
                          </a:solidFill>
                          <a:effectLst/>
                          <a:latin typeface="Arial" panose="020B0604020202020204" pitchFamily="34" charset="0"/>
                          <a:ea typeface="+mn-ea"/>
                          <a:cs typeface="Arial" panose="020B0604020202020204" pitchFamily="34" charset="0"/>
                        </a:rPr>
                        <a:t>63.5</a:t>
                      </a:r>
                      <a:endParaRPr kumimoji="0" lang="cs-CZ" sz="1400" b="1" kern="1200" dirty="0">
                        <a:solidFill>
                          <a:srgbClr val="FF0000"/>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Aft>
                          <a:spcPts val="0"/>
                        </a:spcAft>
                      </a:pPr>
                      <a:r>
                        <a:rPr kumimoji="0" lang="cs-CZ" sz="1400" b="1" kern="1200" dirty="0">
                          <a:solidFill>
                            <a:srgbClr val="FF0000"/>
                          </a:solidFill>
                          <a:effectLst/>
                          <a:latin typeface="Arial" panose="020B0604020202020204" pitchFamily="34" charset="0"/>
                          <a:ea typeface="+mn-ea"/>
                          <a:cs typeface="Arial" panose="020B0604020202020204" pitchFamily="34" charset="0"/>
                        </a:rPr>
                        <a:t>57.2</a:t>
                      </a:r>
                    </a:p>
                  </a:txBody>
                  <a:tcPr marL="68584" marR="68584" marT="0" marB="0" anchor="ctr">
                    <a:solidFill>
                      <a:schemeClr val="accent1">
                        <a:lumMod val="40000"/>
                        <a:lumOff val="60000"/>
                      </a:schemeClr>
                    </a:solidFill>
                  </a:tcPr>
                </a:tc>
              </a:tr>
              <a:tr h="309241">
                <a:tc>
                  <a:txBody>
                    <a:bodyPr/>
                    <a:lstStyle/>
                    <a:p>
                      <a:pPr algn="ctr">
                        <a:spcAft>
                          <a:spcPts val="0"/>
                        </a:spcAft>
                      </a:pPr>
                      <a:r>
                        <a:rPr lang="cs-CZ" sz="1400" b="1" dirty="0">
                          <a:solidFill>
                            <a:schemeClr val="tx1"/>
                          </a:solidFill>
                          <a:effectLst/>
                        </a:rPr>
                        <a:t>ARR</a:t>
                      </a:r>
                      <a:endParaRPr lang="cs-CZ" sz="1200" b="1" dirty="0">
                        <a:solidFill>
                          <a:schemeClr val="tx1"/>
                        </a:solidFill>
                        <a:effectLst/>
                        <a:latin typeface="Times New Roman" panose="02020603050405020304" pitchFamily="18" charset="0"/>
                        <a:ea typeface="Times New Roman" panose="02020603050405020304" pitchFamily="18" charset="0"/>
                      </a:endParaRPr>
                    </a:p>
                  </a:txBody>
                  <a:tcPr marL="68584" marR="68584" marT="0" marB="0" anchor="ctr">
                    <a:solidFill>
                      <a:schemeClr val="accent1">
                        <a:lumMod val="60000"/>
                        <a:lumOff val="40000"/>
                      </a:schemeClr>
                    </a:solidFill>
                  </a:tcPr>
                </a:tc>
                <a:tc>
                  <a:txBody>
                    <a:bodyPr/>
                    <a:lstStyle/>
                    <a:p>
                      <a:pPr marL="0" algn="ctr" rtl="0" eaLnBrk="1" latinLnBrk="0" hangingPunct="1">
                        <a:spcAft>
                          <a:spcPts val="0"/>
                        </a:spcAft>
                      </a:pPr>
                      <a:r>
                        <a:rPr kumimoji="0" lang="cs-CZ" sz="1400" b="0" kern="1200" dirty="0">
                          <a:solidFill>
                            <a:schemeClr val="dk1"/>
                          </a:solidFill>
                          <a:effectLst/>
                          <a:latin typeface="Arial" panose="020B0604020202020204" pitchFamily="34" charset="0"/>
                          <a:ea typeface="+mn-ea"/>
                          <a:cs typeface="Arial" panose="020B0604020202020204" pitchFamily="34" charset="0"/>
                        </a:rPr>
                        <a:t>20.3</a:t>
                      </a:r>
                    </a:p>
                  </a:txBody>
                  <a:tcPr marL="68584" marR="68584" marT="0" marB="0" anchor="ctr">
                    <a:solidFill>
                      <a:schemeClr val="accent1">
                        <a:lumMod val="40000"/>
                        <a:lumOff val="60000"/>
                      </a:schemeClr>
                    </a:solidFill>
                  </a:tcPr>
                </a:tc>
                <a:tc>
                  <a:txBody>
                    <a:bodyPr/>
                    <a:lstStyle/>
                    <a:p>
                      <a:pPr marL="0" algn="ctr" rtl="0" eaLnBrk="1" latinLnBrk="0" hangingPunct="1">
                        <a:spcAft>
                          <a:spcPts val="0"/>
                        </a:spcAft>
                      </a:pPr>
                      <a:r>
                        <a:rPr kumimoji="0" lang="cs-CZ" sz="1400" b="0" kern="1200" dirty="0">
                          <a:solidFill>
                            <a:schemeClr val="dk1"/>
                          </a:solidFill>
                          <a:effectLst/>
                          <a:latin typeface="Arial" panose="020B0604020202020204" pitchFamily="34" charset="0"/>
                          <a:ea typeface="+mn-ea"/>
                          <a:cs typeface="Arial" panose="020B0604020202020204" pitchFamily="34" charset="0"/>
                        </a:rPr>
                        <a:t>18.8</a:t>
                      </a:r>
                    </a:p>
                  </a:txBody>
                  <a:tcPr marL="68584" marR="68584" marT="0" marB="0" anchor="ctr">
                    <a:solidFill>
                      <a:schemeClr val="accent1">
                        <a:lumMod val="40000"/>
                        <a:lumOff val="60000"/>
                      </a:schemeClr>
                    </a:solidFill>
                  </a:tcPr>
                </a:tc>
                <a:tc>
                  <a:txBody>
                    <a:bodyPr/>
                    <a:lstStyle/>
                    <a:p>
                      <a:pPr marL="0" algn="ctr" rtl="0" eaLnBrk="1" latinLnBrk="0" hangingPunct="1">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35.1</a:t>
                      </a:r>
                    </a:p>
                  </a:txBody>
                  <a:tcPr marL="68584" marR="68584" marT="0" marB="0" anchor="ctr">
                    <a:solidFill>
                      <a:schemeClr val="accent1">
                        <a:lumMod val="40000"/>
                        <a:lumOff val="60000"/>
                      </a:schemeClr>
                    </a:solidFill>
                  </a:tcPr>
                </a:tc>
                <a:tc>
                  <a:txBody>
                    <a:bodyPr/>
                    <a:lstStyle/>
                    <a:p>
                      <a:pPr marL="0" algn="ctr" rtl="0" eaLnBrk="1" latinLnBrk="0" hangingPunct="1">
                        <a:spcAft>
                          <a:spcPts val="0"/>
                        </a:spcAft>
                      </a:pPr>
                      <a:r>
                        <a:rPr kumimoji="0" lang="cs-CZ" sz="1400" b="0" kern="1200" dirty="0">
                          <a:solidFill>
                            <a:schemeClr val="dk1"/>
                          </a:solidFill>
                          <a:effectLst/>
                          <a:latin typeface="Arial" panose="020B0604020202020204" pitchFamily="34" charset="0"/>
                          <a:ea typeface="+mn-ea"/>
                          <a:cs typeface="Arial" panose="020B0604020202020204" pitchFamily="34" charset="0"/>
                        </a:rPr>
                        <a:t>23.1</a:t>
                      </a:r>
                    </a:p>
                  </a:txBody>
                  <a:tcPr marL="68584" marR="68584" marT="0" marB="0" anchor="ctr">
                    <a:solidFill>
                      <a:schemeClr val="accent1">
                        <a:lumMod val="40000"/>
                        <a:lumOff val="60000"/>
                      </a:schemeClr>
                    </a:solidFill>
                  </a:tcPr>
                </a:tc>
              </a:tr>
              <a:tr h="309241">
                <a:tc>
                  <a:txBody>
                    <a:bodyPr/>
                    <a:lstStyle/>
                    <a:p>
                      <a:pPr algn="ctr">
                        <a:spcAft>
                          <a:spcPts val="0"/>
                        </a:spcAft>
                      </a:pPr>
                      <a:r>
                        <a:rPr lang="en-GB" sz="1400" b="1" dirty="0">
                          <a:solidFill>
                            <a:schemeClr val="tx1"/>
                          </a:solidFill>
                          <a:effectLst/>
                        </a:rPr>
                        <a:t>NPV</a:t>
                      </a:r>
                      <a:endParaRPr lang="cs-CZ" sz="1000" b="1" dirty="0">
                        <a:solidFill>
                          <a:schemeClr val="tx1"/>
                        </a:solidFill>
                        <a:effectLst/>
                        <a:latin typeface="Times New Roman" panose="02020603050405020304" pitchFamily="18" charset="0"/>
                        <a:ea typeface="Times New Roman" panose="02020603050405020304" pitchFamily="18" charset="0"/>
                      </a:endParaRPr>
                    </a:p>
                  </a:txBody>
                  <a:tcPr marL="68584" marR="68584" marT="0" marB="0" anchor="ctr">
                    <a:solidFill>
                      <a:schemeClr val="accent1">
                        <a:lumMod val="60000"/>
                        <a:lumOff val="40000"/>
                      </a:schemeClr>
                    </a:solidFill>
                  </a:tcPr>
                </a:tc>
                <a:tc>
                  <a:txBody>
                    <a:bodyPr/>
                    <a:lstStyle/>
                    <a:p>
                      <a:pPr marL="0" algn="ctr" rtl="0" eaLnBrk="1" latinLnBrk="0" hangingPunct="1">
                        <a:spcAft>
                          <a:spcPts val="0"/>
                        </a:spcAft>
                      </a:pPr>
                      <a:r>
                        <a:rPr kumimoji="0" lang="en-GB" sz="1400" b="1" kern="1200">
                          <a:solidFill>
                            <a:schemeClr val="dk1"/>
                          </a:solidFill>
                          <a:effectLst/>
                          <a:latin typeface="Arial" panose="020B0604020202020204" pitchFamily="34" charset="0"/>
                          <a:ea typeface="+mn-ea"/>
                          <a:cs typeface="Arial" panose="020B0604020202020204" pitchFamily="34" charset="0"/>
                        </a:rPr>
                        <a:t>52.4</a:t>
                      </a:r>
                      <a:endParaRPr kumimoji="0" lang="cs-CZ" sz="1400" b="1" kern="1200">
                        <a:solidFill>
                          <a:schemeClr val="dk1"/>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Aft>
                          <a:spcPts val="0"/>
                        </a:spcAft>
                      </a:pPr>
                      <a:r>
                        <a:rPr kumimoji="0" lang="en-GB" sz="1400" b="1" kern="1200" dirty="0">
                          <a:solidFill>
                            <a:schemeClr val="dk1"/>
                          </a:solidFill>
                          <a:effectLst/>
                          <a:latin typeface="Arial" panose="020B0604020202020204" pitchFamily="34" charset="0"/>
                          <a:ea typeface="+mn-ea"/>
                          <a:cs typeface="Arial" panose="020B0604020202020204" pitchFamily="34" charset="0"/>
                        </a:rPr>
                        <a:t>41.0</a:t>
                      </a:r>
                      <a:endParaRPr kumimoji="0" lang="cs-CZ" sz="1400" b="1" kern="1200" dirty="0">
                        <a:solidFill>
                          <a:schemeClr val="dk1"/>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Aft>
                          <a:spcPts val="0"/>
                        </a:spcAft>
                      </a:pPr>
                      <a:r>
                        <a:rPr kumimoji="0" lang="en-GB" sz="1400" b="1" kern="1200" dirty="0">
                          <a:solidFill>
                            <a:schemeClr val="dk1"/>
                          </a:solidFill>
                          <a:effectLst/>
                          <a:latin typeface="Arial" panose="020B0604020202020204" pitchFamily="34" charset="0"/>
                          <a:ea typeface="+mn-ea"/>
                          <a:cs typeface="Arial" panose="020B0604020202020204" pitchFamily="34" charset="0"/>
                        </a:rPr>
                        <a:t>45.9</a:t>
                      </a:r>
                      <a:endParaRPr kumimoji="0" lang="cs-CZ" sz="1400" b="1" kern="1200" dirty="0">
                        <a:solidFill>
                          <a:schemeClr val="dk1"/>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47.0</a:t>
                      </a:r>
                    </a:p>
                  </a:txBody>
                  <a:tcPr marL="68584" marR="68584" marT="0" marB="0" anchor="ctr">
                    <a:solidFill>
                      <a:schemeClr val="accent1">
                        <a:lumMod val="40000"/>
                        <a:lumOff val="60000"/>
                      </a:schemeClr>
                    </a:solidFill>
                  </a:tcPr>
                </a:tc>
              </a:tr>
              <a:tr h="309241">
                <a:tc>
                  <a:txBody>
                    <a:bodyPr/>
                    <a:lstStyle/>
                    <a:p>
                      <a:pPr algn="ctr">
                        <a:spcAft>
                          <a:spcPts val="0"/>
                        </a:spcAft>
                      </a:pPr>
                      <a:r>
                        <a:rPr lang="en-GB" sz="1400" b="1" dirty="0">
                          <a:solidFill>
                            <a:schemeClr val="tx1"/>
                          </a:solidFill>
                          <a:effectLst/>
                        </a:rPr>
                        <a:t>IRR</a:t>
                      </a:r>
                      <a:endParaRPr lang="cs-CZ" sz="1000" b="1" dirty="0">
                        <a:solidFill>
                          <a:schemeClr val="tx1"/>
                        </a:solidFill>
                        <a:effectLst/>
                        <a:latin typeface="Times New Roman" panose="02020603050405020304" pitchFamily="18" charset="0"/>
                        <a:ea typeface="Times New Roman" panose="02020603050405020304" pitchFamily="18" charset="0"/>
                      </a:endParaRPr>
                    </a:p>
                  </a:txBody>
                  <a:tcPr marL="68584" marR="68584" marT="0" marB="0" anchor="ctr">
                    <a:solidFill>
                      <a:schemeClr val="accent1">
                        <a:lumMod val="60000"/>
                        <a:lumOff val="40000"/>
                      </a:schemeClr>
                    </a:solidFill>
                  </a:tcPr>
                </a:tc>
                <a:tc>
                  <a:txBody>
                    <a:bodyPr/>
                    <a:lstStyle/>
                    <a:p>
                      <a:pPr marL="0" algn="ctr" rtl="0" eaLnBrk="1" latinLnBrk="0" hangingPunct="1">
                        <a:spcBef>
                          <a:spcPts val="500"/>
                        </a:spcBef>
                        <a:spcAft>
                          <a:spcPts val="0"/>
                        </a:spcAft>
                      </a:pPr>
                      <a:r>
                        <a:rPr kumimoji="0" lang="en-GB" sz="1400" b="1" kern="1200" dirty="0">
                          <a:solidFill>
                            <a:schemeClr val="dk1"/>
                          </a:solidFill>
                          <a:effectLst/>
                          <a:latin typeface="Arial" panose="020B0604020202020204" pitchFamily="34" charset="0"/>
                          <a:ea typeface="+mn-ea"/>
                          <a:cs typeface="Arial" panose="020B0604020202020204" pitchFamily="34" charset="0"/>
                        </a:rPr>
                        <a:t>55.2</a:t>
                      </a:r>
                      <a:endParaRPr kumimoji="0" lang="cs-CZ" sz="1400" b="1" kern="1200" dirty="0">
                        <a:solidFill>
                          <a:schemeClr val="dk1"/>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en-GB" sz="1400" b="1" kern="1200" dirty="0">
                          <a:solidFill>
                            <a:srgbClr val="FF0000"/>
                          </a:solidFill>
                          <a:effectLst/>
                          <a:latin typeface="Arial" panose="020B0604020202020204" pitchFamily="34" charset="0"/>
                          <a:ea typeface="+mn-ea"/>
                          <a:cs typeface="Arial" panose="020B0604020202020204" pitchFamily="34" charset="0"/>
                        </a:rPr>
                        <a:t>56.4</a:t>
                      </a:r>
                      <a:endParaRPr kumimoji="0" lang="cs-CZ" sz="1400" b="1" kern="1200" dirty="0">
                        <a:solidFill>
                          <a:srgbClr val="FF0000"/>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en-GB" sz="1400" b="0" kern="1200" dirty="0">
                          <a:solidFill>
                            <a:schemeClr val="dk1"/>
                          </a:solidFill>
                          <a:effectLst/>
                          <a:latin typeface="Arial" panose="020B0604020202020204" pitchFamily="34" charset="0"/>
                          <a:ea typeface="+mn-ea"/>
                          <a:cs typeface="Arial" panose="020B0604020202020204" pitchFamily="34" charset="0"/>
                        </a:rPr>
                        <a:t>31.1</a:t>
                      </a:r>
                      <a:endParaRPr kumimoji="0" lang="cs-CZ" sz="1400" b="0" kern="1200" dirty="0">
                        <a:solidFill>
                          <a:schemeClr val="dk1"/>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50.3</a:t>
                      </a:r>
                    </a:p>
                  </a:txBody>
                  <a:tcPr marL="68584" marR="68584" marT="0" marB="0" anchor="ctr">
                    <a:solidFill>
                      <a:schemeClr val="accent1">
                        <a:lumMod val="40000"/>
                        <a:lumOff val="60000"/>
                      </a:schemeClr>
                    </a:solidFill>
                  </a:tcPr>
                </a:tc>
              </a:tr>
            </a:tbl>
          </a:graphicData>
        </a:graphic>
      </p:graphicFrame>
      <p:graphicFrame>
        <p:nvGraphicFramePr>
          <p:cNvPr id="4" name="Tabulka 3"/>
          <p:cNvGraphicFramePr>
            <a:graphicFrameLocks noGrp="1"/>
          </p:cNvGraphicFramePr>
          <p:nvPr/>
        </p:nvGraphicFramePr>
        <p:xfrm>
          <a:off x="1116013" y="4430713"/>
          <a:ext cx="6769100" cy="1735137"/>
        </p:xfrm>
        <a:graphic>
          <a:graphicData uri="http://schemas.openxmlformats.org/drawingml/2006/table">
            <a:tbl>
              <a:tblPr firstRow="1" firstCol="1" lastRow="1" lastCol="1" bandRow="1" bandCol="1">
                <a:tableStyleId>{5C22544A-7EE6-4342-B048-85BDC9FD1C3A}</a:tableStyleId>
              </a:tblPr>
              <a:tblGrid>
                <a:gridCol w="2315745"/>
                <a:gridCol w="1187561"/>
                <a:gridCol w="1039116"/>
                <a:gridCol w="1039116"/>
                <a:gridCol w="1187561"/>
              </a:tblGrid>
              <a:tr h="506962">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Number of methods used</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UK</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US</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CZ</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c>
                  <a:txBody>
                    <a:bodyPr/>
                    <a:lstStyle/>
                    <a:p>
                      <a:pPr marL="0" algn="ctr" rtl="0" eaLnBrk="1" latinLnBrk="0" hangingPunct="1">
                        <a:spcAft>
                          <a:spcPts val="0"/>
                        </a:spcAft>
                      </a:pPr>
                      <a:r>
                        <a:rPr kumimoji="0" lang="en-GB" sz="1400" b="1" kern="1200" dirty="0">
                          <a:solidFill>
                            <a:schemeClr val="tx1"/>
                          </a:solidFill>
                          <a:effectLst/>
                          <a:latin typeface="+mn-lt"/>
                          <a:ea typeface="+mn-ea"/>
                          <a:cs typeface="+mn-cs"/>
                        </a:rPr>
                        <a:t>Total</a:t>
                      </a:r>
                      <a:endParaRPr kumimoji="0" lang="cs-CZ" sz="1400" b="1" kern="1200" dirty="0">
                        <a:solidFill>
                          <a:schemeClr val="tx1"/>
                        </a:solidFill>
                        <a:effectLst/>
                        <a:latin typeface="+mn-lt"/>
                        <a:ea typeface="+mn-ea"/>
                        <a:cs typeface="+mn-cs"/>
                      </a:endParaRPr>
                    </a:p>
                  </a:txBody>
                  <a:tcPr marL="68584" marR="68584" marT="0" marB="0" anchor="ctr">
                    <a:solidFill>
                      <a:schemeClr val="accent2">
                        <a:lumMod val="60000"/>
                        <a:lumOff val="40000"/>
                      </a:schemeClr>
                    </a:solidFill>
                  </a:tcPr>
                </a:tc>
              </a:tr>
              <a:tr h="307044">
                <a:tc>
                  <a:txBody>
                    <a:bodyPr/>
                    <a:lstStyle/>
                    <a:p>
                      <a:pPr marL="0" algn="ctr" rtl="0" eaLnBrk="1" latinLnBrk="0" hangingPunct="1">
                        <a:spcAft>
                          <a:spcPts val="0"/>
                        </a:spcAft>
                        <a:tabLst>
                          <a:tab pos="449580" algn="l"/>
                        </a:tabLst>
                      </a:pPr>
                      <a:r>
                        <a:rPr kumimoji="0" lang="cs-CZ" sz="1400" b="1" kern="1200" dirty="0">
                          <a:solidFill>
                            <a:schemeClr val="tx1"/>
                          </a:solidFill>
                          <a:effectLst/>
                          <a:latin typeface="+mn-lt"/>
                          <a:ea typeface="+mn-ea"/>
                          <a:cs typeface="+mn-cs"/>
                        </a:rPr>
                        <a:t>1</a:t>
                      </a:r>
                    </a:p>
                  </a:txBody>
                  <a:tcPr marL="68584" marR="68584" marT="0" marB="0" anchor="ctr">
                    <a:solidFill>
                      <a:schemeClr val="accent1">
                        <a:lumMod val="60000"/>
                        <a:lumOff val="40000"/>
                      </a:schemeClr>
                    </a:solidFill>
                  </a:tcPr>
                </a:tc>
                <a:tc>
                  <a:txBody>
                    <a:bodyPr/>
                    <a:lstStyle/>
                    <a:p>
                      <a:pPr marL="0" algn="ctr" rtl="0" eaLnBrk="1" latinLnBrk="0" hangingPunct="1">
                        <a:spcBef>
                          <a:spcPts val="500"/>
                        </a:spcBef>
                        <a:spcAft>
                          <a:spcPts val="0"/>
                        </a:spcAft>
                      </a:pPr>
                      <a:r>
                        <a:rPr kumimoji="0" lang="en-GB" sz="1400" b="1" kern="1200" dirty="0">
                          <a:solidFill>
                            <a:srgbClr val="FF0000"/>
                          </a:solidFill>
                          <a:effectLst/>
                          <a:latin typeface="Arial" panose="020B0604020202020204" pitchFamily="34" charset="0"/>
                          <a:ea typeface="+mn-ea"/>
                          <a:cs typeface="Arial" panose="020B0604020202020204" pitchFamily="34" charset="0"/>
                        </a:rPr>
                        <a:t>17.5</a:t>
                      </a:r>
                      <a:endParaRPr kumimoji="0" lang="cs-CZ" sz="1400" b="1" kern="1200" dirty="0">
                        <a:solidFill>
                          <a:srgbClr val="FF0000"/>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en-GB" sz="1400" b="1" kern="1200" dirty="0">
                          <a:solidFill>
                            <a:srgbClr val="FF0000"/>
                          </a:solidFill>
                          <a:effectLst/>
                          <a:latin typeface="Arial" panose="020B0604020202020204" pitchFamily="34" charset="0"/>
                          <a:ea typeface="+mn-ea"/>
                          <a:cs typeface="Arial" panose="020B0604020202020204" pitchFamily="34" charset="0"/>
                        </a:rPr>
                        <a:t>23.1</a:t>
                      </a:r>
                      <a:endParaRPr kumimoji="0" lang="cs-CZ" sz="1400" b="1" kern="1200" dirty="0">
                        <a:solidFill>
                          <a:srgbClr val="FF0000"/>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en-GB" sz="1400" b="1" kern="1200" dirty="0">
                          <a:solidFill>
                            <a:srgbClr val="FF0000"/>
                          </a:solidFill>
                          <a:effectLst/>
                          <a:latin typeface="Arial" panose="020B0604020202020204" pitchFamily="34" charset="0"/>
                          <a:ea typeface="+mn-ea"/>
                          <a:cs typeface="Arial" panose="020B0604020202020204" pitchFamily="34" charset="0"/>
                        </a:rPr>
                        <a:t>23.0</a:t>
                      </a:r>
                      <a:endParaRPr kumimoji="0" lang="cs-CZ" sz="1400" b="1" kern="1200" dirty="0">
                        <a:solidFill>
                          <a:srgbClr val="FF0000"/>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en-GB" sz="1400" b="1" kern="1200" dirty="0">
                          <a:solidFill>
                            <a:srgbClr val="FF0000"/>
                          </a:solidFill>
                          <a:effectLst/>
                          <a:latin typeface="Arial" panose="020B0604020202020204" pitchFamily="34" charset="0"/>
                          <a:ea typeface="+mn-ea"/>
                          <a:cs typeface="Arial" panose="020B0604020202020204" pitchFamily="34" charset="0"/>
                        </a:rPr>
                        <a:t>20.7</a:t>
                      </a:r>
                      <a:endParaRPr kumimoji="0" lang="cs-CZ" sz="1400" b="1" kern="1200" dirty="0">
                        <a:solidFill>
                          <a:srgbClr val="FF0000"/>
                        </a:solidFill>
                        <a:effectLst/>
                        <a:latin typeface="Arial" panose="020B0604020202020204" pitchFamily="34" charset="0"/>
                        <a:ea typeface="+mn-ea"/>
                        <a:cs typeface="Arial" panose="020B0604020202020204" pitchFamily="34" charset="0"/>
                      </a:endParaRPr>
                    </a:p>
                  </a:txBody>
                  <a:tcPr marL="68584" marR="68584" marT="0" marB="0" anchor="ctr">
                    <a:solidFill>
                      <a:schemeClr val="accent1">
                        <a:lumMod val="40000"/>
                        <a:lumOff val="60000"/>
                      </a:schemeClr>
                    </a:solidFill>
                  </a:tcPr>
                </a:tc>
              </a:tr>
              <a:tr h="307044">
                <a:tc>
                  <a:txBody>
                    <a:bodyPr/>
                    <a:lstStyle/>
                    <a:p>
                      <a:pPr marL="0" algn="ctr" rtl="0" eaLnBrk="1" latinLnBrk="0" hangingPunct="1">
                        <a:spcAft>
                          <a:spcPts val="0"/>
                        </a:spcAft>
                      </a:pPr>
                      <a:r>
                        <a:rPr kumimoji="0" lang="cs-CZ" sz="1400" b="1" kern="1200" dirty="0">
                          <a:solidFill>
                            <a:schemeClr val="tx1"/>
                          </a:solidFill>
                          <a:effectLst/>
                          <a:latin typeface="+mn-lt"/>
                          <a:ea typeface="+mn-ea"/>
                          <a:cs typeface="+mn-cs"/>
                        </a:rPr>
                        <a:t>2</a:t>
                      </a:r>
                    </a:p>
                  </a:txBody>
                  <a:tcPr marL="68584" marR="68584" marT="0" marB="0" anchor="ctr">
                    <a:solidFill>
                      <a:schemeClr val="accent1">
                        <a:lumMod val="60000"/>
                        <a:lumOff val="4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29.4</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34.2</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32.4</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a:solidFill>
                            <a:schemeClr val="dk1"/>
                          </a:solidFill>
                          <a:effectLst/>
                          <a:latin typeface="Arial" panose="020B0604020202020204" pitchFamily="34" charset="0"/>
                          <a:ea typeface="+mn-ea"/>
                          <a:cs typeface="Arial" panose="020B0604020202020204" pitchFamily="34" charset="0"/>
                        </a:rPr>
                        <a:t>31.7</a:t>
                      </a:r>
                    </a:p>
                  </a:txBody>
                  <a:tcPr marL="68584" marR="68584" marT="0" marB="0" anchor="ctr">
                    <a:solidFill>
                      <a:schemeClr val="accent1">
                        <a:lumMod val="40000"/>
                        <a:lumOff val="60000"/>
                      </a:schemeClr>
                    </a:solidFill>
                  </a:tcPr>
                </a:tc>
              </a:tr>
              <a:tr h="307044">
                <a:tc>
                  <a:txBody>
                    <a:bodyPr/>
                    <a:lstStyle/>
                    <a:p>
                      <a:pPr marL="0" algn="ctr" rtl="0" eaLnBrk="1" latinLnBrk="0" hangingPunct="1">
                        <a:spcAft>
                          <a:spcPts val="0"/>
                        </a:spcAft>
                      </a:pPr>
                      <a:r>
                        <a:rPr kumimoji="0" lang="cs-CZ" sz="1400" b="1" kern="1200" dirty="0">
                          <a:solidFill>
                            <a:schemeClr val="tx1"/>
                          </a:solidFill>
                          <a:effectLst/>
                          <a:latin typeface="+mn-lt"/>
                          <a:ea typeface="+mn-ea"/>
                          <a:cs typeface="+mn-cs"/>
                        </a:rPr>
                        <a:t>3</a:t>
                      </a:r>
                    </a:p>
                  </a:txBody>
                  <a:tcPr marL="68584" marR="68584" marT="0" marB="0" anchor="ctr">
                    <a:solidFill>
                      <a:schemeClr val="accent1">
                        <a:lumMod val="60000"/>
                        <a:lumOff val="40000"/>
                      </a:schemeClr>
                    </a:solidFill>
                  </a:tcPr>
                </a:tc>
                <a:tc>
                  <a:txBody>
                    <a:bodyPr/>
                    <a:lstStyle/>
                    <a:p>
                      <a:pPr marL="0" algn="ctr" rtl="0" eaLnBrk="1" latinLnBrk="0" hangingPunct="1">
                        <a:spcBef>
                          <a:spcPts val="500"/>
                        </a:spcBef>
                        <a:spcAft>
                          <a:spcPts val="0"/>
                        </a:spcAft>
                      </a:pPr>
                      <a:r>
                        <a:rPr kumimoji="0" lang="cs-CZ" sz="1400" b="1" kern="1200">
                          <a:solidFill>
                            <a:schemeClr val="dk1"/>
                          </a:solidFill>
                          <a:effectLst/>
                          <a:latin typeface="Arial" panose="020B0604020202020204" pitchFamily="34" charset="0"/>
                          <a:ea typeface="+mn-ea"/>
                          <a:cs typeface="Arial" panose="020B0604020202020204" pitchFamily="34" charset="0"/>
                        </a:rPr>
                        <a:t>32.9</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34.2</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20.3</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a:solidFill>
                            <a:schemeClr val="dk1"/>
                          </a:solidFill>
                          <a:effectLst/>
                          <a:latin typeface="Arial" panose="020B0604020202020204" pitchFamily="34" charset="0"/>
                          <a:ea typeface="+mn-ea"/>
                          <a:cs typeface="Arial" panose="020B0604020202020204" pitchFamily="34" charset="0"/>
                        </a:rPr>
                        <a:t>30.5</a:t>
                      </a:r>
                    </a:p>
                  </a:txBody>
                  <a:tcPr marL="68584" marR="68584" marT="0" marB="0" anchor="ctr">
                    <a:solidFill>
                      <a:schemeClr val="accent1">
                        <a:lumMod val="40000"/>
                        <a:lumOff val="60000"/>
                      </a:schemeClr>
                    </a:solidFill>
                  </a:tcPr>
                </a:tc>
              </a:tr>
              <a:tr h="307044">
                <a:tc>
                  <a:txBody>
                    <a:bodyPr/>
                    <a:lstStyle/>
                    <a:p>
                      <a:pPr marL="0" algn="ctr" rtl="0" eaLnBrk="1" latinLnBrk="0" hangingPunct="1">
                        <a:spcAft>
                          <a:spcPts val="0"/>
                        </a:spcAft>
                      </a:pPr>
                      <a:r>
                        <a:rPr kumimoji="0" lang="cs-CZ" sz="1400" b="1" kern="1200" dirty="0">
                          <a:solidFill>
                            <a:schemeClr val="tx1"/>
                          </a:solidFill>
                          <a:effectLst/>
                          <a:latin typeface="+mn-lt"/>
                          <a:ea typeface="+mn-ea"/>
                          <a:cs typeface="+mn-cs"/>
                        </a:rPr>
                        <a:t>4 </a:t>
                      </a:r>
                      <a:r>
                        <a:rPr kumimoji="0" lang="cs-CZ" sz="1400" b="1" kern="1200" dirty="0" err="1">
                          <a:solidFill>
                            <a:schemeClr val="tx1"/>
                          </a:solidFill>
                          <a:effectLst/>
                          <a:latin typeface="+mn-lt"/>
                          <a:ea typeface="+mn-ea"/>
                          <a:cs typeface="+mn-cs"/>
                        </a:rPr>
                        <a:t>or</a:t>
                      </a:r>
                      <a:r>
                        <a:rPr kumimoji="0" lang="cs-CZ" sz="1400" b="1" kern="1200" dirty="0">
                          <a:solidFill>
                            <a:schemeClr val="tx1"/>
                          </a:solidFill>
                          <a:effectLst/>
                          <a:latin typeface="+mn-lt"/>
                          <a:ea typeface="+mn-ea"/>
                          <a:cs typeface="+mn-cs"/>
                        </a:rPr>
                        <a:t> more</a:t>
                      </a:r>
                    </a:p>
                  </a:txBody>
                  <a:tcPr marL="68584" marR="68584" marT="0" marB="0" anchor="ctr">
                    <a:solidFill>
                      <a:schemeClr val="accent1">
                        <a:lumMod val="60000"/>
                        <a:lumOff val="4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20.3</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a:solidFill>
                            <a:schemeClr val="dk1"/>
                          </a:solidFill>
                          <a:effectLst/>
                          <a:latin typeface="Arial" panose="020B0604020202020204" pitchFamily="34" charset="0"/>
                          <a:ea typeface="+mn-ea"/>
                          <a:cs typeface="Arial" panose="020B0604020202020204" pitchFamily="34" charset="0"/>
                        </a:rPr>
                        <a:t>8.5</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24.3</a:t>
                      </a:r>
                    </a:p>
                  </a:txBody>
                  <a:tcPr marL="68584" marR="68584" marT="0" marB="0" anchor="ctr">
                    <a:solidFill>
                      <a:schemeClr val="accent1">
                        <a:lumMod val="40000"/>
                        <a:lumOff val="60000"/>
                      </a:schemeClr>
                    </a:solidFill>
                  </a:tcPr>
                </a:tc>
                <a:tc>
                  <a:txBody>
                    <a:bodyPr/>
                    <a:lstStyle/>
                    <a:p>
                      <a:pPr marL="0" algn="ctr" rtl="0" eaLnBrk="1" latinLnBrk="0" hangingPunct="1">
                        <a:spcBef>
                          <a:spcPts val="500"/>
                        </a:spcBef>
                        <a:spcAft>
                          <a:spcPts val="0"/>
                        </a:spcAft>
                      </a:pPr>
                      <a:r>
                        <a:rPr kumimoji="0" lang="cs-CZ" sz="1400" b="1" kern="1200" dirty="0">
                          <a:solidFill>
                            <a:schemeClr val="dk1"/>
                          </a:solidFill>
                          <a:effectLst/>
                          <a:latin typeface="Arial" panose="020B0604020202020204" pitchFamily="34" charset="0"/>
                          <a:ea typeface="+mn-ea"/>
                          <a:cs typeface="Arial" panose="020B0604020202020204" pitchFamily="34" charset="0"/>
                        </a:rPr>
                        <a:t>17.1</a:t>
                      </a:r>
                    </a:p>
                  </a:txBody>
                  <a:tcPr marL="68584" marR="68584" marT="0" marB="0" anchor="ctr">
                    <a:solidFill>
                      <a:schemeClr val="accent1">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US" sz="2800" u="sng" dirty="0" smtClean="0"/>
              <a:t>Underlining idea:</a:t>
            </a:r>
          </a:p>
          <a:p>
            <a:pPr marL="0" indent="0">
              <a:buFont typeface="Wingdings 2" panose="05020102010507070707" pitchFamily="18" charset="2"/>
              <a:buNone/>
              <a:defRPr/>
            </a:pPr>
            <a:endParaRPr lang="en-US" sz="2800" dirty="0" smtClean="0"/>
          </a:p>
          <a:p>
            <a:pPr>
              <a:spcAft>
                <a:spcPts val="1800"/>
              </a:spcAft>
              <a:defRPr/>
            </a:pPr>
            <a:r>
              <a:rPr lang="en-GB" sz="2600" dirty="0" smtClean="0"/>
              <a:t>It </a:t>
            </a:r>
            <a:r>
              <a:rPr lang="en-GB" sz="2600" dirty="0"/>
              <a:t>is clear that a 100,- CZK today will not have the same buying power as 100,- CZK next year because of </a:t>
            </a:r>
            <a:endParaRPr lang="cs-CZ" sz="2600" dirty="0" smtClean="0"/>
          </a:p>
          <a:p>
            <a:pPr lvl="1">
              <a:spcBef>
                <a:spcPts val="1200"/>
              </a:spcBef>
              <a:spcAft>
                <a:spcPts val="600"/>
              </a:spcAft>
              <a:defRPr/>
            </a:pPr>
            <a:r>
              <a:rPr lang="en-GB" sz="2400" b="1" dirty="0" smtClean="0">
                <a:solidFill>
                  <a:schemeClr val="tx1"/>
                </a:solidFill>
              </a:rPr>
              <a:t>inflation</a:t>
            </a:r>
            <a:r>
              <a:rPr lang="en-GB" sz="2400" dirty="0" smtClean="0">
                <a:solidFill>
                  <a:schemeClr val="tx1"/>
                </a:solidFill>
              </a:rPr>
              <a:t> </a:t>
            </a:r>
            <a:r>
              <a:rPr lang="en-GB" sz="2400" dirty="0">
                <a:solidFill>
                  <a:schemeClr val="tx1"/>
                </a:solidFill>
              </a:rPr>
              <a:t>- we will need more money next year to buy the same product</a:t>
            </a:r>
            <a:endParaRPr lang="cs-CZ" sz="2400" dirty="0">
              <a:solidFill>
                <a:schemeClr val="tx1"/>
              </a:solidFill>
            </a:endParaRPr>
          </a:p>
          <a:p>
            <a:pPr lvl="1">
              <a:spcBef>
                <a:spcPts val="1200"/>
              </a:spcBef>
              <a:spcAft>
                <a:spcPts val="600"/>
              </a:spcAft>
              <a:defRPr/>
            </a:pPr>
            <a:r>
              <a:rPr lang="en-GB" sz="2400" b="1" dirty="0">
                <a:solidFill>
                  <a:schemeClr val="tx1"/>
                </a:solidFill>
              </a:rPr>
              <a:t>interest rates </a:t>
            </a:r>
            <a:r>
              <a:rPr lang="en-GB" sz="2400" dirty="0">
                <a:solidFill>
                  <a:schemeClr val="tx1"/>
                </a:solidFill>
              </a:rPr>
              <a:t>– having 100,- CZK this year I can put them on a saving account and to get the interest next </a:t>
            </a:r>
            <a:r>
              <a:rPr lang="en-GB" sz="2400" dirty="0" smtClean="0">
                <a:solidFill>
                  <a:schemeClr val="tx1"/>
                </a:solidFill>
              </a:rPr>
              <a:t>year</a:t>
            </a:r>
            <a:endParaRPr lang="cs-CZ" sz="24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US" sz="2400" i="1" dirty="0" smtClean="0"/>
              <a:t>Homework</a:t>
            </a:r>
            <a:endParaRPr lang="cs-CZ" sz="2400" dirty="0"/>
          </a:p>
          <a:p>
            <a:pPr>
              <a:defRPr/>
            </a:pPr>
            <a:endParaRPr lang="en-US" sz="2000" dirty="0" smtClean="0"/>
          </a:p>
          <a:p>
            <a:pPr>
              <a:defRPr/>
            </a:pPr>
            <a:endParaRPr lang="en-US" sz="2000" dirty="0"/>
          </a:p>
          <a:p>
            <a:pPr>
              <a:defRPr/>
            </a:pPr>
            <a:endParaRPr lang="en-US" sz="2000" dirty="0" smtClean="0"/>
          </a:p>
          <a:p>
            <a:pPr>
              <a:defRPr/>
            </a:pPr>
            <a:endParaRPr lang="en-US" sz="2000" dirty="0"/>
          </a:p>
          <a:p>
            <a:pPr>
              <a:defRPr/>
            </a:pPr>
            <a:endParaRPr lang="en-US" sz="2000" dirty="0" smtClean="0"/>
          </a:p>
          <a:p>
            <a:pPr>
              <a:defRPr/>
            </a:pPr>
            <a:endParaRPr lang="en-US" sz="2000" dirty="0" smtClean="0"/>
          </a:p>
          <a:p>
            <a:pPr>
              <a:spcBef>
                <a:spcPts val="3600"/>
              </a:spcBef>
              <a:defRPr/>
            </a:pPr>
            <a:r>
              <a:rPr lang="en-US" sz="2000" dirty="0" smtClean="0"/>
              <a:t>calculate </a:t>
            </a:r>
            <a:r>
              <a:rPr lang="en-US" sz="2000" dirty="0"/>
              <a:t>the payback period for both projects</a:t>
            </a:r>
            <a:endParaRPr lang="cs-CZ" sz="2000" dirty="0"/>
          </a:p>
          <a:p>
            <a:pPr>
              <a:defRPr/>
            </a:pPr>
            <a:r>
              <a:rPr lang="en-US" sz="2000" dirty="0"/>
              <a:t>calculate the ROI for both projects</a:t>
            </a:r>
            <a:endParaRPr lang="cs-CZ" sz="2000" dirty="0"/>
          </a:p>
          <a:p>
            <a:pPr>
              <a:defRPr/>
            </a:pPr>
            <a:r>
              <a:rPr lang="en-US" sz="2000" dirty="0"/>
              <a:t>calculate the NPV for both projects considering </a:t>
            </a:r>
            <a:r>
              <a:rPr lang="en-US" sz="2000" i="1" dirty="0"/>
              <a:t>r</a:t>
            </a:r>
            <a:r>
              <a:rPr lang="en-US" sz="2000" dirty="0"/>
              <a:t>=10% and </a:t>
            </a:r>
            <a:r>
              <a:rPr lang="en-US" sz="2000" i="1" dirty="0"/>
              <a:t>r</a:t>
            </a:r>
            <a:r>
              <a:rPr lang="en-US" sz="2000" dirty="0"/>
              <a:t>=12%</a:t>
            </a:r>
            <a:endParaRPr lang="cs-CZ" sz="2000" dirty="0"/>
          </a:p>
          <a:p>
            <a:pPr>
              <a:defRPr/>
            </a:pPr>
            <a:r>
              <a:rPr lang="en-US" sz="2000" dirty="0" smtClean="0"/>
              <a:t>discuss </a:t>
            </a:r>
            <a:r>
              <a:rPr lang="en-US" sz="2000" dirty="0"/>
              <a:t>the results and make a suggestion which project should be accepted by the top management of your company</a:t>
            </a:r>
            <a:endParaRPr lang="cs-CZ" sz="2000" dirty="0"/>
          </a:p>
        </p:txBody>
      </p:sp>
      <p:graphicFrame>
        <p:nvGraphicFramePr>
          <p:cNvPr id="2" name="Tabulka 1"/>
          <p:cNvGraphicFramePr>
            <a:graphicFrameLocks noGrp="1"/>
          </p:cNvGraphicFramePr>
          <p:nvPr/>
        </p:nvGraphicFramePr>
        <p:xfrm>
          <a:off x="684213" y="2060575"/>
          <a:ext cx="7343775" cy="2387600"/>
        </p:xfrm>
        <a:graphic>
          <a:graphicData uri="http://schemas.openxmlformats.org/drawingml/2006/table">
            <a:tbl>
              <a:tblPr firstRow="1" firstCol="1" lastRow="1" lastCol="1" bandRow="1" bandCol="1">
                <a:tableStyleId>{5C22544A-7EE6-4342-B048-85BDC9FD1C3A}</a:tableStyleId>
              </a:tblPr>
              <a:tblGrid>
                <a:gridCol w="2447393"/>
                <a:gridCol w="2448191"/>
                <a:gridCol w="2448191"/>
              </a:tblGrid>
              <a:tr h="596900">
                <a:tc>
                  <a:txBody>
                    <a:bodyPr/>
                    <a:lstStyle/>
                    <a:p>
                      <a:pPr algn="ctr">
                        <a:spcAft>
                          <a:spcPts val="0"/>
                        </a:spcAft>
                      </a:pPr>
                      <a:r>
                        <a:rPr lang="en-US" sz="1400" dirty="0">
                          <a:solidFill>
                            <a:schemeClr val="tx1"/>
                          </a:solidFill>
                          <a:effectLst/>
                        </a:rPr>
                        <a:t>Year</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A</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c>
                  <a:txBody>
                    <a:bodyPr/>
                    <a:lstStyle/>
                    <a:p>
                      <a:pPr algn="ctr">
                        <a:spcAft>
                          <a:spcPts val="0"/>
                        </a:spcAft>
                      </a:pPr>
                      <a:r>
                        <a:rPr lang="en-US" sz="1400" dirty="0">
                          <a:solidFill>
                            <a:schemeClr val="tx1"/>
                          </a:solidFill>
                          <a:effectLst/>
                        </a:rPr>
                        <a:t>Machine B</a:t>
                      </a:r>
                      <a:endParaRPr lang="cs-CZ" sz="1200" dirty="0">
                        <a:solidFill>
                          <a:schemeClr val="tx1"/>
                        </a:solidFill>
                        <a:effectLst/>
                      </a:endParaRPr>
                    </a:p>
                    <a:p>
                      <a:pPr algn="ctr">
                        <a:spcAft>
                          <a:spcPts val="0"/>
                        </a:spcAft>
                      </a:pPr>
                      <a:r>
                        <a:rPr lang="en-US" sz="1400" dirty="0">
                          <a:solidFill>
                            <a:schemeClr val="tx1"/>
                          </a:solidFill>
                          <a:effectLst/>
                        </a:rPr>
                        <a:t>Cash Flow</a:t>
                      </a:r>
                      <a:endParaRPr lang="cs-CZ" sz="1200" dirty="0">
                        <a:solidFill>
                          <a:schemeClr val="tx1"/>
                        </a:solidFill>
                        <a:effectLst/>
                        <a:latin typeface="Times New Roman"/>
                        <a:ea typeface="Times New Roman"/>
                      </a:endParaRPr>
                    </a:p>
                  </a:txBody>
                  <a:tcPr marL="68570" marR="68570" marT="0" marB="0" anchor="ctr">
                    <a:solidFill>
                      <a:schemeClr val="accent2">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0</a:t>
                      </a:r>
                      <a:endParaRPr kumimoji="0" lang="cs-CZ" sz="1400" kern="1200" dirty="0">
                        <a:solidFill>
                          <a:schemeClr val="dk1"/>
                        </a:solidFill>
                        <a:effectLst/>
                        <a:latin typeface="+mn-lt"/>
                        <a:ea typeface="+mn-ea"/>
                        <a:cs typeface="+mn-cs"/>
                      </a:endParaRPr>
                    </a:p>
                  </a:txBody>
                  <a:tcPr marL="68570" marR="68570" marT="0" marB="0" anchor="ctr">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dirty="0">
                          <a:solidFill>
                            <a:schemeClr val="tx1"/>
                          </a:solidFill>
                          <a:effectLst/>
                          <a:latin typeface="Arial"/>
                          <a:ea typeface="Times New Roman"/>
                        </a:rPr>
                        <a:t>-40000</a:t>
                      </a:r>
                      <a:endParaRPr lang="cs-CZ" sz="1600" b="0" dirty="0">
                        <a:solidFill>
                          <a:schemeClr val="tx1"/>
                        </a:solidFill>
                        <a:effectLst/>
                        <a:latin typeface="Times New Roman"/>
                        <a:ea typeface="Times New Roman"/>
                      </a:endParaRPr>
                    </a:p>
                  </a:txBody>
                  <a:tcPr marL="68580" marR="68580" marT="0" marB="0" anchor="b">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cs-CZ" sz="1600" b="0">
                          <a:solidFill>
                            <a:schemeClr val="tx1"/>
                          </a:solidFill>
                          <a:effectLst/>
                          <a:latin typeface="Arial"/>
                          <a:ea typeface="Times New Roman"/>
                        </a:rPr>
                        <a:t>-70000</a:t>
                      </a:r>
                      <a:endParaRPr lang="cs-CZ" sz="1600" b="0">
                        <a:solidFill>
                          <a:schemeClr val="tx1"/>
                        </a:solidFill>
                        <a:effectLst/>
                        <a:latin typeface="Times New Roman"/>
                        <a:ea typeface="Times New Roman"/>
                      </a:endParaRPr>
                    </a:p>
                  </a:txBody>
                  <a:tcPr marL="68580" marR="68580" marT="0" marB="0" anchor="b">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1</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dirty="0">
                          <a:solidFill>
                            <a:schemeClr val="tx1"/>
                          </a:solidFill>
                          <a:effectLst/>
                          <a:latin typeface="Arial"/>
                          <a:ea typeface="Times New Roman"/>
                        </a:rPr>
                        <a:t>10000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cs-CZ" sz="1600" b="0">
                          <a:solidFill>
                            <a:schemeClr val="tx1"/>
                          </a:solidFill>
                          <a:effectLst/>
                          <a:latin typeface="Arial"/>
                          <a:ea typeface="Times New Roman"/>
                        </a:rPr>
                        <a:t>30000</a:t>
                      </a:r>
                      <a:endParaRPr lang="cs-CZ" sz="1600" b="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2</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dirty="0">
                          <a:solidFill>
                            <a:schemeClr val="tx1"/>
                          </a:solidFill>
                          <a:effectLst/>
                          <a:latin typeface="Arial"/>
                          <a:ea typeface="Times New Roman"/>
                        </a:rPr>
                        <a:t>15000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cs-CZ" sz="1600" b="0" dirty="0">
                          <a:solidFill>
                            <a:schemeClr val="tx1"/>
                          </a:solidFill>
                          <a:effectLst/>
                          <a:latin typeface="Arial"/>
                          <a:ea typeface="Times New Roman"/>
                        </a:rPr>
                        <a:t>20000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a:solidFill>
                            <a:schemeClr val="dk1"/>
                          </a:solidFill>
                          <a:effectLst/>
                          <a:latin typeface="+mn-lt"/>
                          <a:ea typeface="+mn-ea"/>
                          <a:cs typeface="+mn-cs"/>
                        </a:rPr>
                        <a:t>3</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a:solidFill>
                            <a:schemeClr val="tx1"/>
                          </a:solidFill>
                          <a:effectLst/>
                          <a:latin typeface="Arial"/>
                          <a:ea typeface="Times New Roman"/>
                        </a:rPr>
                        <a:t>15000</a:t>
                      </a:r>
                      <a:endParaRPr lang="cs-CZ" sz="1600" b="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cs-CZ" sz="1600" b="0" dirty="0">
                          <a:solidFill>
                            <a:schemeClr val="tx1"/>
                          </a:solidFill>
                          <a:effectLst/>
                          <a:latin typeface="Arial"/>
                          <a:ea typeface="Times New Roman"/>
                        </a:rPr>
                        <a:t>20000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smtClean="0">
                          <a:solidFill>
                            <a:schemeClr val="dk1"/>
                          </a:solidFill>
                          <a:effectLst/>
                          <a:latin typeface="+mn-lt"/>
                          <a:ea typeface="+mn-ea"/>
                          <a:cs typeface="+mn-cs"/>
                        </a:rPr>
                        <a:t>4</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a:solidFill>
                            <a:schemeClr val="tx1"/>
                          </a:solidFill>
                          <a:effectLst/>
                          <a:latin typeface="Arial"/>
                          <a:ea typeface="Times New Roman"/>
                        </a:rPr>
                        <a:t>10000</a:t>
                      </a:r>
                      <a:endParaRPr lang="cs-CZ" sz="1600" b="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cs-CZ" sz="1600" b="0" dirty="0">
                          <a:solidFill>
                            <a:schemeClr val="tx1"/>
                          </a:solidFill>
                          <a:effectLst/>
                          <a:latin typeface="Arial"/>
                          <a:ea typeface="Times New Roman"/>
                        </a:rPr>
                        <a:t>20000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r h="298450">
                <a:tc>
                  <a:txBody>
                    <a:bodyPr/>
                    <a:lstStyle/>
                    <a:p>
                      <a:pPr marL="0" algn="ctr" rtl="0" eaLnBrk="1" latinLnBrk="0" hangingPunct="1">
                        <a:spcAft>
                          <a:spcPts val="0"/>
                        </a:spcAft>
                      </a:pPr>
                      <a:r>
                        <a:rPr kumimoji="0" lang="en-US" sz="1400" kern="1200" dirty="0" smtClean="0">
                          <a:solidFill>
                            <a:schemeClr val="dk1"/>
                          </a:solidFill>
                          <a:effectLst/>
                          <a:latin typeface="+mn-lt"/>
                          <a:ea typeface="+mn-ea"/>
                          <a:cs typeface="+mn-cs"/>
                        </a:rPr>
                        <a:t>5</a:t>
                      </a:r>
                      <a:endParaRPr kumimoji="0" lang="cs-CZ" sz="1400" kern="1200" dirty="0">
                        <a:solidFill>
                          <a:schemeClr val="dk1"/>
                        </a:solidFill>
                        <a:effectLst/>
                        <a:latin typeface="+mn-lt"/>
                        <a:ea typeface="+mn-ea"/>
                        <a:cs typeface="+mn-cs"/>
                      </a:endParaRPr>
                    </a:p>
                  </a:txBody>
                  <a:tcPr marL="68570" marR="6857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cs-CZ" sz="1600" b="0">
                          <a:solidFill>
                            <a:schemeClr val="tx1"/>
                          </a:solidFill>
                          <a:effectLst/>
                          <a:latin typeface="Arial"/>
                          <a:ea typeface="Times New Roman"/>
                        </a:rPr>
                        <a:t>10000</a:t>
                      </a:r>
                      <a:endParaRPr lang="cs-CZ" sz="1600" b="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cs-CZ" sz="1600" b="0" dirty="0">
                          <a:solidFill>
                            <a:schemeClr val="tx1"/>
                          </a:solidFill>
                          <a:effectLst/>
                          <a:latin typeface="Arial"/>
                          <a:ea typeface="Times New Roman"/>
                        </a:rPr>
                        <a:t>10000</a:t>
                      </a:r>
                      <a:endParaRPr lang="cs-CZ" sz="1600" b="0" dirty="0">
                        <a:solidFill>
                          <a:schemeClr val="tx1"/>
                        </a:solidFill>
                        <a:effectLst/>
                        <a:latin typeface="Times New Roman"/>
                        <a:ea typeface="Times New Roman"/>
                      </a:endParaRPr>
                    </a:p>
                  </a:txBody>
                  <a:tcPr marL="68580" marR="6858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spcAft>
                <a:spcPts val="1200"/>
              </a:spcAft>
              <a:buFont typeface="Wingdings 2" panose="05020102010507070707" pitchFamily="18" charset="2"/>
              <a:buNone/>
              <a:defRPr/>
            </a:pPr>
            <a:r>
              <a:rPr lang="en-US" sz="2800" u="sng" dirty="0" smtClean="0"/>
              <a:t>Underlining idea:</a:t>
            </a:r>
          </a:p>
          <a:p>
            <a:pPr>
              <a:defRPr/>
            </a:pPr>
            <a:r>
              <a:rPr lang="en-US" sz="2400" dirty="0" smtClean="0"/>
              <a:t>For example, if the annual difference is </a:t>
            </a:r>
            <a:r>
              <a:rPr lang="en-US" sz="2400" b="1" dirty="0" smtClean="0"/>
              <a:t>20%</a:t>
            </a:r>
            <a:r>
              <a:rPr lang="en-US" sz="2400" dirty="0" smtClean="0"/>
              <a:t>, </a:t>
            </a:r>
            <a:r>
              <a:rPr lang="cs-CZ" sz="2400" dirty="0" err="1" smtClean="0"/>
              <a:t>then</a:t>
            </a:r>
            <a:r>
              <a:rPr lang="cs-CZ" sz="2400" dirty="0" smtClean="0"/>
              <a:t> </a:t>
            </a:r>
            <a:endParaRPr lang="en-US" sz="2000" dirty="0" smtClean="0"/>
          </a:p>
          <a:p>
            <a:pPr lvl="1">
              <a:spcBef>
                <a:spcPts val="1200"/>
              </a:spcBef>
              <a:spcAft>
                <a:spcPts val="600"/>
              </a:spcAft>
              <a:defRPr/>
            </a:pPr>
            <a:r>
              <a:rPr lang="en-US" sz="2400" dirty="0" smtClean="0">
                <a:solidFill>
                  <a:schemeClr val="tx1"/>
                </a:solidFill>
              </a:rPr>
              <a:t>the value of </a:t>
            </a:r>
            <a:r>
              <a:rPr lang="en-US" sz="2400" b="1" dirty="0" smtClean="0">
                <a:solidFill>
                  <a:schemeClr val="tx1"/>
                </a:solidFill>
              </a:rPr>
              <a:t>100</a:t>
            </a:r>
            <a:r>
              <a:rPr lang="en-US" sz="2400" dirty="0" smtClean="0">
                <a:solidFill>
                  <a:schemeClr val="tx1"/>
                </a:solidFill>
              </a:rPr>
              <a:t>,- CZK today </a:t>
            </a:r>
          </a:p>
          <a:p>
            <a:pPr lvl="1">
              <a:spcBef>
                <a:spcPts val="1200"/>
              </a:spcBef>
              <a:spcAft>
                <a:spcPts val="600"/>
              </a:spcAft>
              <a:defRPr/>
            </a:pPr>
            <a:r>
              <a:rPr lang="en-US" sz="2400" dirty="0" smtClean="0">
                <a:solidFill>
                  <a:schemeClr val="tx1"/>
                </a:solidFill>
              </a:rPr>
              <a:t>will be </a:t>
            </a:r>
            <a:r>
              <a:rPr lang="en-US" sz="2400" b="1" dirty="0" smtClean="0">
                <a:solidFill>
                  <a:schemeClr val="tx1"/>
                </a:solidFill>
              </a:rPr>
              <a:t>120</a:t>
            </a:r>
            <a:r>
              <a:rPr lang="en-US" sz="2400" dirty="0" smtClean="0">
                <a:solidFill>
                  <a:schemeClr val="tx1"/>
                </a:solidFill>
              </a:rPr>
              <a:t>,- CZK next year </a:t>
            </a:r>
          </a:p>
          <a:p>
            <a:pPr lvl="1">
              <a:spcBef>
                <a:spcPts val="1200"/>
              </a:spcBef>
              <a:spcAft>
                <a:spcPts val="600"/>
              </a:spcAft>
              <a:defRPr/>
            </a:pPr>
            <a:r>
              <a:rPr lang="en-US" sz="2400" dirty="0" smtClean="0">
                <a:solidFill>
                  <a:schemeClr val="tx1"/>
                </a:solidFill>
              </a:rPr>
              <a:t>and </a:t>
            </a:r>
            <a:r>
              <a:rPr lang="en-US" sz="2400" b="1" dirty="0" smtClean="0">
                <a:solidFill>
                  <a:schemeClr val="tx1"/>
                </a:solidFill>
              </a:rPr>
              <a:t>144</a:t>
            </a:r>
            <a:r>
              <a:rPr lang="en-US" sz="2400" dirty="0" smtClean="0">
                <a:solidFill>
                  <a:schemeClr val="tx1"/>
                </a:solidFill>
              </a:rPr>
              <a:t>,- CZK in two years time </a:t>
            </a:r>
          </a:p>
          <a:p>
            <a:pPr marL="274638" lvl="1" indent="0">
              <a:spcBef>
                <a:spcPts val="0"/>
              </a:spcBef>
              <a:spcAft>
                <a:spcPts val="600"/>
              </a:spcAft>
              <a:buFont typeface="Wingdings" panose="05000000000000000000" pitchFamily="2" charset="2"/>
              <a:buNone/>
              <a:defRPr/>
            </a:pPr>
            <a:r>
              <a:rPr lang="cs-CZ" sz="2400" dirty="0">
                <a:solidFill>
                  <a:schemeClr val="tx1"/>
                </a:solidFill>
              </a:rPr>
              <a:t> </a:t>
            </a:r>
            <a:r>
              <a:rPr lang="cs-CZ" sz="2400" dirty="0" smtClean="0">
                <a:solidFill>
                  <a:schemeClr val="tx1"/>
                </a:solidFill>
              </a:rPr>
              <a:t>   </a:t>
            </a:r>
            <a:r>
              <a:rPr lang="en-US" sz="2400" dirty="0" smtClean="0">
                <a:solidFill>
                  <a:schemeClr val="tx1"/>
                </a:solidFill>
              </a:rPr>
              <a:t>(because of compound interest calculation</a:t>
            </a:r>
            <a:r>
              <a:rPr lang="cs-CZ" sz="2400" dirty="0" smtClean="0">
                <a:solidFill>
                  <a:schemeClr val="tx1"/>
                </a:solidFill>
              </a:rPr>
              <a:t>)</a:t>
            </a:r>
            <a:endParaRPr lang="en-US" sz="2400" dirty="0" smtClean="0">
              <a:solidFill>
                <a:schemeClr val="tx1"/>
              </a:solidFill>
            </a:endParaRPr>
          </a:p>
          <a:p>
            <a:pPr marL="274638" lvl="1" indent="0">
              <a:spcBef>
                <a:spcPts val="0"/>
              </a:spcBef>
              <a:spcAft>
                <a:spcPts val="0"/>
              </a:spcAft>
              <a:buFont typeface="Wingdings" panose="05000000000000000000" pitchFamily="2" charset="2"/>
              <a:buNone/>
              <a:defRPr/>
            </a:pPr>
            <a:r>
              <a:rPr lang="cs-CZ" sz="2400" dirty="0" smtClean="0">
                <a:solidFill>
                  <a:schemeClr val="tx1"/>
                </a:solidFill>
              </a:rPr>
              <a:t>		</a:t>
            </a:r>
            <a:r>
              <a:rPr lang="en-US" sz="2000" dirty="0" smtClean="0">
                <a:solidFill>
                  <a:srgbClr val="0000CC"/>
                </a:solidFill>
              </a:rPr>
              <a:t>100 * 1,2 = 1</a:t>
            </a:r>
            <a:r>
              <a:rPr lang="cs-CZ" sz="2000" dirty="0" smtClean="0">
                <a:solidFill>
                  <a:srgbClr val="0000CC"/>
                </a:solidFill>
              </a:rPr>
              <a:t>20</a:t>
            </a:r>
            <a:endParaRPr lang="en-US" sz="2000" dirty="0" smtClean="0">
              <a:solidFill>
                <a:srgbClr val="0000CC"/>
              </a:solidFill>
            </a:endParaRPr>
          </a:p>
          <a:p>
            <a:pPr marL="274638" lvl="1" indent="0">
              <a:spcBef>
                <a:spcPts val="0"/>
              </a:spcBef>
              <a:spcAft>
                <a:spcPts val="0"/>
              </a:spcAft>
              <a:buFont typeface="Wingdings" panose="05000000000000000000" pitchFamily="2" charset="2"/>
              <a:buNone/>
              <a:defRPr/>
            </a:pPr>
            <a:r>
              <a:rPr lang="cs-CZ" sz="2000" dirty="0" smtClean="0">
                <a:solidFill>
                  <a:srgbClr val="0000CC"/>
                </a:solidFill>
              </a:rPr>
              <a:t>	</a:t>
            </a:r>
            <a:r>
              <a:rPr lang="en-US" sz="2000" dirty="0" smtClean="0">
                <a:solidFill>
                  <a:srgbClr val="0000CC"/>
                </a:solidFill>
              </a:rPr>
              <a:t>	100 * 1,2 * 1,2 = 144   </a:t>
            </a:r>
            <a:endParaRPr lang="cs-CZ" sz="2000" dirty="0" smtClean="0">
              <a:solidFill>
                <a:srgbClr val="0000CC"/>
              </a:solidFill>
            </a:endParaRPr>
          </a:p>
          <a:p>
            <a:pPr marL="274638" lvl="1" indent="0">
              <a:spcBef>
                <a:spcPts val="0"/>
              </a:spcBef>
              <a:spcAft>
                <a:spcPts val="0"/>
              </a:spcAft>
              <a:buFont typeface="Wingdings" panose="05000000000000000000" pitchFamily="2" charset="2"/>
              <a:buNone/>
              <a:defRPr/>
            </a:pPr>
            <a:r>
              <a:rPr lang="cs-CZ" sz="2000" dirty="0" smtClean="0">
                <a:solidFill>
                  <a:srgbClr val="0000CC"/>
                </a:solidFill>
              </a:rPr>
              <a:t>	</a:t>
            </a:r>
            <a:r>
              <a:rPr lang="en-US" sz="2000" dirty="0" smtClean="0">
                <a:solidFill>
                  <a:srgbClr val="0000CC"/>
                </a:solidFill>
              </a:rPr>
              <a:t>	100 * 1,2 * 1,2 * 1,2 = 1</a:t>
            </a:r>
            <a:r>
              <a:rPr lang="cs-CZ" sz="2000" dirty="0" smtClean="0">
                <a:solidFill>
                  <a:srgbClr val="0000CC"/>
                </a:solidFill>
              </a:rPr>
              <a:t>72,8</a:t>
            </a:r>
            <a:r>
              <a:rPr lang="en-US" sz="2000" dirty="0" smtClean="0">
                <a:solidFill>
                  <a:srgbClr val="0000CC"/>
                </a:solidFill>
              </a:rPr>
              <a:t>  </a:t>
            </a:r>
            <a:endParaRPr lang="cs-CZ" sz="2000" dirty="0" smtClean="0">
              <a:solidFill>
                <a:srgbClr val="0000CC"/>
              </a:solidFill>
            </a:endParaRPr>
          </a:p>
          <a:p>
            <a:pPr marL="274638" lvl="1" indent="0">
              <a:spcBef>
                <a:spcPts val="0"/>
              </a:spcBef>
              <a:spcAft>
                <a:spcPts val="0"/>
              </a:spcAft>
              <a:buFont typeface="Wingdings" panose="05000000000000000000" pitchFamily="2" charset="2"/>
              <a:buNone/>
              <a:defRPr/>
            </a:pPr>
            <a:r>
              <a:rPr lang="cs-CZ" sz="2000" dirty="0">
                <a:solidFill>
                  <a:srgbClr val="0000CC"/>
                </a:solidFill>
              </a:rPr>
              <a:t>	</a:t>
            </a:r>
            <a:r>
              <a:rPr lang="cs-CZ" sz="2000" dirty="0" smtClean="0">
                <a:solidFill>
                  <a:srgbClr val="0000CC"/>
                </a:solidFill>
              </a:rPr>
              <a:t>	</a:t>
            </a:r>
            <a:r>
              <a:rPr lang="en-US" sz="2400" dirty="0" smtClean="0">
                <a:solidFill>
                  <a:schemeClr val="tx1"/>
                </a:solidFill>
              </a:rPr>
              <a:t>etc.</a:t>
            </a:r>
            <a:endParaRPr lang="cs-CZ" sz="24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a:defRPr/>
            </a:pPr>
            <a:r>
              <a:rPr lang="en-US" sz="2400" dirty="0" smtClean="0"/>
              <a:t>And, of course, it works vice versa as well </a:t>
            </a:r>
            <a:endParaRPr lang="en-US" sz="2000" dirty="0" smtClean="0"/>
          </a:p>
          <a:p>
            <a:pPr>
              <a:defRPr/>
            </a:pPr>
            <a:r>
              <a:rPr lang="en-US" sz="2400" dirty="0" smtClean="0"/>
              <a:t>For example, if the annual difference is </a:t>
            </a:r>
            <a:r>
              <a:rPr lang="en-US" sz="2400" b="1" dirty="0" smtClean="0"/>
              <a:t>20%</a:t>
            </a:r>
            <a:r>
              <a:rPr lang="en-US" sz="2400" dirty="0" smtClean="0"/>
              <a:t>, then </a:t>
            </a:r>
            <a:endParaRPr lang="en-US" sz="2000" dirty="0" smtClean="0"/>
          </a:p>
          <a:p>
            <a:pPr lvl="1">
              <a:spcBef>
                <a:spcPts val="1200"/>
              </a:spcBef>
              <a:spcAft>
                <a:spcPts val="600"/>
              </a:spcAft>
              <a:defRPr/>
            </a:pPr>
            <a:r>
              <a:rPr lang="en-US" sz="2400" dirty="0" smtClean="0">
                <a:solidFill>
                  <a:schemeClr val="tx1"/>
                </a:solidFill>
              </a:rPr>
              <a:t>the value of </a:t>
            </a:r>
            <a:r>
              <a:rPr lang="en-US" sz="2400" b="1" dirty="0" smtClean="0">
                <a:solidFill>
                  <a:schemeClr val="tx1"/>
                </a:solidFill>
              </a:rPr>
              <a:t>120</a:t>
            </a:r>
            <a:r>
              <a:rPr lang="en-US" sz="2400" dirty="0" smtClean="0">
                <a:solidFill>
                  <a:schemeClr val="tx1"/>
                </a:solidFill>
              </a:rPr>
              <a:t>,- CZK next year</a:t>
            </a:r>
          </a:p>
          <a:p>
            <a:pPr lvl="1">
              <a:spcBef>
                <a:spcPts val="1200"/>
              </a:spcBef>
              <a:spcAft>
                <a:spcPts val="1800"/>
              </a:spcAft>
              <a:defRPr/>
            </a:pPr>
            <a:r>
              <a:rPr lang="en-US" sz="2400" dirty="0" smtClean="0">
                <a:solidFill>
                  <a:schemeClr val="tx1"/>
                </a:solidFill>
              </a:rPr>
              <a:t>is equal to </a:t>
            </a:r>
            <a:r>
              <a:rPr lang="en-US" sz="2400" b="1" dirty="0" smtClean="0">
                <a:solidFill>
                  <a:schemeClr val="tx1"/>
                </a:solidFill>
              </a:rPr>
              <a:t>100</a:t>
            </a:r>
            <a:r>
              <a:rPr lang="en-US" sz="2400" dirty="0" smtClean="0">
                <a:solidFill>
                  <a:schemeClr val="tx1"/>
                </a:solidFill>
              </a:rPr>
              <a:t>,- CZK today </a:t>
            </a:r>
          </a:p>
          <a:p>
            <a:pPr>
              <a:spcBef>
                <a:spcPts val="1200"/>
              </a:spcBef>
              <a:spcAft>
                <a:spcPts val="600"/>
              </a:spcAft>
              <a:defRPr/>
            </a:pPr>
            <a:r>
              <a:rPr lang="en-US" sz="2400" dirty="0" smtClean="0"/>
              <a:t>To put it in different words, if (assuming 20% annual difference) someone is going to give </a:t>
            </a:r>
            <a:r>
              <a:rPr lang="cs-CZ" sz="2400" dirty="0" err="1" smtClean="0"/>
              <a:t>me</a:t>
            </a:r>
            <a:r>
              <a:rPr lang="cs-CZ" sz="2400" dirty="0" smtClean="0"/>
              <a:t> </a:t>
            </a:r>
            <a:r>
              <a:rPr lang="en-US" sz="2400" dirty="0" smtClean="0"/>
              <a:t>120,- CZK next year it is the same as getting 100,- CZK today</a:t>
            </a:r>
          </a:p>
          <a:p>
            <a:pPr marL="274638" lvl="1" indent="0">
              <a:spcBef>
                <a:spcPts val="0"/>
              </a:spcBef>
              <a:spcAft>
                <a:spcPts val="0"/>
              </a:spcAft>
              <a:buFont typeface="Wingdings" panose="05000000000000000000" pitchFamily="2" charset="2"/>
              <a:buNone/>
              <a:defRPr/>
            </a:pPr>
            <a:r>
              <a:rPr lang="en-US" sz="2400" dirty="0" smtClean="0">
                <a:solidFill>
                  <a:schemeClr val="tx1"/>
                </a:solidFill>
              </a:rPr>
              <a:t>		</a:t>
            </a:r>
            <a:r>
              <a:rPr lang="en-US" sz="2000" dirty="0" smtClean="0">
                <a:solidFill>
                  <a:srgbClr val="0000CC"/>
                </a:solidFill>
              </a:rPr>
              <a:t>1</a:t>
            </a:r>
            <a:r>
              <a:rPr lang="cs-CZ" sz="2000" dirty="0" smtClean="0">
                <a:solidFill>
                  <a:srgbClr val="0000CC"/>
                </a:solidFill>
              </a:rPr>
              <a:t>2</a:t>
            </a:r>
            <a:r>
              <a:rPr lang="en-US" sz="2000" dirty="0" smtClean="0">
                <a:solidFill>
                  <a:srgbClr val="0000CC"/>
                </a:solidFill>
              </a:rPr>
              <a:t>0 </a:t>
            </a:r>
            <a:r>
              <a:rPr lang="cs-CZ" sz="2000" dirty="0" smtClean="0">
                <a:solidFill>
                  <a:srgbClr val="0000CC"/>
                </a:solidFill>
              </a:rPr>
              <a:t> /</a:t>
            </a:r>
            <a:r>
              <a:rPr lang="en-US" sz="2000" dirty="0" smtClean="0">
                <a:solidFill>
                  <a:srgbClr val="0000CC"/>
                </a:solidFill>
              </a:rPr>
              <a:t> 1,2 = 1</a:t>
            </a:r>
            <a:r>
              <a:rPr lang="cs-CZ" sz="2000" dirty="0" smtClean="0">
                <a:solidFill>
                  <a:srgbClr val="0000CC"/>
                </a:solidFill>
              </a:rPr>
              <a:t>0</a:t>
            </a:r>
            <a:r>
              <a:rPr lang="en-US" sz="2000" dirty="0" smtClean="0">
                <a:solidFill>
                  <a:srgbClr val="0000CC"/>
                </a:solidFill>
              </a:rPr>
              <a:t>0</a:t>
            </a:r>
          </a:p>
          <a:p>
            <a:pPr marL="274638" lvl="1" indent="0">
              <a:spcBef>
                <a:spcPts val="0"/>
              </a:spcBef>
              <a:spcAft>
                <a:spcPts val="0"/>
              </a:spcAft>
              <a:buFont typeface="Wingdings" panose="05000000000000000000" pitchFamily="2" charset="2"/>
              <a:buNone/>
              <a:defRPr/>
            </a:pPr>
            <a:r>
              <a:rPr lang="en-US" sz="2000" dirty="0" smtClean="0">
                <a:solidFill>
                  <a:srgbClr val="0000CC"/>
                </a:solidFill>
              </a:rPr>
              <a:t>		1</a:t>
            </a:r>
            <a:r>
              <a:rPr lang="cs-CZ" sz="2000" dirty="0" smtClean="0">
                <a:solidFill>
                  <a:srgbClr val="0000CC"/>
                </a:solidFill>
              </a:rPr>
              <a:t>44</a:t>
            </a:r>
            <a:r>
              <a:rPr lang="en-US" sz="2000" dirty="0" smtClean="0">
                <a:solidFill>
                  <a:srgbClr val="0000CC"/>
                </a:solidFill>
              </a:rPr>
              <a:t> </a:t>
            </a:r>
            <a:r>
              <a:rPr lang="cs-CZ" sz="2000" dirty="0" smtClean="0">
                <a:solidFill>
                  <a:srgbClr val="0000CC"/>
                </a:solidFill>
              </a:rPr>
              <a:t> /</a:t>
            </a:r>
            <a:r>
              <a:rPr lang="en-US" sz="2000" dirty="0" smtClean="0">
                <a:solidFill>
                  <a:srgbClr val="0000CC"/>
                </a:solidFill>
              </a:rPr>
              <a:t> </a:t>
            </a:r>
            <a:r>
              <a:rPr lang="cs-CZ" sz="2000" dirty="0" smtClean="0">
                <a:solidFill>
                  <a:srgbClr val="0000CC"/>
                </a:solidFill>
              </a:rPr>
              <a:t>(</a:t>
            </a:r>
            <a:r>
              <a:rPr lang="en-US" sz="2000" dirty="0" smtClean="0">
                <a:solidFill>
                  <a:srgbClr val="0000CC"/>
                </a:solidFill>
              </a:rPr>
              <a:t>1,2 * 1,2</a:t>
            </a:r>
            <a:r>
              <a:rPr lang="cs-CZ" sz="2000" dirty="0" smtClean="0">
                <a:solidFill>
                  <a:srgbClr val="0000CC"/>
                </a:solidFill>
              </a:rPr>
              <a:t>)</a:t>
            </a:r>
            <a:r>
              <a:rPr lang="en-US" sz="2000" dirty="0" smtClean="0">
                <a:solidFill>
                  <a:srgbClr val="0000CC"/>
                </a:solidFill>
              </a:rPr>
              <a:t> = 1</a:t>
            </a:r>
            <a:r>
              <a:rPr lang="cs-CZ" sz="2000" dirty="0" smtClean="0">
                <a:solidFill>
                  <a:srgbClr val="0000CC"/>
                </a:solidFill>
              </a:rPr>
              <a:t>00</a:t>
            </a:r>
            <a:r>
              <a:rPr lang="en-US" sz="2000" dirty="0" smtClean="0">
                <a:solidFill>
                  <a:srgbClr val="0000CC"/>
                </a:solidFill>
              </a:rPr>
              <a:t>   </a:t>
            </a:r>
            <a:endParaRPr lang="cs-CZ" sz="2000" dirty="0" smtClean="0">
              <a:solidFill>
                <a:srgbClr val="0000CC"/>
              </a:solidFill>
            </a:endParaRPr>
          </a:p>
          <a:p>
            <a:pPr marL="274638" lvl="1" indent="0">
              <a:spcBef>
                <a:spcPts val="0"/>
              </a:spcBef>
              <a:spcAft>
                <a:spcPts val="0"/>
              </a:spcAft>
              <a:buFont typeface="Wingdings" panose="05000000000000000000" pitchFamily="2" charset="2"/>
              <a:buNone/>
              <a:defRPr/>
            </a:pPr>
            <a:r>
              <a:rPr lang="en-US" sz="2000" dirty="0" smtClean="0">
                <a:solidFill>
                  <a:srgbClr val="0000CC"/>
                </a:solidFill>
              </a:rPr>
              <a:t>		1</a:t>
            </a:r>
            <a:r>
              <a:rPr lang="cs-CZ" sz="2000" dirty="0" smtClean="0">
                <a:solidFill>
                  <a:srgbClr val="0000CC"/>
                </a:solidFill>
              </a:rPr>
              <a:t>72,8</a:t>
            </a:r>
            <a:r>
              <a:rPr lang="en-US" sz="2000" dirty="0" smtClean="0">
                <a:solidFill>
                  <a:srgbClr val="0000CC"/>
                </a:solidFill>
              </a:rPr>
              <a:t> </a:t>
            </a:r>
            <a:r>
              <a:rPr lang="cs-CZ" sz="2000" dirty="0" smtClean="0">
                <a:solidFill>
                  <a:srgbClr val="0000CC"/>
                </a:solidFill>
              </a:rPr>
              <a:t>/</a:t>
            </a:r>
            <a:r>
              <a:rPr lang="en-US" sz="2000" dirty="0" smtClean="0">
                <a:solidFill>
                  <a:srgbClr val="0000CC"/>
                </a:solidFill>
              </a:rPr>
              <a:t> </a:t>
            </a:r>
            <a:r>
              <a:rPr lang="cs-CZ" sz="2000" dirty="0" smtClean="0">
                <a:solidFill>
                  <a:srgbClr val="0000CC"/>
                </a:solidFill>
              </a:rPr>
              <a:t>(</a:t>
            </a:r>
            <a:r>
              <a:rPr lang="en-US" sz="2000" dirty="0" smtClean="0">
                <a:solidFill>
                  <a:srgbClr val="0000CC"/>
                </a:solidFill>
              </a:rPr>
              <a:t>1,2 * 1,2 * 1,2</a:t>
            </a:r>
            <a:r>
              <a:rPr lang="cs-CZ" sz="2000" dirty="0" smtClean="0">
                <a:solidFill>
                  <a:srgbClr val="0000CC"/>
                </a:solidFill>
              </a:rPr>
              <a:t>)</a:t>
            </a:r>
            <a:r>
              <a:rPr lang="en-US" sz="2000" dirty="0" smtClean="0">
                <a:solidFill>
                  <a:srgbClr val="0000CC"/>
                </a:solidFill>
              </a:rPr>
              <a:t> = 1</a:t>
            </a:r>
            <a:r>
              <a:rPr lang="cs-CZ" sz="2000" dirty="0" smtClean="0">
                <a:solidFill>
                  <a:srgbClr val="0000CC"/>
                </a:solidFill>
              </a:rPr>
              <a:t>00</a:t>
            </a:r>
            <a:r>
              <a:rPr lang="en-US" sz="2000" dirty="0" smtClean="0">
                <a:solidFill>
                  <a:srgbClr val="0000CC"/>
                </a:solidFill>
              </a:rPr>
              <a:t>   </a:t>
            </a:r>
            <a:endParaRPr lang="cs-CZ" sz="2000" dirty="0" smtClean="0">
              <a:solidFill>
                <a:srgbClr val="0000CC"/>
              </a:solidFill>
            </a:endParaRPr>
          </a:p>
          <a:p>
            <a:pPr marL="274638" lvl="1" indent="0">
              <a:spcBef>
                <a:spcPts val="0"/>
              </a:spcBef>
              <a:spcAft>
                <a:spcPts val="0"/>
              </a:spcAft>
              <a:buFont typeface="Wingdings" panose="05000000000000000000" pitchFamily="2" charset="2"/>
              <a:buNone/>
              <a:defRPr/>
            </a:pPr>
            <a:r>
              <a:rPr lang="en-US" sz="2000" dirty="0" smtClean="0">
                <a:solidFill>
                  <a:srgbClr val="0000CC"/>
                </a:solidFill>
              </a:rPr>
              <a:t>		</a:t>
            </a:r>
            <a:r>
              <a:rPr lang="en-US" sz="2000" dirty="0" smtClean="0">
                <a:solidFill>
                  <a:schemeClr val="tx1"/>
                </a:solidFill>
              </a:rPr>
              <a:t>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a:spcAft>
                <a:spcPts val="1200"/>
              </a:spcAft>
              <a:defRPr/>
            </a:pPr>
            <a:r>
              <a:rPr lang="en-US" sz="2400" dirty="0" smtClean="0">
                <a:solidFill>
                  <a:srgbClr val="0000CC"/>
                </a:solidFill>
              </a:rPr>
              <a:t>It is a straightforward way to express all future </a:t>
            </a:r>
            <a:r>
              <a:rPr lang="en-US" sz="2400" dirty="0" err="1" smtClean="0">
                <a:solidFill>
                  <a:srgbClr val="0000CC"/>
                </a:solidFill>
              </a:rPr>
              <a:t>cas</a:t>
            </a:r>
            <a:r>
              <a:rPr lang="cs-CZ" sz="2400" dirty="0" smtClean="0">
                <a:solidFill>
                  <a:srgbClr val="0000CC"/>
                </a:solidFill>
              </a:rPr>
              <a:t>h</a:t>
            </a:r>
            <a:r>
              <a:rPr lang="en-US" sz="2400" dirty="0" smtClean="0">
                <a:solidFill>
                  <a:srgbClr val="0000CC"/>
                </a:solidFill>
              </a:rPr>
              <a:t> flows in terms of amount of money of the same worth today</a:t>
            </a:r>
          </a:p>
          <a:p>
            <a:pPr>
              <a:defRPr/>
            </a:pPr>
            <a:r>
              <a:rPr lang="en-US" sz="2400" dirty="0" smtClean="0"/>
              <a:t>The discount factor is derived from the reciprocal of the compound interest formula as</a:t>
            </a:r>
            <a:endParaRPr lang="cs-CZ" sz="2400" dirty="0" smtClean="0"/>
          </a:p>
          <a:p>
            <a:pPr marL="0" indent="0">
              <a:buFont typeface="Wingdings 2" panose="05020102010507070707" pitchFamily="18" charset="2"/>
              <a:buNone/>
              <a:defRPr/>
            </a:pPr>
            <a:endParaRPr lang="cs-CZ" sz="2400" dirty="0"/>
          </a:p>
          <a:p>
            <a:pPr>
              <a:defRPr/>
            </a:pPr>
            <a:endParaRPr lang="en-US" sz="2400" dirty="0" smtClean="0"/>
          </a:p>
          <a:p>
            <a:pPr marL="266700" indent="0">
              <a:buFont typeface="Wingdings 2" panose="05020102010507070707" pitchFamily="18" charset="2"/>
              <a:buNone/>
              <a:defRPr/>
            </a:pPr>
            <a:r>
              <a:rPr lang="en-US" sz="2400" dirty="0" smtClean="0"/>
              <a:t>where </a:t>
            </a:r>
            <a:r>
              <a:rPr lang="en-US" sz="2400" i="1" dirty="0" smtClean="0">
                <a:solidFill>
                  <a:srgbClr val="0000CC"/>
                </a:solidFill>
              </a:rPr>
              <a:t>r</a:t>
            </a:r>
            <a:r>
              <a:rPr lang="en-US" sz="2400" dirty="0" smtClean="0">
                <a:solidFill>
                  <a:srgbClr val="0000CC"/>
                </a:solidFill>
              </a:rPr>
              <a:t> </a:t>
            </a:r>
            <a:r>
              <a:rPr lang="en-US" sz="2400" dirty="0" smtClean="0"/>
              <a:t>is the forecast interest rate and </a:t>
            </a:r>
            <a:r>
              <a:rPr lang="en-US" sz="2400" i="1" dirty="0" smtClean="0">
                <a:solidFill>
                  <a:srgbClr val="0000CC"/>
                </a:solidFill>
              </a:rPr>
              <a:t>n</a:t>
            </a:r>
            <a:r>
              <a:rPr lang="en-US" sz="2400" dirty="0" smtClean="0"/>
              <a:t> is the number of years from start date. </a:t>
            </a:r>
            <a:endParaRPr lang="cs-CZ" sz="2400" dirty="0" smtClean="0"/>
          </a:p>
          <a:p>
            <a:pPr marL="266700" indent="-266700">
              <a:defRPr/>
            </a:pPr>
            <a:endParaRPr lang="cs-CZ" sz="1000" dirty="0" smtClean="0"/>
          </a:p>
          <a:p>
            <a:pPr marL="266700" indent="-266700">
              <a:defRPr/>
            </a:pPr>
            <a:r>
              <a:rPr lang="en-US" sz="2400" dirty="0" smtClean="0"/>
              <a:t>There is no need to calculate it as the discount factors are readily available in the form of financial tables.</a:t>
            </a:r>
          </a:p>
          <a:p>
            <a:pPr marL="274638" lvl="1" indent="0">
              <a:spcBef>
                <a:spcPts val="0"/>
              </a:spcBef>
              <a:spcAft>
                <a:spcPts val="0"/>
              </a:spcAft>
              <a:buFont typeface="Wingdings" panose="05000000000000000000" pitchFamily="2" charset="2"/>
              <a:buNone/>
              <a:defRPr/>
            </a:pPr>
            <a:endParaRPr lang="en-US" sz="2400" dirty="0" smtClean="0">
              <a:solidFill>
                <a:schemeClr val="tx1"/>
              </a:solidFill>
            </a:endParaRP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284538"/>
            <a:ext cx="2354263" cy="6175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US" sz="2400" b="1" dirty="0" smtClean="0"/>
              <a:t>Table </a:t>
            </a:r>
            <a:r>
              <a:rPr lang="en-US" sz="2400" b="1" dirty="0"/>
              <a:t>of discounting factors </a:t>
            </a:r>
            <a:endParaRPr lang="cs-CZ" sz="2400" dirty="0"/>
          </a:p>
          <a:p>
            <a:pPr>
              <a:defRPr/>
            </a:pPr>
            <a:r>
              <a:rPr lang="en-US" sz="2400" dirty="0">
                <a:solidFill>
                  <a:srgbClr val="0000CC"/>
                </a:solidFill>
              </a:rPr>
              <a:t>Present value of </a:t>
            </a:r>
            <a:r>
              <a:rPr lang="en-US" sz="2400" b="1" u="sng" dirty="0">
                <a:solidFill>
                  <a:srgbClr val="0000CC"/>
                </a:solidFill>
              </a:rPr>
              <a:t>1</a:t>
            </a:r>
            <a:r>
              <a:rPr lang="en-US" sz="2400" dirty="0">
                <a:solidFill>
                  <a:srgbClr val="0000CC"/>
                </a:solidFill>
              </a:rPr>
              <a:t> taking into account the interest rate </a:t>
            </a:r>
            <a:r>
              <a:rPr lang="en-US" sz="2400" b="1" i="1" u="sng" dirty="0">
                <a:solidFill>
                  <a:srgbClr val="0000CC"/>
                </a:solidFill>
              </a:rPr>
              <a:t>r</a:t>
            </a:r>
            <a:r>
              <a:rPr lang="en-US" sz="2400" dirty="0">
                <a:solidFill>
                  <a:srgbClr val="0000CC"/>
                </a:solidFill>
              </a:rPr>
              <a:t> and number of years </a:t>
            </a:r>
            <a:r>
              <a:rPr lang="en-US" sz="2400" b="1" i="1" u="sng" dirty="0">
                <a:solidFill>
                  <a:srgbClr val="0000CC"/>
                </a:solidFill>
              </a:rPr>
              <a:t>n</a:t>
            </a:r>
            <a:endParaRPr lang="cs-CZ" sz="2400" b="1" u="sng" dirty="0">
              <a:solidFill>
                <a:srgbClr val="0000CC"/>
              </a:solidFill>
            </a:endParaRPr>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755650" y="3068638"/>
          <a:ext cx="7488238" cy="2663825"/>
        </p:xfrm>
        <a:graphic>
          <a:graphicData uri="http://schemas.openxmlformats.org/drawingml/2006/table">
            <a:tbl>
              <a:tblPr firstRow="1" firstCol="1" lastRow="1" lastCol="1" bandRow="1" bandCol="1"/>
              <a:tblGrid>
                <a:gridCol w="397805"/>
                <a:gridCol w="644585"/>
                <a:gridCol w="644585"/>
                <a:gridCol w="644585"/>
                <a:gridCol w="644585"/>
                <a:gridCol w="644585"/>
                <a:gridCol w="644585"/>
                <a:gridCol w="644585"/>
                <a:gridCol w="644585"/>
                <a:gridCol w="644585"/>
                <a:gridCol w="644585"/>
                <a:gridCol w="644585"/>
              </a:tblGrid>
              <a:tr h="365821">
                <a:tc>
                  <a:txBody>
                    <a:bodyPr/>
                    <a:lstStyle/>
                    <a:p>
                      <a:pPr>
                        <a:spcAft>
                          <a:spcPts val="0"/>
                        </a:spcAft>
                      </a:pPr>
                      <a:r>
                        <a:rPr lang="en-GB" sz="1000" dirty="0">
                          <a:effectLst/>
                          <a:latin typeface="Arial"/>
                          <a:ea typeface="Times New Roman"/>
                        </a:rPr>
                        <a:t> </a:t>
                      </a:r>
                      <a:endParaRPr lang="cs-CZ" sz="1200" dirty="0">
                        <a:effectLst/>
                        <a:latin typeface="Times New Roman"/>
                        <a:ea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11">
                  <a:txBody>
                    <a:bodyPr/>
                    <a:lstStyle/>
                    <a:p>
                      <a:pPr algn="ctr">
                        <a:spcAft>
                          <a:spcPts val="0"/>
                        </a:spcAft>
                      </a:pPr>
                      <a:r>
                        <a:rPr lang="cs-CZ" sz="1400" b="1" dirty="0" err="1">
                          <a:effectLst/>
                          <a:latin typeface="Times New Roman"/>
                          <a:ea typeface="Times New Roman"/>
                        </a:rPr>
                        <a:t>Interest</a:t>
                      </a:r>
                      <a:r>
                        <a:rPr lang="cs-CZ" sz="1400" b="1" dirty="0">
                          <a:effectLst/>
                          <a:latin typeface="Times New Roman"/>
                          <a:ea typeface="Times New Roman"/>
                        </a:rPr>
                        <a:t> </a:t>
                      </a:r>
                      <a:r>
                        <a:rPr lang="cs-CZ" sz="1400" b="1" dirty="0" err="1">
                          <a:effectLst/>
                          <a:latin typeface="Times New Roman"/>
                          <a:ea typeface="Times New Roman"/>
                        </a:rPr>
                        <a:t>rate</a:t>
                      </a:r>
                      <a:r>
                        <a:rPr lang="cs-CZ" sz="1400" b="1" dirty="0">
                          <a:effectLst/>
                          <a:latin typeface="Times New Roman"/>
                          <a:ea typeface="Times New Roman"/>
                        </a:rPr>
                        <a:t> r</a:t>
                      </a:r>
                      <a:r>
                        <a:rPr lang="cs-CZ" sz="1400" b="1" i="1" dirty="0">
                          <a:effectLst/>
                          <a:latin typeface="Times New Roman"/>
                          <a:ea typeface="Times New Roman"/>
                        </a:rPr>
                        <a:t> </a:t>
                      </a:r>
                      <a:r>
                        <a:rPr lang="cs-CZ" sz="1400" b="1" i="1" dirty="0" smtClean="0">
                          <a:effectLst/>
                          <a:latin typeface="Times New Roman"/>
                          <a:ea typeface="Times New Roman"/>
                        </a:rPr>
                        <a:t>[%]</a:t>
                      </a:r>
                      <a:endParaRPr lang="cs-CZ" sz="1400" b="1" dirty="0">
                        <a:effectLst/>
                        <a:latin typeface="Times New Roman"/>
                        <a:ea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r>
              <a:tr h="328286">
                <a:tc rowSpan="7">
                  <a:txBody>
                    <a:bodyPr/>
                    <a:lstStyle/>
                    <a:p>
                      <a:pPr algn="ctr">
                        <a:spcAft>
                          <a:spcPts val="0"/>
                        </a:spcAft>
                      </a:pPr>
                      <a:r>
                        <a:rPr lang="en-US" sz="1200" dirty="0">
                          <a:effectLst/>
                          <a:latin typeface="Times New Roman"/>
                          <a:ea typeface="Times New Roman"/>
                        </a:rPr>
                        <a:t> </a:t>
                      </a:r>
                      <a:endParaRPr lang="cs-CZ" sz="1200" dirty="0">
                        <a:effectLst/>
                        <a:latin typeface="Times New Roman"/>
                        <a:ea typeface="Times New Roman"/>
                      </a:endParaRPr>
                    </a:p>
                    <a:p>
                      <a:pPr algn="ctr">
                        <a:spcAft>
                          <a:spcPts val="0"/>
                        </a:spcAft>
                      </a:pPr>
                      <a:r>
                        <a:rPr lang="en-US" sz="1200" dirty="0">
                          <a:effectLst/>
                          <a:latin typeface="Times New Roman"/>
                          <a:ea typeface="Times New Roman"/>
                        </a:rPr>
                        <a:t> </a:t>
                      </a:r>
                      <a:endParaRPr lang="cs-CZ" sz="1200" dirty="0">
                        <a:effectLst/>
                        <a:latin typeface="Times New Roman"/>
                        <a:ea typeface="Times New Roman"/>
                      </a:endParaRPr>
                    </a:p>
                    <a:p>
                      <a:pPr algn="ctr">
                        <a:spcAft>
                          <a:spcPts val="0"/>
                        </a:spcAft>
                      </a:pPr>
                      <a:r>
                        <a:rPr lang="en-US" sz="1200" b="1" i="1" dirty="0">
                          <a:effectLst/>
                          <a:latin typeface="Times New Roman"/>
                          <a:ea typeface="Times New Roman"/>
                        </a:rPr>
                        <a:t>Y</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e</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a</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r</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s</a:t>
                      </a:r>
                      <a:endParaRPr lang="cs-CZ" sz="1200" b="1" dirty="0">
                        <a:effectLst/>
                        <a:latin typeface="Times New Roman"/>
                        <a:ea typeface="Times New Roman"/>
                      </a:endParaRPr>
                    </a:p>
                    <a:p>
                      <a:pPr algn="ctr">
                        <a:spcAft>
                          <a:spcPts val="0"/>
                        </a:spcAft>
                      </a:pPr>
                      <a:r>
                        <a:rPr lang="en-GB" sz="1000" dirty="0">
                          <a:effectLst/>
                          <a:latin typeface="Arial"/>
                          <a:ea typeface="Times New Roman"/>
                        </a:rPr>
                        <a:t> </a:t>
                      </a:r>
                      <a:endParaRPr lang="cs-CZ" sz="1200" dirty="0">
                        <a:effectLst/>
                        <a:latin typeface="Times New Roman"/>
                        <a:ea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000" b="1" dirty="0">
                          <a:effectLst/>
                          <a:latin typeface="Arial"/>
                          <a:ea typeface="Times New Roman"/>
                        </a:rPr>
                        <a:t> </a:t>
                      </a:r>
                      <a:endParaRPr lang="cs-CZ" sz="12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2</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a:effectLst/>
                          <a:latin typeface="Arial"/>
                          <a:ea typeface="Times New Roman"/>
                        </a:rPr>
                        <a:t>6</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a:effectLst/>
                          <a:latin typeface="Arial"/>
                          <a:ea typeface="Times New Roman"/>
                        </a:rPr>
                        <a:t>7</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a:effectLst/>
                          <a:latin typeface="Arial"/>
                          <a:ea typeface="Times New Roman"/>
                        </a:rPr>
                        <a:t>8</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10</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1</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0,9901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0,9804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0,9709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0,9615</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0,9524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0,9434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0,9346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0,9259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0,9174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0,9091</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2</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0,9803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0,9612</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0,9426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0,9246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0,9070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0,8900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0,8734</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0,8573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0,8417</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0,8264</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3</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0,9706</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0,9423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0,9151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0,8890</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0,8638</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0,8396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0,8163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0,7938</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0,7722</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0,7513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4</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0,9610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0,9238</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0,8885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0,8548</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0,8227</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0,7921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0,7629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0,7350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0,7084</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0,6830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5</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0,9515</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0,9057</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0,8626</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0,8219</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0,7835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0,7473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0,7130</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0,6806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0,6499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0,6209</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6</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0,9420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0,8880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0,8375</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0,7903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0,7462</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0,7050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0,6663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0,6302</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0,5963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0,5645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adpis 1"/>
          <p:cNvSpPr>
            <a:spLocks noGrp="1"/>
          </p:cNvSpPr>
          <p:nvPr>
            <p:ph type="title"/>
          </p:nvPr>
        </p:nvSpPr>
        <p:spPr/>
        <p:txBody>
          <a:bodyPr/>
          <a:lstStyle/>
          <a:p>
            <a:pPr eaLnBrk="1" hangingPunct="1"/>
            <a:r>
              <a:rPr lang="en-US" altLang="cs-CZ" sz="3200" b="1" smtClean="0">
                <a:solidFill>
                  <a:srgbClr val="002060"/>
                </a:solidFill>
              </a:rPr>
              <a:t>Net Present Value</a:t>
            </a:r>
            <a:endParaRPr lang="cs-CZ" altLang="cs-CZ" sz="3200" b="1" smtClean="0">
              <a:solidFill>
                <a:srgbClr val="002060"/>
              </a:solidFill>
            </a:endParaRPr>
          </a:p>
        </p:txBody>
      </p:sp>
      <p:sp>
        <p:nvSpPr>
          <p:cNvPr id="13315" name="Podnadpis 2"/>
          <p:cNvSpPr>
            <a:spLocks noGrp="1"/>
          </p:cNvSpPr>
          <p:nvPr>
            <p:ph sz="quarter" idx="1"/>
          </p:nvPr>
        </p:nvSpPr>
        <p:spPr>
          <a:xfrm>
            <a:off x="301625" y="1527175"/>
            <a:ext cx="8374063" cy="4572000"/>
          </a:xfrm>
        </p:spPr>
        <p:txBody>
          <a:bodyPr/>
          <a:lstStyle/>
          <a:p>
            <a:pPr marL="0" indent="0">
              <a:buFont typeface="Wingdings 2" panose="05020102010507070707" pitchFamily="18" charset="2"/>
              <a:buNone/>
              <a:defRPr/>
            </a:pPr>
            <a:r>
              <a:rPr lang="en-US" sz="2400" b="1" dirty="0" smtClean="0"/>
              <a:t>Table </a:t>
            </a:r>
            <a:r>
              <a:rPr lang="en-US" sz="2400" b="1" dirty="0"/>
              <a:t>of discounting factors </a:t>
            </a:r>
            <a:endParaRPr lang="cs-CZ" sz="2400" dirty="0"/>
          </a:p>
          <a:p>
            <a:pPr>
              <a:defRPr/>
            </a:pPr>
            <a:r>
              <a:rPr lang="cs-CZ" sz="2400" dirty="0" err="1" smtClean="0">
                <a:solidFill>
                  <a:srgbClr val="0000CC"/>
                </a:solidFill>
              </a:rPr>
              <a:t>What</a:t>
            </a:r>
            <a:r>
              <a:rPr lang="cs-CZ" sz="2400" dirty="0" smtClean="0">
                <a:solidFill>
                  <a:srgbClr val="0000CC"/>
                </a:solidFill>
              </a:rPr>
              <a:t> </a:t>
            </a:r>
            <a:r>
              <a:rPr lang="cs-CZ" sz="2400" dirty="0" err="1" smtClean="0">
                <a:solidFill>
                  <a:srgbClr val="0000CC"/>
                </a:solidFill>
              </a:rPr>
              <a:t>is</a:t>
            </a:r>
            <a:r>
              <a:rPr lang="cs-CZ" sz="2400" dirty="0" smtClean="0">
                <a:solidFill>
                  <a:srgbClr val="0000CC"/>
                </a:solidFill>
              </a:rPr>
              <a:t> </a:t>
            </a:r>
            <a:r>
              <a:rPr lang="cs-CZ" sz="2400" dirty="0" err="1" smtClean="0">
                <a:solidFill>
                  <a:srgbClr val="0000CC"/>
                </a:solidFill>
              </a:rPr>
              <a:t>the</a:t>
            </a:r>
            <a:r>
              <a:rPr lang="cs-CZ" sz="2400" dirty="0" smtClean="0">
                <a:solidFill>
                  <a:srgbClr val="0000CC"/>
                </a:solidFill>
              </a:rPr>
              <a:t> </a:t>
            </a:r>
            <a:r>
              <a:rPr lang="cs-CZ" sz="2400" dirty="0" err="1" smtClean="0">
                <a:solidFill>
                  <a:srgbClr val="0000CC"/>
                </a:solidFill>
              </a:rPr>
              <a:t>present</a:t>
            </a:r>
            <a:r>
              <a:rPr lang="cs-CZ" sz="2400" dirty="0" smtClean="0">
                <a:solidFill>
                  <a:srgbClr val="0000CC"/>
                </a:solidFill>
              </a:rPr>
              <a:t> </a:t>
            </a:r>
            <a:r>
              <a:rPr lang="cs-CZ" sz="2400" dirty="0" err="1" smtClean="0">
                <a:solidFill>
                  <a:srgbClr val="0000CC"/>
                </a:solidFill>
              </a:rPr>
              <a:t>value</a:t>
            </a:r>
            <a:r>
              <a:rPr lang="cs-CZ" sz="2400" dirty="0" smtClean="0">
                <a:solidFill>
                  <a:srgbClr val="0000CC"/>
                </a:solidFill>
              </a:rPr>
              <a:t> </a:t>
            </a:r>
            <a:r>
              <a:rPr lang="cs-CZ" sz="2400" dirty="0" err="1" smtClean="0">
                <a:solidFill>
                  <a:srgbClr val="0000CC"/>
                </a:solidFill>
              </a:rPr>
              <a:t>of</a:t>
            </a:r>
            <a:r>
              <a:rPr lang="cs-CZ" sz="2400" dirty="0" smtClean="0">
                <a:solidFill>
                  <a:srgbClr val="0000CC"/>
                </a:solidFill>
              </a:rPr>
              <a:t> </a:t>
            </a:r>
            <a:r>
              <a:rPr lang="en-US" sz="2400" b="1" u="sng" dirty="0" smtClean="0">
                <a:solidFill>
                  <a:srgbClr val="0000CC"/>
                </a:solidFill>
              </a:rPr>
              <a:t>1</a:t>
            </a:r>
            <a:r>
              <a:rPr lang="en-US" sz="2400" b="1" u="sng" dirty="0">
                <a:solidFill>
                  <a:srgbClr val="0000CC"/>
                </a:solidFill>
              </a:rPr>
              <a:t>$</a:t>
            </a:r>
            <a:r>
              <a:rPr lang="en-US" sz="2400" dirty="0" smtClean="0">
                <a:solidFill>
                  <a:srgbClr val="0000CC"/>
                </a:solidFill>
              </a:rPr>
              <a:t> that I am going to get in </a:t>
            </a:r>
            <a:r>
              <a:rPr lang="en-US" sz="2400" b="1" dirty="0" smtClean="0">
                <a:solidFill>
                  <a:srgbClr val="0000CC"/>
                </a:solidFill>
              </a:rPr>
              <a:t>3</a:t>
            </a:r>
            <a:r>
              <a:rPr lang="en-US" sz="2400" dirty="0" smtClean="0">
                <a:solidFill>
                  <a:srgbClr val="0000CC"/>
                </a:solidFill>
              </a:rPr>
              <a:t> years from now taking </a:t>
            </a:r>
            <a:r>
              <a:rPr lang="en-US" sz="2400" dirty="0">
                <a:solidFill>
                  <a:srgbClr val="0000CC"/>
                </a:solidFill>
              </a:rPr>
              <a:t>into account the interest rate </a:t>
            </a:r>
            <a:r>
              <a:rPr lang="en-US" sz="2400" b="1" i="1" u="sng" dirty="0" smtClean="0">
                <a:solidFill>
                  <a:srgbClr val="0000CC"/>
                </a:solidFill>
              </a:rPr>
              <a:t>r</a:t>
            </a:r>
            <a:r>
              <a:rPr lang="en-US" sz="2400" dirty="0" smtClean="0">
                <a:solidFill>
                  <a:srgbClr val="0000CC"/>
                </a:solidFill>
              </a:rPr>
              <a:t>=7%</a:t>
            </a:r>
            <a:endParaRPr lang="cs-CZ" sz="2400" b="1" u="sng" dirty="0">
              <a:solidFill>
                <a:srgbClr val="0000CC"/>
              </a:solidFill>
            </a:endParaRPr>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755650" y="3068638"/>
          <a:ext cx="7488238" cy="2663825"/>
        </p:xfrm>
        <a:graphic>
          <a:graphicData uri="http://schemas.openxmlformats.org/drawingml/2006/table">
            <a:tbl>
              <a:tblPr firstRow="1" firstCol="1" lastRow="1" lastCol="1" bandRow="1" bandCol="1"/>
              <a:tblGrid>
                <a:gridCol w="397805"/>
                <a:gridCol w="644585"/>
                <a:gridCol w="644585"/>
                <a:gridCol w="644585"/>
                <a:gridCol w="644585"/>
                <a:gridCol w="644585"/>
                <a:gridCol w="644585"/>
                <a:gridCol w="644585"/>
                <a:gridCol w="644585"/>
                <a:gridCol w="644585"/>
                <a:gridCol w="644585"/>
                <a:gridCol w="644585"/>
              </a:tblGrid>
              <a:tr h="365821">
                <a:tc>
                  <a:txBody>
                    <a:bodyPr/>
                    <a:lstStyle/>
                    <a:p>
                      <a:pPr>
                        <a:spcAft>
                          <a:spcPts val="0"/>
                        </a:spcAft>
                      </a:pPr>
                      <a:r>
                        <a:rPr lang="en-GB" sz="1000" dirty="0">
                          <a:effectLst/>
                          <a:latin typeface="Arial"/>
                          <a:ea typeface="Times New Roman"/>
                        </a:rPr>
                        <a:t> </a:t>
                      </a:r>
                      <a:endParaRPr lang="cs-CZ" sz="1200" dirty="0">
                        <a:effectLst/>
                        <a:latin typeface="Times New Roman"/>
                        <a:ea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11">
                  <a:txBody>
                    <a:bodyPr/>
                    <a:lstStyle/>
                    <a:p>
                      <a:pPr algn="ctr">
                        <a:spcAft>
                          <a:spcPts val="0"/>
                        </a:spcAft>
                      </a:pPr>
                      <a:r>
                        <a:rPr lang="cs-CZ" sz="1400" b="1" dirty="0" err="1">
                          <a:effectLst/>
                          <a:latin typeface="Times New Roman"/>
                          <a:ea typeface="Times New Roman"/>
                        </a:rPr>
                        <a:t>Interest</a:t>
                      </a:r>
                      <a:r>
                        <a:rPr lang="cs-CZ" sz="1400" b="1" dirty="0">
                          <a:effectLst/>
                          <a:latin typeface="Times New Roman"/>
                          <a:ea typeface="Times New Roman"/>
                        </a:rPr>
                        <a:t> </a:t>
                      </a:r>
                      <a:r>
                        <a:rPr lang="cs-CZ" sz="1400" b="1" dirty="0" err="1">
                          <a:effectLst/>
                          <a:latin typeface="Times New Roman"/>
                          <a:ea typeface="Times New Roman"/>
                        </a:rPr>
                        <a:t>rate</a:t>
                      </a:r>
                      <a:r>
                        <a:rPr lang="cs-CZ" sz="1400" b="1" dirty="0">
                          <a:effectLst/>
                          <a:latin typeface="Times New Roman"/>
                          <a:ea typeface="Times New Roman"/>
                        </a:rPr>
                        <a:t> r</a:t>
                      </a:r>
                      <a:r>
                        <a:rPr lang="cs-CZ" sz="1400" b="1" i="1" dirty="0">
                          <a:effectLst/>
                          <a:latin typeface="Times New Roman"/>
                          <a:ea typeface="Times New Roman"/>
                        </a:rPr>
                        <a:t> </a:t>
                      </a:r>
                      <a:r>
                        <a:rPr lang="cs-CZ" sz="1400" b="1" i="1" dirty="0" smtClean="0">
                          <a:effectLst/>
                          <a:latin typeface="Times New Roman"/>
                          <a:ea typeface="Times New Roman"/>
                        </a:rPr>
                        <a:t>[%]</a:t>
                      </a:r>
                      <a:endParaRPr lang="cs-CZ" sz="1400" b="1" dirty="0">
                        <a:effectLst/>
                        <a:latin typeface="Times New Roman"/>
                        <a:ea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r>
              <a:tr h="328286">
                <a:tc rowSpan="7">
                  <a:txBody>
                    <a:bodyPr/>
                    <a:lstStyle/>
                    <a:p>
                      <a:pPr algn="ctr">
                        <a:spcAft>
                          <a:spcPts val="0"/>
                        </a:spcAft>
                      </a:pPr>
                      <a:r>
                        <a:rPr lang="en-US" sz="1200" dirty="0">
                          <a:effectLst/>
                          <a:latin typeface="Times New Roman"/>
                          <a:ea typeface="Times New Roman"/>
                        </a:rPr>
                        <a:t> </a:t>
                      </a:r>
                      <a:endParaRPr lang="cs-CZ" sz="1200" dirty="0">
                        <a:effectLst/>
                        <a:latin typeface="Times New Roman"/>
                        <a:ea typeface="Times New Roman"/>
                      </a:endParaRPr>
                    </a:p>
                    <a:p>
                      <a:pPr algn="ctr">
                        <a:spcAft>
                          <a:spcPts val="0"/>
                        </a:spcAft>
                      </a:pPr>
                      <a:r>
                        <a:rPr lang="en-US" sz="1200" dirty="0">
                          <a:effectLst/>
                          <a:latin typeface="Times New Roman"/>
                          <a:ea typeface="Times New Roman"/>
                        </a:rPr>
                        <a:t> </a:t>
                      </a:r>
                      <a:endParaRPr lang="cs-CZ" sz="1200" dirty="0">
                        <a:effectLst/>
                        <a:latin typeface="Times New Roman"/>
                        <a:ea typeface="Times New Roman"/>
                      </a:endParaRPr>
                    </a:p>
                    <a:p>
                      <a:pPr algn="ctr">
                        <a:spcAft>
                          <a:spcPts val="0"/>
                        </a:spcAft>
                      </a:pPr>
                      <a:r>
                        <a:rPr lang="en-US" sz="1200" b="1" i="1" dirty="0">
                          <a:effectLst/>
                          <a:latin typeface="Times New Roman"/>
                          <a:ea typeface="Times New Roman"/>
                        </a:rPr>
                        <a:t>Y</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e</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a</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r</a:t>
                      </a:r>
                      <a:endParaRPr lang="cs-CZ" sz="1200" b="1" dirty="0">
                        <a:effectLst/>
                        <a:latin typeface="Times New Roman"/>
                        <a:ea typeface="Times New Roman"/>
                      </a:endParaRPr>
                    </a:p>
                    <a:p>
                      <a:pPr algn="ctr">
                        <a:spcAft>
                          <a:spcPts val="0"/>
                        </a:spcAft>
                      </a:pPr>
                      <a:r>
                        <a:rPr lang="en-US" sz="1200" b="1" i="1" dirty="0">
                          <a:effectLst/>
                          <a:latin typeface="Times New Roman"/>
                          <a:ea typeface="Times New Roman"/>
                        </a:rPr>
                        <a:t>s</a:t>
                      </a:r>
                      <a:endParaRPr lang="cs-CZ" sz="1200" b="1" dirty="0">
                        <a:effectLst/>
                        <a:latin typeface="Times New Roman"/>
                        <a:ea typeface="Times New Roman"/>
                      </a:endParaRPr>
                    </a:p>
                    <a:p>
                      <a:pPr algn="ctr">
                        <a:spcAft>
                          <a:spcPts val="0"/>
                        </a:spcAft>
                      </a:pPr>
                      <a:r>
                        <a:rPr lang="en-GB" sz="1000" dirty="0">
                          <a:effectLst/>
                          <a:latin typeface="Arial"/>
                          <a:ea typeface="Times New Roman"/>
                        </a:rPr>
                        <a:t> </a:t>
                      </a:r>
                      <a:endParaRPr lang="cs-CZ" sz="1200" dirty="0">
                        <a:effectLst/>
                        <a:latin typeface="Times New Roman"/>
                        <a:ea typeface="Times New Roman"/>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000" b="1" dirty="0">
                          <a:effectLst/>
                          <a:latin typeface="Arial"/>
                          <a:ea typeface="Times New Roman"/>
                        </a:rPr>
                        <a:t> </a:t>
                      </a:r>
                      <a:endParaRPr lang="cs-CZ" sz="12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2</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a:effectLst/>
                          <a:latin typeface="Arial"/>
                          <a:ea typeface="Times New Roman"/>
                        </a:rPr>
                        <a:t>6</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a:effectLst/>
                          <a:latin typeface="Arial"/>
                          <a:ea typeface="Times New Roman"/>
                        </a:rPr>
                        <a:t>7</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a:effectLst/>
                          <a:latin typeface="Arial"/>
                          <a:ea typeface="Times New Roman"/>
                        </a:rPr>
                        <a:t>8</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100" b="1" dirty="0">
                          <a:effectLst/>
                          <a:latin typeface="Arial"/>
                          <a:ea typeface="Times New Roman"/>
                        </a:rPr>
                        <a:t>10</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1</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0,9901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0,9804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0,9709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0,9615</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0,9524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0,9434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0,9346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0,9259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0,9174</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0,9091</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2</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0,9803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0,9612</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0,9426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0,9246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0,9070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0,8900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0,8734</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0,8573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0,8417</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0,8264</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3</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0,9706</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0,9423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0,9151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0,8890</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0,8638</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0,8396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0,8163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0,7938</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0,7722</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0,7513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4</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0,9610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0,9238</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0,8885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0,8548</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0,8227</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0,7921</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0,7629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0,7350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0,7084</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0,6830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5</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0,9515</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0,9057</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0,8626</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0,8219</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0,7835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0,7473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0,7130</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0,6806</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0,6499</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0,6209</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8286">
                <a:tc vMerge="1">
                  <a:txBody>
                    <a:bodyPr/>
                    <a:lstStyle/>
                    <a:p>
                      <a:endParaRPr lang="cs-CZ"/>
                    </a:p>
                  </a:txBody>
                  <a:tcPr/>
                </a:tc>
                <a:tc>
                  <a:txBody>
                    <a:bodyPr/>
                    <a:lstStyle/>
                    <a:p>
                      <a:pPr algn="ctr">
                        <a:spcAft>
                          <a:spcPts val="0"/>
                        </a:spcAft>
                      </a:pPr>
                      <a:r>
                        <a:rPr lang="cs-CZ" sz="1100" b="1" dirty="0">
                          <a:effectLst/>
                          <a:latin typeface="Arial"/>
                          <a:ea typeface="Times New Roman"/>
                        </a:rPr>
                        <a:t>6</a:t>
                      </a:r>
                      <a:endParaRPr lang="cs-CZ" sz="1100" b="1"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0,9420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0,8880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0,8375</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0,7903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0,7462</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0,7050</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a:effectLst/>
                          <a:latin typeface="Arial"/>
                          <a:ea typeface="Times New Roman"/>
                        </a:rPr>
                        <a:t>0,6663</a:t>
                      </a:r>
                      <a:endParaRPr lang="cs-CZ" sz="110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0,6302</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0,5963</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cs-CZ" sz="1100" dirty="0">
                          <a:effectLst/>
                          <a:latin typeface="Arial"/>
                          <a:ea typeface="Times New Roman"/>
                        </a:rPr>
                        <a:t>0,5645</a:t>
                      </a:r>
                      <a:endParaRPr lang="cs-CZ" sz="1100" dirty="0">
                        <a:effectLst/>
                        <a:latin typeface="Times New Roman"/>
                        <a:ea typeface="Times New Roman"/>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cxnSp>
        <p:nvCxnSpPr>
          <p:cNvPr id="4" name="Přímá spojnice se šipkou 3"/>
          <p:cNvCxnSpPr/>
          <p:nvPr/>
        </p:nvCxnSpPr>
        <p:spPr>
          <a:xfrm>
            <a:off x="1692275" y="4581525"/>
            <a:ext cx="403225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Přímá spojnice se šipkou 8"/>
          <p:cNvCxnSpPr/>
          <p:nvPr/>
        </p:nvCxnSpPr>
        <p:spPr>
          <a:xfrm>
            <a:off x="5957888" y="3716338"/>
            <a:ext cx="0" cy="711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Ovál 7"/>
          <p:cNvSpPr/>
          <p:nvPr/>
        </p:nvSpPr>
        <p:spPr>
          <a:xfrm>
            <a:off x="5634038" y="4395788"/>
            <a:ext cx="647700" cy="3698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cs-C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dministrativní">
  <a:themeElements>
    <a:clrScheme name="Administrativní">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dministrativní">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ministrativní">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969</TotalTime>
  <Words>2391</Words>
  <Application>Microsoft Office PowerPoint</Application>
  <PresentationFormat>Předvádění na obrazovce (4:3)</PresentationFormat>
  <Paragraphs>790</Paragraphs>
  <Slides>40</Slides>
  <Notes>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40</vt:i4>
      </vt:variant>
    </vt:vector>
  </HeadingPairs>
  <TitlesOfParts>
    <vt:vector size="47" baseType="lpstr">
      <vt:lpstr>Arial</vt:lpstr>
      <vt:lpstr>Georgia</vt:lpstr>
      <vt:lpstr>Wingdings 2</vt:lpstr>
      <vt:lpstr>Wingdings</vt:lpstr>
      <vt:lpstr>Calibri</vt:lpstr>
      <vt:lpstr>Times New Roman</vt:lpstr>
      <vt:lpstr>Administrativní</vt:lpstr>
      <vt:lpstr>Project Selection</vt:lpstr>
      <vt:lpstr>Project Selection</vt:lpstr>
      <vt:lpstr>Project Selection</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Net Present Value</vt:lpstr>
      <vt:lpstr>Internal Rate of Return </vt:lpstr>
      <vt:lpstr>Internal Rate of Return </vt:lpstr>
      <vt:lpstr>Internal Rate of Return </vt:lpstr>
      <vt:lpstr>Internal Rate of Return </vt:lpstr>
      <vt:lpstr>Internal Rate of Return </vt:lpstr>
      <vt:lpstr>Internal Rate of Return </vt:lpstr>
      <vt:lpstr>Internal Rate of Return </vt:lpstr>
      <vt:lpstr>Net Present Value</vt:lpstr>
      <vt:lpstr>Net Present Value</vt:lpstr>
      <vt:lpstr>Internal Rate of Return </vt:lpstr>
      <vt:lpstr>Summary </vt:lpstr>
      <vt:lpstr>Reality in manufacturing industry?</vt:lpstr>
      <vt:lpstr>Net Present Value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Teoretická informatika</dc:title>
  <dc:creator>Hynek</dc:creator>
  <cp:lastModifiedBy>Hynek Josef</cp:lastModifiedBy>
  <cp:revision>128</cp:revision>
  <dcterms:created xsi:type="dcterms:W3CDTF">2008-02-10T10:12:05Z</dcterms:created>
  <dcterms:modified xsi:type="dcterms:W3CDTF">2017-12-13T15:27:35Z</dcterms:modified>
</cp:coreProperties>
</file>