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432" r:id="rId2"/>
    <p:sldId id="365" r:id="rId3"/>
    <p:sldId id="433" r:id="rId4"/>
    <p:sldId id="434" r:id="rId5"/>
    <p:sldId id="435" r:id="rId6"/>
    <p:sldId id="437" r:id="rId7"/>
    <p:sldId id="438" r:id="rId8"/>
    <p:sldId id="439" r:id="rId9"/>
    <p:sldId id="440" r:id="rId10"/>
    <p:sldId id="441" r:id="rId11"/>
    <p:sldId id="442" r:id="rId12"/>
    <p:sldId id="443" r:id="rId13"/>
    <p:sldId id="444" r:id="rId14"/>
    <p:sldId id="445" r:id="rId15"/>
    <p:sldId id="446" r:id="rId16"/>
    <p:sldId id="447" r:id="rId17"/>
    <p:sldId id="448" r:id="rId18"/>
    <p:sldId id="449" r:id="rId19"/>
    <p:sldId id="451" r:id="rId20"/>
    <p:sldId id="452" r:id="rId21"/>
    <p:sldId id="453" r:id="rId22"/>
    <p:sldId id="454" r:id="rId23"/>
    <p:sldId id="455" r:id="rId24"/>
    <p:sldId id="456" r:id="rId25"/>
    <p:sldId id="457" r:id="rId26"/>
    <p:sldId id="459" r:id="rId27"/>
    <p:sldId id="462" r:id="rId28"/>
    <p:sldId id="461" r:id="rId29"/>
    <p:sldId id="463" r:id="rId30"/>
    <p:sldId id="460" r:id="rId31"/>
  </p:sldIdLst>
  <p:sldSz cx="9144000" cy="6858000" type="screen4x3"/>
  <p:notesSz cx="6858000" cy="9144000"/>
  <p:defaultTextStyle>
    <a:defPPr>
      <a:defRPr lang="cs-CZ"/>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varScale="1">
        <p:scale>
          <a:sx n="106" d="100"/>
          <a:sy n="106" d="100"/>
        </p:scale>
        <p:origin x="1680" y="10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cs-CZ"/>
          </a:p>
        </p:txBody>
      </p:sp>
      <p:sp>
        <p:nvSpPr>
          <p:cNvPr id="3" name="Zástupný symbol pro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AC39206E-0ABF-4F78-9BE9-63B6830DB90C}" type="datetimeFigureOut">
              <a:rPr lang="cs-CZ"/>
              <a:pPr>
                <a:defRPr/>
              </a:pPr>
              <a:t>13.12.2017</a:t>
            </a:fld>
            <a:endParaRPr lang="cs-CZ"/>
          </a:p>
        </p:txBody>
      </p:sp>
      <p:sp>
        <p:nvSpPr>
          <p:cNvPr id="4" name="Zástupný symbol pro zápatí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cs-CZ"/>
          </a:p>
        </p:txBody>
      </p:sp>
      <p:sp>
        <p:nvSpPr>
          <p:cNvPr id="5" name="Zástupný symbol pro číslo snímku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E44533A-817F-431C-A1A9-062530249897}" type="slidenum">
              <a:rPr lang="cs-CZ" altLang="cs-CZ"/>
              <a:pPr>
                <a:defRPr/>
              </a:pPr>
              <a:t>‹#›</a:t>
            </a:fld>
            <a:endParaRPr lang="cs-CZ" altLang="cs-CZ"/>
          </a:p>
        </p:txBody>
      </p:sp>
    </p:spTree>
    <p:extLst>
      <p:ext uri="{BB962C8B-B14F-4D97-AF65-F5344CB8AC3E}">
        <p14:creationId xmlns:p14="http://schemas.microsoft.com/office/powerpoint/2010/main" val="250509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CC4972BE-80FE-45EE-9AF1-5DDBC741175A}" type="datetimeFigureOut">
              <a:rPr lang="cs-CZ"/>
              <a:pPr>
                <a:defRPr/>
              </a:pPr>
              <a:t>13.12.2017</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cs-CZ" noProof="0" smtClean="0"/>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noProof="0" smtClean="0"/>
              <a:t>Klepnutím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6967295-FE3A-4C70-B50B-D4302D00AF2F}" type="slidenum">
              <a:rPr lang="cs-CZ" altLang="cs-CZ"/>
              <a:pPr>
                <a:defRPr/>
              </a:pPr>
              <a:t>‹#›</a:t>
            </a:fld>
            <a:endParaRPr lang="cs-CZ" altLang="cs-CZ"/>
          </a:p>
        </p:txBody>
      </p:sp>
    </p:spTree>
    <p:extLst>
      <p:ext uri="{BB962C8B-B14F-4D97-AF65-F5344CB8AC3E}">
        <p14:creationId xmlns:p14="http://schemas.microsoft.com/office/powerpoint/2010/main" val="6104085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bg>
      <p:bgPr>
        <a:solidFill>
          <a:schemeClr val="bg2"/>
        </a:solidFill>
        <a:effectLst/>
      </p:bgPr>
    </p:bg>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Přímá spojovací čára 25"/>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2" name="Obdélník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3" name="Elipsa 27"/>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8"/>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odnadpis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cs-CZ" smtClean="0"/>
              <a:t>Klepnutím lze upravit styl předlohy podnadpisů.</a:t>
            </a:r>
            <a:endParaRPr lang="en-US"/>
          </a:p>
        </p:txBody>
      </p:sp>
      <p:sp>
        <p:nvSpPr>
          <p:cNvPr id="8" name="Nadpis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cs-CZ" smtClean="0"/>
              <a:t>Klepnutím lze upravit styl předlohy nadpisů.</a:t>
            </a:r>
            <a:endParaRPr lang="en-US"/>
          </a:p>
        </p:txBody>
      </p:sp>
      <p:sp>
        <p:nvSpPr>
          <p:cNvPr id="15" name="Zástupný symbol pro datum 27"/>
          <p:cNvSpPr>
            <a:spLocks noGrp="1"/>
          </p:cNvSpPr>
          <p:nvPr>
            <p:ph type="dt" sz="half" idx="10"/>
          </p:nvPr>
        </p:nvSpPr>
        <p:spPr/>
        <p:txBody>
          <a:bodyPr/>
          <a:lstStyle>
            <a:lvl1pPr>
              <a:defRPr/>
            </a:lvl1pPr>
          </a:lstStyle>
          <a:p>
            <a:pPr>
              <a:defRPr/>
            </a:pPr>
            <a:fld id="{98D66FA5-2750-4DE5-BDEB-35EA0B3F56F2}" type="datetimeFigureOut">
              <a:rPr lang="cs-CZ"/>
              <a:pPr>
                <a:defRPr/>
              </a:pPr>
              <a:t>13.12.2017</a:t>
            </a:fld>
            <a:endParaRPr lang="cs-CZ"/>
          </a:p>
        </p:txBody>
      </p:sp>
      <p:sp>
        <p:nvSpPr>
          <p:cNvPr id="16" name="Zástupný symbol pro zápatí 16"/>
          <p:cNvSpPr>
            <a:spLocks noGrp="1"/>
          </p:cNvSpPr>
          <p:nvPr>
            <p:ph type="ftr" sz="quarter" idx="11"/>
          </p:nvPr>
        </p:nvSpPr>
        <p:spPr/>
        <p:txBody>
          <a:bodyPr/>
          <a:lstStyle>
            <a:lvl1pPr>
              <a:defRPr/>
            </a:lvl1pPr>
          </a:lstStyle>
          <a:p>
            <a:pPr>
              <a:defRPr/>
            </a:pPr>
            <a:endParaRPr lang="cs-CZ"/>
          </a:p>
        </p:txBody>
      </p:sp>
      <p:sp>
        <p:nvSpPr>
          <p:cNvPr id="17" name="Zástupný symbol pro číslo snímku 28"/>
          <p:cNvSpPr>
            <a:spLocks noGrp="1"/>
          </p:cNvSpPr>
          <p:nvPr>
            <p:ph type="sldNum" sz="quarter" idx="12"/>
          </p:nvPr>
        </p:nvSpPr>
        <p:spPr>
          <a:xfrm>
            <a:off x="4343400" y="2198688"/>
            <a:ext cx="457200" cy="441325"/>
          </a:xfrm>
        </p:spPr>
        <p:txBody>
          <a:bodyPr/>
          <a:lstStyle>
            <a:lvl1pPr>
              <a:defRPr/>
            </a:lvl1pPr>
          </a:lstStyle>
          <a:p>
            <a:pPr>
              <a:defRPr/>
            </a:pPr>
            <a:fld id="{104F63C8-F9CB-4E86-84AA-C3EC5B34B207}" type="slidenum">
              <a:rPr lang="cs-CZ" altLang="cs-CZ"/>
              <a:pPr>
                <a:defRPr/>
              </a:pPr>
              <a:t>‹#›</a:t>
            </a:fld>
            <a:endParaRPr lang="cs-CZ" altLang="cs-CZ"/>
          </a:p>
        </p:txBody>
      </p:sp>
    </p:spTree>
    <p:extLst>
      <p:ext uri="{BB962C8B-B14F-4D97-AF65-F5344CB8AC3E}">
        <p14:creationId xmlns:p14="http://schemas.microsoft.com/office/powerpoint/2010/main" val="29165772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lvl1pPr>
              <a:defRPr/>
            </a:lvl1pPr>
          </a:lstStyle>
          <a:p>
            <a:pPr>
              <a:defRPr/>
            </a:pPr>
            <a:fld id="{910E046A-A5E2-4A95-9B48-5AE19FC0C4B7}" type="datetimeFigureOut">
              <a:rPr lang="cs-CZ"/>
              <a:pPr>
                <a:defRPr/>
              </a:pPr>
              <a:t>13.12.2017</a:t>
            </a:fld>
            <a:endParaRPr lang="cs-CZ"/>
          </a:p>
        </p:txBody>
      </p:sp>
      <p:sp>
        <p:nvSpPr>
          <p:cNvPr id="5" name="Zástupný symbol pro zápatí 4"/>
          <p:cNvSpPr>
            <a:spLocks noGrp="1"/>
          </p:cNvSpPr>
          <p:nvPr>
            <p:ph type="ftr" sz="quarter" idx="11"/>
          </p:nvPr>
        </p:nvSpPr>
        <p:spPr/>
        <p:txBody>
          <a:bodyPr/>
          <a:lstStyle>
            <a:lvl1pPr>
              <a:defRPr/>
            </a:lvl1pPr>
          </a:lstStyle>
          <a:p>
            <a:pPr>
              <a:defRPr/>
            </a:pPr>
            <a:endParaRPr lang="cs-CZ"/>
          </a:p>
        </p:txBody>
      </p:sp>
      <p:sp>
        <p:nvSpPr>
          <p:cNvPr id="6" name="Zástupný symbol pro číslo snímku 5"/>
          <p:cNvSpPr>
            <a:spLocks noGrp="1"/>
          </p:cNvSpPr>
          <p:nvPr>
            <p:ph type="sldNum" sz="quarter" idx="12"/>
          </p:nvPr>
        </p:nvSpPr>
        <p:spPr/>
        <p:txBody>
          <a:bodyPr/>
          <a:lstStyle>
            <a:lvl1pPr>
              <a:defRPr/>
            </a:lvl1pPr>
          </a:lstStyle>
          <a:p>
            <a:pPr>
              <a:defRPr/>
            </a:pPr>
            <a:fld id="{891CC37F-A4AE-4B34-A45A-A77663EF1C9C}" type="slidenum">
              <a:rPr lang="cs-CZ" altLang="cs-CZ"/>
              <a:pPr>
                <a:defRPr/>
              </a:pPr>
              <a:t>‹#›</a:t>
            </a:fld>
            <a:endParaRPr lang="cs-CZ" altLang="cs-CZ"/>
          </a:p>
        </p:txBody>
      </p:sp>
    </p:spTree>
    <p:extLst>
      <p:ext uri="{BB962C8B-B14F-4D97-AF65-F5344CB8AC3E}">
        <p14:creationId xmlns:p14="http://schemas.microsoft.com/office/powerpoint/2010/main" val="10703175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Svislý nadpis a text">
    <p:bg>
      <p:bgPr>
        <a:solidFill>
          <a:schemeClr val="bg2"/>
        </a:solidFill>
        <a:effectLst/>
      </p:bgPr>
    </p:bg>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9" name="Obdélník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0" name="Přímá spojovací čára 26"/>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Elipsa 27"/>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Elipsa 28"/>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svislý text 2"/>
          <p:cNvSpPr>
            <a:spLocks noGrp="1"/>
          </p:cNvSpPr>
          <p:nvPr>
            <p:ph type="body" orient="vert" idx="1"/>
          </p:nvPr>
        </p:nvSpPr>
        <p:spPr>
          <a:xfrm>
            <a:off x="304800" y="304800"/>
            <a:ext cx="6553200" cy="5821366"/>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 name="Svislý nadpis 1"/>
          <p:cNvSpPr>
            <a:spLocks noGrp="1"/>
          </p:cNvSpPr>
          <p:nvPr>
            <p:ph type="title" orient="vert"/>
          </p:nvPr>
        </p:nvSpPr>
        <p:spPr>
          <a:xfrm>
            <a:off x="7391400" y="304801"/>
            <a:ext cx="1447800" cy="5851525"/>
          </a:xfrm>
        </p:spPr>
        <p:txBody>
          <a:bodyPr vert="eaVert"/>
          <a:lstStyle/>
          <a:p>
            <a:r>
              <a:rPr lang="cs-CZ" smtClean="0"/>
              <a:t>Klepnutím lze upravit styl předlohy nadpisů.</a:t>
            </a:r>
            <a:endParaRPr lang="en-US"/>
          </a:p>
        </p:txBody>
      </p:sp>
      <p:sp>
        <p:nvSpPr>
          <p:cNvPr id="13" name="Zástupný symbol pro číslo snímku 5"/>
          <p:cNvSpPr>
            <a:spLocks noGrp="1"/>
          </p:cNvSpPr>
          <p:nvPr>
            <p:ph type="sldNum" sz="quarter" idx="10"/>
          </p:nvPr>
        </p:nvSpPr>
        <p:spPr>
          <a:xfrm>
            <a:off x="6915150" y="3009900"/>
            <a:ext cx="457200" cy="441325"/>
          </a:xfrm>
        </p:spPr>
        <p:txBody>
          <a:bodyPr/>
          <a:lstStyle>
            <a:lvl1pPr>
              <a:defRPr/>
            </a:lvl1pPr>
          </a:lstStyle>
          <a:p>
            <a:pPr>
              <a:defRPr/>
            </a:pPr>
            <a:fld id="{A200A8EF-7266-4712-9DE1-84DB0C623986}" type="slidenum">
              <a:rPr lang="cs-CZ" altLang="cs-CZ"/>
              <a:pPr>
                <a:defRPr/>
              </a:pPr>
              <a:t>‹#›</a:t>
            </a:fld>
            <a:endParaRPr lang="cs-CZ" altLang="cs-CZ"/>
          </a:p>
        </p:txBody>
      </p:sp>
      <p:sp>
        <p:nvSpPr>
          <p:cNvPr id="14" name="Zástupný symbol pro datum 3"/>
          <p:cNvSpPr>
            <a:spLocks noGrp="1"/>
          </p:cNvSpPr>
          <p:nvPr>
            <p:ph type="dt" sz="half" idx="11"/>
          </p:nvPr>
        </p:nvSpPr>
        <p:spPr/>
        <p:txBody>
          <a:bodyPr/>
          <a:lstStyle>
            <a:lvl1pPr>
              <a:defRPr/>
            </a:lvl1pPr>
          </a:lstStyle>
          <a:p>
            <a:pPr>
              <a:defRPr/>
            </a:pPr>
            <a:fld id="{A53889FA-134C-4DF4-A9E1-031C7B7FF165}" type="datetimeFigureOut">
              <a:rPr lang="cs-CZ"/>
              <a:pPr>
                <a:defRPr/>
              </a:pPr>
              <a:t>13.12.2017</a:t>
            </a:fld>
            <a:endParaRPr lang="cs-CZ"/>
          </a:p>
        </p:txBody>
      </p:sp>
      <p:sp>
        <p:nvSpPr>
          <p:cNvPr id="15" name="Zástupný symbol pro zápatí 4"/>
          <p:cNvSpPr>
            <a:spLocks noGrp="1"/>
          </p:cNvSpPr>
          <p:nvPr>
            <p:ph type="ftr" sz="quarter" idx="12"/>
          </p:nvPr>
        </p:nvSpPr>
        <p:spPr/>
        <p:txBody>
          <a:bodyPr/>
          <a:lstStyle>
            <a:lvl1pPr>
              <a:defRPr/>
            </a:lvl1pPr>
          </a:lstStyle>
          <a:p>
            <a:pPr>
              <a:defRPr/>
            </a:pPr>
            <a:endParaRPr lang="cs-CZ"/>
          </a:p>
        </p:txBody>
      </p:sp>
    </p:spTree>
    <p:extLst>
      <p:ext uri="{BB962C8B-B14F-4D97-AF65-F5344CB8AC3E}">
        <p14:creationId xmlns:p14="http://schemas.microsoft.com/office/powerpoint/2010/main" val="310932820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solidFill>
                  <a:schemeClr val="accent3">
                    <a:shade val="75000"/>
                  </a:schemeClr>
                </a:solidFill>
              </a:defRPr>
            </a:lvl1pPr>
          </a:lstStyle>
          <a:p>
            <a:r>
              <a:rPr lang="cs-CZ" smtClean="0"/>
              <a:t>Klepnutím lze upravit styl předlohy nadpisů.</a:t>
            </a:r>
            <a:endParaRPr lang="en-US"/>
          </a:p>
        </p:txBody>
      </p:sp>
      <p:sp>
        <p:nvSpPr>
          <p:cNvPr id="8" name="Zástupný symbol pro obsah 7"/>
          <p:cNvSpPr>
            <a:spLocks noGrp="1"/>
          </p:cNvSpPr>
          <p:nvPr>
            <p:ph sz="quarter" idx="1"/>
          </p:nvPr>
        </p:nvSpPr>
        <p:spPr>
          <a:xfrm>
            <a:off x="301752" y="1527048"/>
            <a:ext cx="8503920" cy="4572000"/>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lvl1pPr>
              <a:defRPr/>
            </a:lvl1pPr>
          </a:lstStyle>
          <a:p>
            <a:pPr>
              <a:defRPr/>
            </a:pPr>
            <a:fld id="{C2F464BD-BFD3-49B0-8BC7-1FB3844F499A}" type="datetimeFigureOut">
              <a:rPr lang="cs-CZ"/>
              <a:pPr>
                <a:defRPr/>
              </a:pPr>
              <a:t>13.12.2017</a:t>
            </a:fld>
            <a:endParaRPr lang="cs-CZ"/>
          </a:p>
        </p:txBody>
      </p:sp>
      <p:sp>
        <p:nvSpPr>
          <p:cNvPr id="5" name="Zástupný symbol pro zápatí 4"/>
          <p:cNvSpPr>
            <a:spLocks noGrp="1"/>
          </p:cNvSpPr>
          <p:nvPr>
            <p:ph type="ftr" sz="quarter" idx="11"/>
          </p:nvPr>
        </p:nvSpPr>
        <p:spPr/>
        <p:txBody>
          <a:bodyPr/>
          <a:lstStyle>
            <a:lvl1pPr>
              <a:defRPr/>
            </a:lvl1pPr>
          </a:lstStyle>
          <a:p>
            <a:pPr>
              <a:defRPr/>
            </a:pPr>
            <a:endParaRPr lang="cs-CZ"/>
          </a:p>
        </p:txBody>
      </p:sp>
      <p:sp>
        <p:nvSpPr>
          <p:cNvPr id="6" name="Zástupný symbol pro číslo snímku 5"/>
          <p:cNvSpPr>
            <a:spLocks noGrp="1"/>
          </p:cNvSpPr>
          <p:nvPr>
            <p:ph type="sldNum" sz="quarter" idx="12"/>
          </p:nvPr>
        </p:nvSpPr>
        <p:spPr>
          <a:xfrm>
            <a:off x="4362450" y="1027113"/>
            <a:ext cx="457200" cy="441325"/>
          </a:xfrm>
        </p:spPr>
        <p:txBody>
          <a:bodyPr/>
          <a:lstStyle>
            <a:lvl1pPr>
              <a:defRPr/>
            </a:lvl1pPr>
          </a:lstStyle>
          <a:p>
            <a:pPr>
              <a:defRPr/>
            </a:pPr>
            <a:fld id="{DBD1A3DD-73B7-4234-AD26-E8708A7A9B6C}" type="slidenum">
              <a:rPr lang="cs-CZ" altLang="cs-CZ"/>
              <a:pPr>
                <a:defRPr/>
              </a:pPr>
              <a:t>‹#›</a:t>
            </a:fld>
            <a:endParaRPr lang="cs-CZ" altLang="cs-CZ"/>
          </a:p>
        </p:txBody>
      </p:sp>
    </p:spTree>
    <p:extLst>
      <p:ext uri="{BB962C8B-B14F-4D97-AF65-F5344CB8AC3E}">
        <p14:creationId xmlns:p14="http://schemas.microsoft.com/office/powerpoint/2010/main" val="4503737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Obdélník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2" name="Přímá spojovací čára 28"/>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3" name="Elipsa 29"/>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30"/>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text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cs-CZ" smtClean="0"/>
              <a:t>Klepnutím lze upravit styly předlohy textu.</a:t>
            </a:r>
          </a:p>
        </p:txBody>
      </p:sp>
      <p:sp>
        <p:nvSpPr>
          <p:cNvPr id="2" name="Nadpis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cs-CZ" smtClean="0"/>
              <a:t>Klepnutím lze upravit styl předlohy nadpisů.</a:t>
            </a:r>
            <a:endParaRPr lang="en-US"/>
          </a:p>
        </p:txBody>
      </p:sp>
      <p:sp>
        <p:nvSpPr>
          <p:cNvPr id="15" name="Zástupný symbol pro zápatí 4"/>
          <p:cNvSpPr>
            <a:spLocks noGrp="1"/>
          </p:cNvSpPr>
          <p:nvPr>
            <p:ph type="ftr" sz="quarter" idx="10"/>
          </p:nvPr>
        </p:nvSpPr>
        <p:spPr/>
        <p:txBody>
          <a:bodyPr/>
          <a:lstStyle>
            <a:lvl1pPr>
              <a:defRPr/>
            </a:lvl1pPr>
          </a:lstStyle>
          <a:p>
            <a:pPr>
              <a:defRPr/>
            </a:pPr>
            <a:endParaRPr lang="cs-CZ"/>
          </a:p>
        </p:txBody>
      </p:sp>
      <p:sp>
        <p:nvSpPr>
          <p:cNvPr id="16" name="Zástupný symbol pro datum 3"/>
          <p:cNvSpPr>
            <a:spLocks noGrp="1"/>
          </p:cNvSpPr>
          <p:nvPr>
            <p:ph type="dt" sz="half" idx="11"/>
          </p:nvPr>
        </p:nvSpPr>
        <p:spPr/>
        <p:txBody>
          <a:bodyPr/>
          <a:lstStyle>
            <a:lvl1pPr>
              <a:defRPr/>
            </a:lvl1pPr>
          </a:lstStyle>
          <a:p>
            <a:pPr>
              <a:defRPr/>
            </a:pPr>
            <a:fld id="{886062DC-0611-42D0-B242-FACBBAE7A40E}" type="datetimeFigureOut">
              <a:rPr lang="cs-CZ"/>
              <a:pPr>
                <a:defRPr/>
              </a:pPr>
              <a:t>13.12.2017</a:t>
            </a:fld>
            <a:endParaRPr lang="cs-CZ"/>
          </a:p>
        </p:txBody>
      </p:sp>
      <p:sp>
        <p:nvSpPr>
          <p:cNvPr id="17" name="Zástupný symbol pro číslo snímku 5"/>
          <p:cNvSpPr>
            <a:spLocks noGrp="1"/>
          </p:cNvSpPr>
          <p:nvPr>
            <p:ph type="sldNum" sz="quarter" idx="12"/>
          </p:nvPr>
        </p:nvSpPr>
        <p:spPr>
          <a:xfrm>
            <a:off x="4343400" y="2198688"/>
            <a:ext cx="457200" cy="441325"/>
          </a:xfrm>
        </p:spPr>
        <p:txBody>
          <a:bodyPr/>
          <a:lstStyle>
            <a:lvl1pPr>
              <a:defRPr/>
            </a:lvl1pPr>
          </a:lstStyle>
          <a:p>
            <a:pPr>
              <a:defRPr/>
            </a:pPr>
            <a:fld id="{0CABBB07-2829-4671-81F8-FE96F0E65D0A}" type="slidenum">
              <a:rPr lang="cs-CZ" altLang="cs-CZ"/>
              <a:pPr>
                <a:defRPr/>
              </a:pPr>
              <a:t>‹#›</a:t>
            </a:fld>
            <a:endParaRPr lang="cs-CZ" altLang="cs-CZ"/>
          </a:p>
        </p:txBody>
      </p:sp>
    </p:spTree>
    <p:extLst>
      <p:ext uri="{BB962C8B-B14F-4D97-AF65-F5344CB8AC3E}">
        <p14:creationId xmlns:p14="http://schemas.microsoft.com/office/powerpoint/2010/main" val="422285348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Pr>
        <a:solidFill>
          <a:schemeClr val="bg2"/>
        </a:solidFill>
        <a:effectLst/>
      </p:bgPr>
    </p:bg>
    <p:spTree>
      <p:nvGrpSpPr>
        <p:cNvPr id="1" name=""/>
        <p:cNvGrpSpPr/>
        <p:nvPr/>
      </p:nvGrpSpPr>
      <p:grpSpPr>
        <a:xfrm>
          <a:off x="0" y="0"/>
          <a:ext cx="0" cy="0"/>
          <a:chOff x="0" y="0"/>
          <a:chExt cx="0" cy="0"/>
        </a:xfrm>
      </p:grpSpPr>
      <p:sp>
        <p:nvSpPr>
          <p:cNvPr id="5" name="Přímá spojovací čára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2" name="Nadpis 1"/>
          <p:cNvSpPr>
            <a:spLocks noGrp="1"/>
          </p:cNvSpPr>
          <p:nvPr>
            <p:ph type="title"/>
          </p:nvPr>
        </p:nvSpPr>
        <p:spPr>
          <a:xfrm>
            <a:off x="301752" y="228600"/>
            <a:ext cx="8534400" cy="758952"/>
          </a:xfrm>
        </p:spPr>
        <p:txBody>
          <a:bodyPr/>
          <a:lstStyle/>
          <a:p>
            <a:r>
              <a:rPr lang="cs-CZ" smtClean="0"/>
              <a:t>Klepnutím lze upravit styl předlohy nadpisů.</a:t>
            </a:r>
            <a:endParaRPr lang="en-US"/>
          </a:p>
        </p:txBody>
      </p:sp>
      <p:sp>
        <p:nvSpPr>
          <p:cNvPr id="10" name="Zástupný symbol pro obsah 9"/>
          <p:cNvSpPr>
            <a:spLocks noGrp="1"/>
          </p:cNvSpPr>
          <p:nvPr>
            <p:ph sz="half" idx="1"/>
          </p:nvPr>
        </p:nvSpPr>
        <p:spPr>
          <a:xfrm>
            <a:off x="301752" y="1371600"/>
            <a:ext cx="4038600" cy="4681728"/>
          </a:xfrm>
        </p:spPr>
        <p:txBody>
          <a:bodyPr/>
          <a:lstStyle>
            <a:lvl1pPr>
              <a:defRPr sz="2500"/>
            </a:lvl1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2" name="Zástupný symbol pro obsah 11"/>
          <p:cNvSpPr>
            <a:spLocks noGrp="1"/>
          </p:cNvSpPr>
          <p:nvPr>
            <p:ph sz="half" idx="2"/>
          </p:nvPr>
        </p:nvSpPr>
        <p:spPr>
          <a:xfrm>
            <a:off x="4800600" y="1371600"/>
            <a:ext cx="4038600" cy="4681728"/>
          </a:xfrm>
        </p:spPr>
        <p:txBody>
          <a:bodyPr/>
          <a:lstStyle>
            <a:lvl1pPr>
              <a:defRPr sz="2500"/>
            </a:lvl1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6" name="Zástupný symbol pro datum 4"/>
          <p:cNvSpPr>
            <a:spLocks noGrp="1"/>
          </p:cNvSpPr>
          <p:nvPr>
            <p:ph type="dt" sz="half" idx="10"/>
          </p:nvPr>
        </p:nvSpPr>
        <p:spPr>
          <a:xfrm>
            <a:off x="5791200" y="6410325"/>
            <a:ext cx="3044825" cy="365125"/>
          </a:xfrm>
        </p:spPr>
        <p:txBody>
          <a:bodyPr/>
          <a:lstStyle>
            <a:lvl1pPr>
              <a:defRPr/>
            </a:lvl1pPr>
          </a:lstStyle>
          <a:p>
            <a:pPr>
              <a:defRPr/>
            </a:pPr>
            <a:fld id="{626D4C89-02F9-44FA-8A3C-ECEFDD756DF5}" type="datetimeFigureOut">
              <a:rPr lang="cs-CZ"/>
              <a:pPr>
                <a:defRPr/>
              </a:pPr>
              <a:t>13.12.2017</a:t>
            </a:fld>
            <a:endParaRPr lang="cs-CZ"/>
          </a:p>
        </p:txBody>
      </p:sp>
      <p:sp>
        <p:nvSpPr>
          <p:cNvPr id="7" name="Zástupný symbol pro zápatí 5"/>
          <p:cNvSpPr>
            <a:spLocks noGrp="1"/>
          </p:cNvSpPr>
          <p:nvPr>
            <p:ph type="ftr" sz="quarter" idx="11"/>
          </p:nvPr>
        </p:nvSpPr>
        <p:spPr/>
        <p:txBody>
          <a:bodyPr/>
          <a:lstStyle>
            <a:lvl1pPr>
              <a:defRPr/>
            </a:lvl1pPr>
          </a:lstStyle>
          <a:p>
            <a:pPr>
              <a:defRPr/>
            </a:pPr>
            <a:endParaRPr lang="cs-CZ"/>
          </a:p>
        </p:txBody>
      </p:sp>
      <p:sp>
        <p:nvSpPr>
          <p:cNvPr id="8" name="Zástupný symbol pro číslo snímku 6"/>
          <p:cNvSpPr>
            <a:spLocks noGrp="1"/>
          </p:cNvSpPr>
          <p:nvPr>
            <p:ph type="sldNum" sz="quarter" idx="12"/>
          </p:nvPr>
        </p:nvSpPr>
        <p:spPr/>
        <p:txBody>
          <a:bodyPr/>
          <a:lstStyle>
            <a:lvl1pPr>
              <a:defRPr/>
            </a:lvl1pPr>
          </a:lstStyle>
          <a:p>
            <a:pPr>
              <a:defRPr/>
            </a:pPr>
            <a:fld id="{3C812B26-CF5D-4229-B93B-84C678DE1D25}" type="slidenum">
              <a:rPr lang="cs-CZ" altLang="cs-CZ"/>
              <a:pPr>
                <a:defRPr/>
              </a:pPr>
              <a:t>‹#›</a:t>
            </a:fld>
            <a:endParaRPr lang="cs-CZ" altLang="cs-CZ"/>
          </a:p>
        </p:txBody>
      </p:sp>
    </p:spTree>
    <p:extLst>
      <p:ext uri="{BB962C8B-B14F-4D97-AF65-F5344CB8AC3E}">
        <p14:creationId xmlns:p14="http://schemas.microsoft.com/office/powerpoint/2010/main" val="39514068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ání">
    <p:bg>
      <p:bgPr>
        <a:solidFill>
          <a:schemeClr val="bg2"/>
        </a:solidFill>
        <a:effectLst/>
      </p:bgPr>
    </p:bg>
    <p:spTree>
      <p:nvGrpSpPr>
        <p:cNvPr id="1" name=""/>
        <p:cNvGrpSpPr/>
        <p:nvPr/>
      </p:nvGrpSpPr>
      <p:grpSpPr>
        <a:xfrm>
          <a:off x="0" y="0"/>
          <a:ext cx="0" cy="0"/>
          <a:chOff x="0" y="0"/>
          <a:chExt cx="0" cy="0"/>
        </a:xfrm>
      </p:grpSpPr>
      <p:sp>
        <p:nvSpPr>
          <p:cNvPr id="7" name="Přímá spojovací čára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8" name="Obdélník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1" name="Obdélník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2" name="Obdélník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bdélník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4" name="Přímá spojovací čára 27"/>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5" name="Obdélník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6" name="Elipsa 29"/>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Elipsa 30"/>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text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cs-CZ" smtClean="0"/>
              <a:t>Klepnutím lze upravit styly předlohy textu.</a:t>
            </a:r>
          </a:p>
        </p:txBody>
      </p:sp>
      <p:sp>
        <p:nvSpPr>
          <p:cNvPr id="4" name="Zástupný symbol pro text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cs-CZ" smtClean="0"/>
              <a:t>Klepnutím lze upravit styly předlohy textu.</a:t>
            </a:r>
          </a:p>
        </p:txBody>
      </p:sp>
      <p:sp>
        <p:nvSpPr>
          <p:cNvPr id="24" name="Zástupný symbol pro obsah 23"/>
          <p:cNvSpPr>
            <a:spLocks noGrp="1"/>
          </p:cNvSpPr>
          <p:nvPr>
            <p:ph sz="quarter" idx="2"/>
          </p:nvPr>
        </p:nvSpPr>
        <p:spPr>
          <a:xfrm>
            <a:off x="301752" y="2471383"/>
            <a:ext cx="4041648" cy="3818404"/>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6" name="Zástupný symbol pro obsah 25"/>
          <p:cNvSpPr>
            <a:spLocks noGrp="1"/>
          </p:cNvSpPr>
          <p:nvPr>
            <p:ph sz="quarter" idx="4"/>
          </p:nvPr>
        </p:nvSpPr>
        <p:spPr>
          <a:xfrm>
            <a:off x="4800600" y="2471383"/>
            <a:ext cx="4038600" cy="3822192"/>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3" name="Nadpis 22"/>
          <p:cNvSpPr>
            <a:spLocks noGrp="1"/>
          </p:cNvSpPr>
          <p:nvPr>
            <p:ph type="title"/>
          </p:nvPr>
        </p:nvSpPr>
        <p:spPr/>
        <p:txBody>
          <a:bodyPr rtlCol="0"/>
          <a:lstStyle/>
          <a:p>
            <a:r>
              <a:rPr lang="cs-CZ" smtClean="0"/>
              <a:t>Klepnutím lze upravit styl předlohy nadpisů.</a:t>
            </a:r>
            <a:endParaRPr lang="en-US"/>
          </a:p>
        </p:txBody>
      </p:sp>
      <p:sp>
        <p:nvSpPr>
          <p:cNvPr id="18" name="Zástupný symbol pro datum 6"/>
          <p:cNvSpPr>
            <a:spLocks noGrp="1"/>
          </p:cNvSpPr>
          <p:nvPr>
            <p:ph type="dt" sz="half" idx="10"/>
          </p:nvPr>
        </p:nvSpPr>
        <p:spPr/>
        <p:txBody>
          <a:bodyPr/>
          <a:lstStyle>
            <a:lvl1pPr>
              <a:defRPr/>
            </a:lvl1pPr>
          </a:lstStyle>
          <a:p>
            <a:pPr>
              <a:defRPr/>
            </a:pPr>
            <a:fld id="{DE0274DD-3A96-453F-BC11-B4778212F9A1}" type="datetimeFigureOut">
              <a:rPr lang="cs-CZ"/>
              <a:pPr>
                <a:defRPr/>
              </a:pPr>
              <a:t>13.12.2017</a:t>
            </a:fld>
            <a:endParaRPr lang="cs-CZ"/>
          </a:p>
        </p:txBody>
      </p:sp>
      <p:sp>
        <p:nvSpPr>
          <p:cNvPr id="19" name="Zástupný symbol pro zápatí 7"/>
          <p:cNvSpPr>
            <a:spLocks noGrp="1"/>
          </p:cNvSpPr>
          <p:nvPr>
            <p:ph type="ftr" sz="quarter" idx="11"/>
          </p:nvPr>
        </p:nvSpPr>
        <p:spPr>
          <a:xfrm>
            <a:off x="304800" y="6410325"/>
            <a:ext cx="3581400" cy="365125"/>
          </a:xfrm>
        </p:spPr>
        <p:txBody>
          <a:bodyPr/>
          <a:lstStyle>
            <a:lvl1pPr>
              <a:defRPr/>
            </a:lvl1pPr>
          </a:lstStyle>
          <a:p>
            <a:pPr>
              <a:defRPr/>
            </a:pPr>
            <a:endParaRPr lang="cs-CZ"/>
          </a:p>
        </p:txBody>
      </p:sp>
      <p:sp>
        <p:nvSpPr>
          <p:cNvPr id="20" name="Zástupný symbol pro číslo snímku 8"/>
          <p:cNvSpPr>
            <a:spLocks noGrp="1"/>
          </p:cNvSpPr>
          <p:nvPr>
            <p:ph type="sldNum" sz="quarter" idx="12"/>
          </p:nvPr>
        </p:nvSpPr>
        <p:spPr>
          <a:xfrm>
            <a:off x="4343400" y="1042988"/>
            <a:ext cx="457200" cy="441325"/>
          </a:xfrm>
        </p:spPr>
        <p:txBody>
          <a:bodyPr/>
          <a:lstStyle>
            <a:lvl1pPr>
              <a:defRPr/>
            </a:lvl1pPr>
          </a:lstStyle>
          <a:p>
            <a:pPr>
              <a:defRPr/>
            </a:pPr>
            <a:fld id="{D54353AE-BE5B-4820-9A21-109FE2EBA0B8}" type="slidenum">
              <a:rPr lang="cs-CZ" altLang="cs-CZ"/>
              <a:pPr>
                <a:defRPr/>
              </a:pPr>
              <a:t>‹#›</a:t>
            </a:fld>
            <a:endParaRPr lang="cs-CZ" altLang="cs-CZ"/>
          </a:p>
        </p:txBody>
      </p:sp>
    </p:spTree>
    <p:extLst>
      <p:ext uri="{BB962C8B-B14F-4D97-AF65-F5344CB8AC3E}">
        <p14:creationId xmlns:p14="http://schemas.microsoft.com/office/powerpoint/2010/main" val="306225945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datum 2"/>
          <p:cNvSpPr>
            <a:spLocks noGrp="1"/>
          </p:cNvSpPr>
          <p:nvPr>
            <p:ph type="dt" sz="half" idx="10"/>
          </p:nvPr>
        </p:nvSpPr>
        <p:spPr/>
        <p:txBody>
          <a:bodyPr/>
          <a:lstStyle>
            <a:lvl1pPr>
              <a:defRPr/>
            </a:lvl1pPr>
          </a:lstStyle>
          <a:p>
            <a:pPr>
              <a:defRPr/>
            </a:pPr>
            <a:fld id="{89800FF4-FF2B-4F90-8EA3-F40AF06DEE6C}" type="datetimeFigureOut">
              <a:rPr lang="cs-CZ"/>
              <a:pPr>
                <a:defRPr/>
              </a:pPr>
              <a:t>13.12.2017</a:t>
            </a:fld>
            <a:endParaRPr lang="cs-CZ"/>
          </a:p>
        </p:txBody>
      </p:sp>
      <p:sp>
        <p:nvSpPr>
          <p:cNvPr id="4" name="Zástupný symbol pro zápatí 3"/>
          <p:cNvSpPr>
            <a:spLocks noGrp="1"/>
          </p:cNvSpPr>
          <p:nvPr>
            <p:ph type="ftr" sz="quarter" idx="11"/>
          </p:nvPr>
        </p:nvSpPr>
        <p:spPr/>
        <p:txBody>
          <a:bodyPr/>
          <a:lstStyle>
            <a:lvl1pPr>
              <a:defRPr/>
            </a:lvl1pPr>
          </a:lstStyle>
          <a:p>
            <a:pPr>
              <a:defRPr/>
            </a:pPr>
            <a:endParaRPr lang="cs-CZ"/>
          </a:p>
        </p:txBody>
      </p:sp>
      <p:sp>
        <p:nvSpPr>
          <p:cNvPr id="5" name="Zástupný symbol pro číslo snímku 4"/>
          <p:cNvSpPr>
            <a:spLocks noGrp="1"/>
          </p:cNvSpPr>
          <p:nvPr>
            <p:ph type="sldNum" sz="quarter" idx="12"/>
          </p:nvPr>
        </p:nvSpPr>
        <p:spPr>
          <a:xfrm>
            <a:off x="4343400" y="1036638"/>
            <a:ext cx="457200" cy="441325"/>
          </a:xfrm>
        </p:spPr>
        <p:txBody>
          <a:bodyPr/>
          <a:lstStyle>
            <a:lvl1pPr>
              <a:defRPr/>
            </a:lvl1pPr>
          </a:lstStyle>
          <a:p>
            <a:pPr>
              <a:defRPr/>
            </a:pPr>
            <a:fld id="{324B837A-7D76-4BB5-BAE6-D53DFF3BB012}" type="slidenum">
              <a:rPr lang="cs-CZ" altLang="cs-CZ"/>
              <a:pPr>
                <a:defRPr/>
              </a:pPr>
              <a:t>‹#›</a:t>
            </a:fld>
            <a:endParaRPr lang="cs-CZ" altLang="cs-CZ"/>
          </a:p>
        </p:txBody>
      </p:sp>
    </p:spTree>
    <p:extLst>
      <p:ext uri="{BB962C8B-B14F-4D97-AF65-F5344CB8AC3E}">
        <p14:creationId xmlns:p14="http://schemas.microsoft.com/office/powerpoint/2010/main" val="406066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ý">
    <p:spTree>
      <p:nvGrpSpPr>
        <p:cNvPr id="1" name=""/>
        <p:cNvGrpSpPr/>
        <p:nvPr/>
      </p:nvGrpSpPr>
      <p:grpSpPr>
        <a:xfrm>
          <a:off x="0" y="0"/>
          <a:ext cx="0" cy="0"/>
          <a:chOff x="0" y="0"/>
          <a:chExt cx="0" cy="0"/>
        </a:xfrm>
      </p:grpSpPr>
      <p:sp>
        <p:nvSpPr>
          <p:cNvPr id="2"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3" name="Obdélník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4"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7" name="Obdélník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8" name="Zástupný symbol pro datum 1"/>
          <p:cNvSpPr>
            <a:spLocks noGrp="1"/>
          </p:cNvSpPr>
          <p:nvPr>
            <p:ph type="dt" sz="half" idx="10"/>
          </p:nvPr>
        </p:nvSpPr>
        <p:spPr/>
        <p:txBody>
          <a:bodyPr/>
          <a:lstStyle>
            <a:lvl1pPr>
              <a:defRPr/>
            </a:lvl1pPr>
          </a:lstStyle>
          <a:p>
            <a:pPr>
              <a:defRPr/>
            </a:pPr>
            <a:fld id="{2ADAFC51-DBA3-41AE-8A61-A57134B29BFD}" type="datetimeFigureOut">
              <a:rPr lang="cs-CZ"/>
              <a:pPr>
                <a:defRPr/>
              </a:pPr>
              <a:t>13.12.2017</a:t>
            </a:fld>
            <a:endParaRPr lang="cs-CZ"/>
          </a:p>
        </p:txBody>
      </p:sp>
      <p:sp>
        <p:nvSpPr>
          <p:cNvPr id="9" name="Zástupný symbol pro zápatí 2"/>
          <p:cNvSpPr>
            <a:spLocks noGrp="1"/>
          </p:cNvSpPr>
          <p:nvPr>
            <p:ph type="ftr" sz="quarter" idx="11"/>
          </p:nvPr>
        </p:nvSpPr>
        <p:spPr/>
        <p:txBody>
          <a:bodyPr/>
          <a:lstStyle>
            <a:lvl1pPr>
              <a:defRPr/>
            </a:lvl1pPr>
          </a:lstStyle>
          <a:p>
            <a:pPr>
              <a:defRPr/>
            </a:pPr>
            <a:endParaRPr lang="cs-CZ"/>
          </a:p>
        </p:txBody>
      </p:sp>
      <p:sp>
        <p:nvSpPr>
          <p:cNvPr id="10" name="Zástupný symbol pro číslo snímku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82D606FF-EFB5-445E-96CF-9962858B5B26}" type="slidenum">
              <a:rPr lang="cs-CZ" altLang="cs-CZ"/>
              <a:pPr>
                <a:defRPr/>
              </a:pPr>
              <a:t>‹#›</a:t>
            </a:fld>
            <a:endParaRPr lang="cs-CZ" altLang="cs-CZ"/>
          </a:p>
        </p:txBody>
      </p:sp>
    </p:spTree>
    <p:extLst>
      <p:ext uri="{BB962C8B-B14F-4D97-AF65-F5344CB8AC3E}">
        <p14:creationId xmlns:p14="http://schemas.microsoft.com/office/powerpoint/2010/main" val="131989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titulkem">
    <p:spTree>
      <p:nvGrpSpPr>
        <p:cNvPr id="1" name=""/>
        <p:cNvGrpSpPr/>
        <p:nvPr/>
      </p:nvGrpSpPr>
      <p:grpSpPr>
        <a:xfrm>
          <a:off x="0" y="0"/>
          <a:ext cx="0" cy="0"/>
          <a:chOff x="0" y="0"/>
          <a:chExt cx="0" cy="0"/>
        </a:xfrm>
      </p:grpSpPr>
      <p:sp>
        <p:nvSpPr>
          <p:cNvPr id="5" name="Obdélník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6"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Obdélník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2" name="Přímá spojovací čára 27"/>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3" name="Elipsa 28"/>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9"/>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bdélník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2" name="Nadpis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cs-CZ" smtClean="0"/>
              <a:t>Klepnutím lze upravit styl předlohy nadpisů.</a:t>
            </a:r>
            <a:endParaRPr lang="en-US"/>
          </a:p>
        </p:txBody>
      </p:sp>
      <p:sp>
        <p:nvSpPr>
          <p:cNvPr id="3" name="Zástupný symbol pro text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cs-CZ" smtClean="0"/>
              <a:t>Klepnutím lze upravit styly předlohy textu.</a:t>
            </a:r>
          </a:p>
        </p:txBody>
      </p:sp>
      <p:sp>
        <p:nvSpPr>
          <p:cNvPr id="20" name="Zástupný symbol pro obsah 19"/>
          <p:cNvSpPr>
            <a:spLocks noGrp="1"/>
          </p:cNvSpPr>
          <p:nvPr>
            <p:ph sz="quarter" idx="1"/>
          </p:nvPr>
        </p:nvSpPr>
        <p:spPr>
          <a:xfrm>
            <a:off x="3124200" y="685800"/>
            <a:ext cx="5638800" cy="5410200"/>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6" name="Zástupný symbol pro číslo snímku 6"/>
          <p:cNvSpPr>
            <a:spLocks noGrp="1"/>
          </p:cNvSpPr>
          <p:nvPr>
            <p:ph type="sldNum" sz="quarter" idx="10"/>
          </p:nvPr>
        </p:nvSpPr>
        <p:spPr>
          <a:xfrm>
            <a:off x="1371600" y="312738"/>
            <a:ext cx="457200" cy="441325"/>
          </a:xfrm>
        </p:spPr>
        <p:txBody>
          <a:bodyPr/>
          <a:lstStyle>
            <a:lvl1pPr>
              <a:defRPr/>
            </a:lvl1pPr>
          </a:lstStyle>
          <a:p>
            <a:pPr>
              <a:defRPr/>
            </a:pPr>
            <a:fld id="{287F847A-4946-42E0-9E4E-6A6221708D2E}" type="slidenum">
              <a:rPr lang="cs-CZ" altLang="cs-CZ"/>
              <a:pPr>
                <a:defRPr/>
              </a:pPr>
              <a:t>‹#›</a:t>
            </a:fld>
            <a:endParaRPr lang="cs-CZ" altLang="cs-CZ"/>
          </a:p>
        </p:txBody>
      </p:sp>
      <p:sp>
        <p:nvSpPr>
          <p:cNvPr id="17" name="Zástupný symbol pro datum 4"/>
          <p:cNvSpPr>
            <a:spLocks noGrp="1"/>
          </p:cNvSpPr>
          <p:nvPr>
            <p:ph type="dt" sz="half" idx="11"/>
          </p:nvPr>
        </p:nvSpPr>
        <p:spPr/>
        <p:txBody>
          <a:bodyPr/>
          <a:lstStyle>
            <a:lvl1pPr>
              <a:defRPr/>
            </a:lvl1pPr>
          </a:lstStyle>
          <a:p>
            <a:pPr>
              <a:defRPr/>
            </a:pPr>
            <a:fld id="{1C0BAFE9-9649-419C-9331-43D01176793B}" type="datetimeFigureOut">
              <a:rPr lang="cs-CZ"/>
              <a:pPr>
                <a:defRPr/>
              </a:pPr>
              <a:t>13.12.2017</a:t>
            </a:fld>
            <a:endParaRPr lang="cs-CZ"/>
          </a:p>
        </p:txBody>
      </p:sp>
      <p:sp>
        <p:nvSpPr>
          <p:cNvPr id="18" name="Zástupný symbol pro zápatí 5"/>
          <p:cNvSpPr>
            <a:spLocks noGrp="1"/>
          </p:cNvSpPr>
          <p:nvPr>
            <p:ph type="ftr" sz="quarter" idx="12"/>
          </p:nvPr>
        </p:nvSpPr>
        <p:spPr>
          <a:xfrm>
            <a:off x="301625" y="6410325"/>
            <a:ext cx="3382963" cy="366713"/>
          </a:xfrm>
        </p:spPr>
        <p:txBody>
          <a:bodyPr/>
          <a:lstStyle>
            <a:lvl1pPr>
              <a:defRPr/>
            </a:lvl1pPr>
          </a:lstStyle>
          <a:p>
            <a:pPr>
              <a:defRPr/>
            </a:pPr>
            <a:endParaRPr lang="cs-CZ"/>
          </a:p>
        </p:txBody>
      </p:sp>
    </p:spTree>
    <p:extLst>
      <p:ext uri="{BB962C8B-B14F-4D97-AF65-F5344CB8AC3E}">
        <p14:creationId xmlns:p14="http://schemas.microsoft.com/office/powerpoint/2010/main" val="36632457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5" name="Přímá spojovací čára 19"/>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6"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Obdélník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bdélník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3" name="Elipsa 28"/>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9"/>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bdélník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2" name="Nadpis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cs-CZ" smtClean="0"/>
              <a:t>Klepnutím lze upravit styl předlohy nadpisů.</a:t>
            </a:r>
            <a:endParaRPr lang="en-US"/>
          </a:p>
        </p:txBody>
      </p:sp>
      <p:sp>
        <p:nvSpPr>
          <p:cNvPr id="3" name="Zástupný symbol pro obrázek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cs-CZ" noProof="0" smtClean="0"/>
              <a:t>Klepnutím na ikonu přidáte obrázek.</a:t>
            </a:r>
            <a:endParaRPr lang="en-US" noProof="0" dirty="0"/>
          </a:p>
        </p:txBody>
      </p:sp>
      <p:sp>
        <p:nvSpPr>
          <p:cNvPr id="4" name="Zástupný symbol pro text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cs-CZ" smtClean="0"/>
              <a:t>Klepnutím lze upravit styly předlohy textu.</a:t>
            </a:r>
          </a:p>
        </p:txBody>
      </p:sp>
      <p:sp>
        <p:nvSpPr>
          <p:cNvPr id="16" name="Zástupný symbol pro číslo snímku 6"/>
          <p:cNvSpPr>
            <a:spLocks noGrp="1"/>
          </p:cNvSpPr>
          <p:nvPr>
            <p:ph type="sldNum" sz="quarter" idx="10"/>
          </p:nvPr>
        </p:nvSpPr>
        <p:spPr>
          <a:xfrm>
            <a:off x="1371600" y="312738"/>
            <a:ext cx="457200" cy="441325"/>
          </a:xfrm>
        </p:spPr>
        <p:txBody>
          <a:bodyPr/>
          <a:lstStyle>
            <a:lvl1pPr>
              <a:defRPr/>
            </a:lvl1pPr>
          </a:lstStyle>
          <a:p>
            <a:pPr>
              <a:defRPr/>
            </a:pPr>
            <a:fld id="{1EA074C5-A27F-4F61-BBC0-F84B23173388}" type="slidenum">
              <a:rPr lang="cs-CZ" altLang="cs-CZ"/>
              <a:pPr>
                <a:defRPr/>
              </a:pPr>
              <a:t>‹#›</a:t>
            </a:fld>
            <a:endParaRPr lang="cs-CZ" altLang="cs-CZ"/>
          </a:p>
        </p:txBody>
      </p:sp>
      <p:sp>
        <p:nvSpPr>
          <p:cNvPr id="17" name="Zástupný symbol pro datum 4"/>
          <p:cNvSpPr>
            <a:spLocks noGrp="1"/>
          </p:cNvSpPr>
          <p:nvPr>
            <p:ph type="dt" sz="half" idx="11"/>
          </p:nvPr>
        </p:nvSpPr>
        <p:spPr>
          <a:xfrm>
            <a:off x="5788025" y="6405563"/>
            <a:ext cx="3044825" cy="365125"/>
          </a:xfrm>
        </p:spPr>
        <p:txBody>
          <a:bodyPr/>
          <a:lstStyle>
            <a:lvl1pPr>
              <a:defRPr/>
            </a:lvl1pPr>
          </a:lstStyle>
          <a:p>
            <a:pPr>
              <a:defRPr/>
            </a:pPr>
            <a:fld id="{97C971D9-6430-4188-AEEE-8137587C9F01}" type="datetimeFigureOut">
              <a:rPr lang="cs-CZ"/>
              <a:pPr>
                <a:defRPr/>
              </a:pPr>
              <a:t>13.12.2017</a:t>
            </a:fld>
            <a:endParaRPr lang="cs-CZ"/>
          </a:p>
        </p:txBody>
      </p:sp>
      <p:sp>
        <p:nvSpPr>
          <p:cNvPr id="18" name="Zástupný symbol pro zápatí 5"/>
          <p:cNvSpPr>
            <a:spLocks noGrp="1"/>
          </p:cNvSpPr>
          <p:nvPr>
            <p:ph type="ftr" sz="quarter" idx="12"/>
          </p:nvPr>
        </p:nvSpPr>
        <p:spPr>
          <a:xfrm>
            <a:off x="301625" y="6410325"/>
            <a:ext cx="3584575" cy="366713"/>
          </a:xfrm>
        </p:spPr>
        <p:txBody>
          <a:bodyPr/>
          <a:lstStyle>
            <a:lvl1pPr>
              <a:defRPr/>
            </a:lvl1pPr>
          </a:lstStyle>
          <a:p>
            <a:pPr>
              <a:defRPr/>
            </a:pPr>
            <a:endParaRPr lang="cs-CZ"/>
          </a:p>
        </p:txBody>
      </p:sp>
    </p:spTree>
    <p:extLst>
      <p:ext uri="{BB962C8B-B14F-4D97-AF65-F5344CB8AC3E}">
        <p14:creationId xmlns:p14="http://schemas.microsoft.com/office/powerpoint/2010/main" val="417278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Obdélník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7" name="Obdélník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8" name="Obdélník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9" name="Obdélník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4" name="Zástupný symbol pro datum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04E7806E-A75C-4000-8288-9FA8598091BD}" type="datetimeFigureOut">
              <a:rPr lang="cs-CZ"/>
              <a:pPr>
                <a:defRPr/>
              </a:pPr>
              <a:t>13.12.2017</a:t>
            </a:fld>
            <a:endParaRPr lang="cs-CZ"/>
          </a:p>
        </p:txBody>
      </p:sp>
      <p:sp>
        <p:nvSpPr>
          <p:cNvPr id="3" name="Zástupný symbol pro zápatí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cs-CZ"/>
          </a:p>
        </p:txBody>
      </p:sp>
      <p:sp>
        <p:nvSpPr>
          <p:cNvPr id="8" name="Obdélník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0" name="Přímá spojovací čára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2" name="Elipsa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Elipsa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Zástupný symbol pro číslo snímku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latin typeface="Georgia" panose="02040502050405020303" pitchFamily="18" charset="0"/>
              </a:defRPr>
            </a:lvl1pPr>
          </a:lstStyle>
          <a:p>
            <a:pPr>
              <a:defRPr/>
            </a:pPr>
            <a:fld id="{A2CBD1E8-1E78-42F6-B1B7-078EA336E085}" type="slidenum">
              <a:rPr lang="cs-CZ" altLang="cs-CZ"/>
              <a:pPr>
                <a:defRPr/>
              </a:pPr>
              <a:t>‹#›</a:t>
            </a:fld>
            <a:endParaRPr lang="cs-CZ" altLang="cs-CZ"/>
          </a:p>
        </p:txBody>
      </p:sp>
      <p:sp>
        <p:nvSpPr>
          <p:cNvPr id="1038" name="Zástupný symbol pro nadpis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cs-CZ" altLang="cs-CZ" smtClean="0"/>
              <a:t>Klepnutím lze upravit styl předlohy nadpisů.</a:t>
            </a:r>
            <a:endParaRPr lang="en-US" altLang="cs-CZ" smtClean="0"/>
          </a:p>
        </p:txBody>
      </p:sp>
      <p:sp>
        <p:nvSpPr>
          <p:cNvPr id="1039" name="Zástupný symbol pro text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cs-CZ" altLang="cs-CZ" smtClean="0"/>
              <a:t>Klepnutím lze upravit styly předlohy textu.</a:t>
            </a:r>
          </a:p>
          <a:p>
            <a:pPr lvl="1"/>
            <a:r>
              <a:rPr lang="cs-CZ" altLang="cs-CZ" smtClean="0"/>
              <a:t>Druhá úroveň</a:t>
            </a:r>
          </a:p>
          <a:p>
            <a:pPr lvl="2"/>
            <a:r>
              <a:rPr lang="cs-CZ" altLang="cs-CZ" smtClean="0"/>
              <a:t>Třetí úroveň</a:t>
            </a:r>
          </a:p>
          <a:p>
            <a:pPr lvl="3"/>
            <a:r>
              <a:rPr lang="cs-CZ" altLang="cs-CZ" smtClean="0"/>
              <a:t>Čtvrtá úroveň</a:t>
            </a:r>
          </a:p>
          <a:p>
            <a:pPr lvl="4"/>
            <a:r>
              <a:rPr lang="cs-CZ" altLang="cs-CZ" smtClean="0"/>
              <a:t>Pátá úroveň</a:t>
            </a:r>
            <a:endParaRPr lang="en-US" altLang="cs-CZ" smtClean="0"/>
          </a:p>
        </p:txBody>
      </p:sp>
    </p:spTree>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adpis 1"/>
          <p:cNvSpPr>
            <a:spLocks noGrp="1"/>
          </p:cNvSpPr>
          <p:nvPr>
            <p:ph type="title"/>
          </p:nvPr>
        </p:nvSpPr>
        <p:spPr/>
        <p:txBody>
          <a:bodyPr/>
          <a:lstStyle/>
          <a:p>
            <a:pPr eaLnBrk="1" hangingPunct="1"/>
            <a:r>
              <a:rPr lang="en-US" altLang="cs-CZ" sz="3200" b="1" smtClean="0">
                <a:solidFill>
                  <a:srgbClr val="002060"/>
                </a:solidFill>
              </a:rPr>
              <a:t>Project </a:t>
            </a:r>
            <a:r>
              <a:rPr lang="cs-CZ" altLang="cs-CZ" sz="3200" b="1" smtClean="0">
                <a:solidFill>
                  <a:srgbClr val="002060"/>
                </a:solidFill>
              </a:rPr>
              <a:t>Modelling</a:t>
            </a:r>
          </a:p>
        </p:txBody>
      </p:sp>
      <p:sp>
        <p:nvSpPr>
          <p:cNvPr id="17411" name="Podnadpis 2"/>
          <p:cNvSpPr>
            <a:spLocks noGrp="1"/>
          </p:cNvSpPr>
          <p:nvPr>
            <p:ph sz="quarter" idx="1"/>
          </p:nvPr>
        </p:nvSpPr>
        <p:spPr>
          <a:xfrm>
            <a:off x="301625" y="1527175"/>
            <a:ext cx="8556625" cy="4572000"/>
          </a:xfrm>
        </p:spPr>
        <p:txBody>
          <a:bodyPr/>
          <a:lstStyle/>
          <a:p>
            <a:pPr>
              <a:defRPr/>
            </a:pPr>
            <a:r>
              <a:rPr lang="en-US" sz="2800" dirty="0" smtClean="0"/>
              <a:t>The success of the whole planning and control function depends on the project planner being able to define the project’s full scope of work precisely and accurately.</a:t>
            </a:r>
          </a:p>
          <a:p>
            <a:pPr marL="0" indent="0">
              <a:buFont typeface="Wingdings 2" panose="05020102010507070707" pitchFamily="18" charset="2"/>
              <a:buNone/>
              <a:defRPr/>
            </a:pPr>
            <a:endParaRPr lang="en-US" sz="1800" dirty="0" smtClean="0"/>
          </a:p>
          <a:p>
            <a:pPr>
              <a:defRPr/>
            </a:pPr>
            <a:r>
              <a:rPr lang="en-US" sz="2800" b="1" dirty="0" smtClean="0"/>
              <a:t>Project Definition</a:t>
            </a:r>
          </a:p>
          <a:p>
            <a:pPr lvl="1">
              <a:spcAft>
                <a:spcPts val="600"/>
              </a:spcAft>
              <a:defRPr/>
            </a:pPr>
            <a:r>
              <a:rPr lang="en-US" sz="2800" dirty="0" smtClean="0">
                <a:solidFill>
                  <a:schemeClr val="tx1"/>
                </a:solidFill>
              </a:rPr>
              <a:t>Project can be defined as a group of activities that have to be performed in a logical sequence to meet preset objectives.</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adpis 1"/>
          <p:cNvSpPr>
            <a:spLocks noGrp="1"/>
          </p:cNvSpPr>
          <p:nvPr>
            <p:ph type="title"/>
          </p:nvPr>
        </p:nvSpPr>
        <p:spPr/>
        <p:txBody>
          <a:bodyPr/>
          <a:lstStyle/>
          <a:p>
            <a:pPr eaLnBrk="1" hangingPunct="1"/>
            <a:r>
              <a:rPr lang="en-US" altLang="cs-CZ" sz="3200" b="1" smtClean="0">
                <a:solidFill>
                  <a:srgbClr val="002060"/>
                </a:solidFill>
              </a:rPr>
              <a:t>Example: Stopping at Petrol Station</a:t>
            </a: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Construct dependency table for the following jobs in attending to a motor car at a service station</a:t>
            </a:r>
            <a:endParaRPr lang="cs-CZ" sz="2400" dirty="0" smtClean="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1042988" y="2565400"/>
          <a:ext cx="6697662" cy="3600450"/>
        </p:xfrm>
        <a:graphic>
          <a:graphicData uri="http://schemas.openxmlformats.org/drawingml/2006/table">
            <a:tbl>
              <a:tblPr/>
              <a:tblGrid>
                <a:gridCol w="940955"/>
                <a:gridCol w="3540305"/>
                <a:gridCol w="1108201"/>
                <a:gridCol w="1108201"/>
              </a:tblGrid>
              <a:tr h="385076">
                <a:tc>
                  <a:txBody>
                    <a:bodyPr/>
                    <a:lstStyle/>
                    <a:p>
                      <a:pPr algn="ctr">
                        <a:spcAft>
                          <a:spcPts val="0"/>
                        </a:spcAft>
                      </a:pPr>
                      <a:r>
                        <a:rPr lang="en-GB" sz="1200" b="1" dirty="0">
                          <a:solidFill>
                            <a:schemeClr val="tx1"/>
                          </a:solidFill>
                          <a:effectLst/>
                          <a:latin typeface="Arial"/>
                          <a:ea typeface="Times New Roman"/>
                        </a:rPr>
                        <a:t>Activity</a:t>
                      </a:r>
                      <a:endParaRPr lang="cs-CZ" sz="1000" dirty="0">
                        <a:solidFill>
                          <a:schemeClr val="tx1"/>
                        </a:solidFill>
                        <a:effectLst/>
                        <a:latin typeface="Times New Roman"/>
                        <a:ea typeface="Times New Roman"/>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Description</a:t>
                      </a:r>
                      <a:endParaRPr lang="cs-CZ" sz="1000" dirty="0">
                        <a:solidFill>
                          <a:schemeClr val="tx1"/>
                        </a:solidFill>
                        <a:effectLst/>
                        <a:latin typeface="Times New Roman"/>
                        <a:ea typeface="Times New Roman"/>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Duration </a:t>
                      </a:r>
                      <a:r>
                        <a:rPr lang="en-US" sz="1200" b="1" dirty="0">
                          <a:solidFill>
                            <a:schemeClr val="tx1"/>
                          </a:solidFill>
                          <a:effectLst/>
                          <a:latin typeface="Arial"/>
                          <a:ea typeface="Times New Roman"/>
                        </a:rPr>
                        <a:t>[sec]</a:t>
                      </a:r>
                      <a:endParaRPr lang="cs-CZ" sz="1000" dirty="0">
                        <a:solidFill>
                          <a:schemeClr val="tx1"/>
                        </a:solidFill>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Preceding activity</a:t>
                      </a:r>
                      <a:endParaRPr lang="cs-CZ" sz="1000" dirty="0">
                        <a:solidFill>
                          <a:schemeClr val="tx1"/>
                        </a:solidFill>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00961">
                <a:tc>
                  <a:txBody>
                    <a:bodyPr/>
                    <a:lstStyle/>
                    <a:p>
                      <a:pPr algn="ctr">
                        <a:spcAft>
                          <a:spcPts val="0"/>
                        </a:spcAft>
                      </a:pPr>
                      <a:r>
                        <a:rPr lang="en-GB" sz="1200" b="1" dirty="0">
                          <a:effectLst/>
                          <a:latin typeface="Arial"/>
                          <a:ea typeface="Times New Roman"/>
                        </a:rPr>
                        <a:t>A</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Drivers arrives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30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err="1" smtClean="0">
                          <a:effectLst/>
                          <a:latin typeface="Arial"/>
                          <a:ea typeface="Times New Roman"/>
                        </a:rPr>
                        <a:t>None</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B</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Drivers selects brands of oil and petrol</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smtClean="0">
                          <a:effectLst/>
                          <a:latin typeface="Arial"/>
                          <a:ea typeface="Times New Roman"/>
                        </a:rPr>
                        <a:t>A</a:t>
                      </a: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C</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Fill petrol tank</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120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smtClean="0">
                          <a:effectLst/>
                          <a:latin typeface="Arial"/>
                          <a:ea typeface="Times New Roman"/>
                        </a:rPr>
                        <a:t>B</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D</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Prepare bill</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45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E</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Receive payment</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25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F</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Wash windscreens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20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G</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Polish windscreens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H</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Check tyre pressures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80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I</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Inflate tyres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100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J</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Open bonnet</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K</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Check oil requirements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60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L</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Add oil</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25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M</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Add distilled water to battery</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30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N</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Fill radiator</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50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O</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Close bonnet</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P</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Driver departs</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10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adpis 1"/>
          <p:cNvSpPr>
            <a:spLocks noGrp="1"/>
          </p:cNvSpPr>
          <p:nvPr>
            <p:ph type="title"/>
          </p:nvPr>
        </p:nvSpPr>
        <p:spPr/>
        <p:txBody>
          <a:bodyPr/>
          <a:lstStyle/>
          <a:p>
            <a:pPr eaLnBrk="1" hangingPunct="1"/>
            <a:r>
              <a:rPr lang="en-US" altLang="cs-CZ" sz="3200" b="1" smtClean="0">
                <a:solidFill>
                  <a:srgbClr val="002060"/>
                </a:solidFill>
              </a:rPr>
              <a:t>Example: Stopping at Petrol Station</a:t>
            </a: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Construct dependency table for the following jobs in attending to a motor car at a service station</a:t>
            </a:r>
            <a:endParaRPr lang="cs-CZ" sz="2400" dirty="0" smtClean="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1042988" y="2565400"/>
          <a:ext cx="6697662" cy="3600450"/>
        </p:xfrm>
        <a:graphic>
          <a:graphicData uri="http://schemas.openxmlformats.org/drawingml/2006/table">
            <a:tbl>
              <a:tblPr/>
              <a:tblGrid>
                <a:gridCol w="940955"/>
                <a:gridCol w="3540305"/>
                <a:gridCol w="1108201"/>
                <a:gridCol w="1108201"/>
              </a:tblGrid>
              <a:tr h="385076">
                <a:tc>
                  <a:txBody>
                    <a:bodyPr/>
                    <a:lstStyle/>
                    <a:p>
                      <a:pPr algn="ctr">
                        <a:spcAft>
                          <a:spcPts val="0"/>
                        </a:spcAft>
                      </a:pPr>
                      <a:r>
                        <a:rPr lang="en-GB" sz="1200" b="1" dirty="0">
                          <a:solidFill>
                            <a:schemeClr val="tx1"/>
                          </a:solidFill>
                          <a:effectLst/>
                          <a:latin typeface="Arial"/>
                          <a:ea typeface="Times New Roman"/>
                        </a:rPr>
                        <a:t>Activity</a:t>
                      </a:r>
                      <a:endParaRPr lang="cs-CZ" sz="1000" dirty="0">
                        <a:solidFill>
                          <a:schemeClr val="tx1"/>
                        </a:solidFill>
                        <a:effectLst/>
                        <a:latin typeface="Times New Roman"/>
                        <a:ea typeface="Times New Roman"/>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Description</a:t>
                      </a:r>
                      <a:endParaRPr lang="cs-CZ" sz="1000" dirty="0">
                        <a:solidFill>
                          <a:schemeClr val="tx1"/>
                        </a:solidFill>
                        <a:effectLst/>
                        <a:latin typeface="Times New Roman"/>
                        <a:ea typeface="Times New Roman"/>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Duration </a:t>
                      </a:r>
                      <a:r>
                        <a:rPr lang="en-US" sz="1200" b="1" dirty="0">
                          <a:solidFill>
                            <a:schemeClr val="tx1"/>
                          </a:solidFill>
                          <a:effectLst/>
                          <a:latin typeface="Arial"/>
                          <a:ea typeface="Times New Roman"/>
                        </a:rPr>
                        <a:t>[sec]</a:t>
                      </a:r>
                      <a:endParaRPr lang="cs-CZ" sz="1000" dirty="0">
                        <a:solidFill>
                          <a:schemeClr val="tx1"/>
                        </a:solidFill>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Preceding activity</a:t>
                      </a:r>
                      <a:endParaRPr lang="cs-CZ" sz="1000" dirty="0">
                        <a:solidFill>
                          <a:schemeClr val="tx1"/>
                        </a:solidFill>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00961">
                <a:tc>
                  <a:txBody>
                    <a:bodyPr/>
                    <a:lstStyle/>
                    <a:p>
                      <a:pPr algn="ctr">
                        <a:spcAft>
                          <a:spcPts val="0"/>
                        </a:spcAft>
                      </a:pPr>
                      <a:r>
                        <a:rPr lang="en-GB" sz="1200" b="1" dirty="0">
                          <a:effectLst/>
                          <a:latin typeface="Arial"/>
                          <a:ea typeface="Times New Roman"/>
                        </a:rPr>
                        <a:t>A</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Drivers arrives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30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err="1" smtClean="0">
                          <a:effectLst/>
                          <a:latin typeface="Arial"/>
                          <a:ea typeface="Times New Roman"/>
                        </a:rPr>
                        <a:t>None</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B</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Drivers selects brands of oil and petrol</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smtClean="0">
                          <a:effectLst/>
                          <a:latin typeface="Arial"/>
                          <a:ea typeface="Times New Roman"/>
                        </a:rPr>
                        <a:t>A</a:t>
                      </a: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C</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Fill petrol tank</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120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smtClean="0">
                          <a:effectLst/>
                          <a:latin typeface="Arial"/>
                          <a:ea typeface="Times New Roman"/>
                        </a:rPr>
                        <a:t>B</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D</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Prepare bill</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45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smtClean="0">
                          <a:effectLst/>
                          <a:latin typeface="Arial"/>
                          <a:ea typeface="Times New Roman"/>
                        </a:rPr>
                        <a:t>C, L</a:t>
                      </a: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E</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Receive payment</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25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F</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Wash windscreens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20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G</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Polish windscreens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H</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Check tyre pressures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80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I</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Inflate tyres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100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J</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Open bonnet</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K</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Check oil requirements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60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L</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Add oil</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25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M</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Add distilled water to battery</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30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N</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Fill radiator</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50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O</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Close bonnet</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P</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Driver departs</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10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Nadpis 1"/>
          <p:cNvSpPr>
            <a:spLocks noGrp="1"/>
          </p:cNvSpPr>
          <p:nvPr>
            <p:ph type="title"/>
          </p:nvPr>
        </p:nvSpPr>
        <p:spPr/>
        <p:txBody>
          <a:bodyPr/>
          <a:lstStyle/>
          <a:p>
            <a:pPr eaLnBrk="1" hangingPunct="1"/>
            <a:r>
              <a:rPr lang="en-US" altLang="cs-CZ" sz="3200" b="1" smtClean="0">
                <a:solidFill>
                  <a:srgbClr val="002060"/>
                </a:solidFill>
              </a:rPr>
              <a:t>Example: Stopping at Petrol Station</a:t>
            </a: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Construct dependency table for the following jobs in attending to a motor car at a service station</a:t>
            </a:r>
            <a:endParaRPr lang="cs-CZ" sz="2400" dirty="0" smtClean="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1042988" y="2565400"/>
          <a:ext cx="6697662" cy="3600450"/>
        </p:xfrm>
        <a:graphic>
          <a:graphicData uri="http://schemas.openxmlformats.org/drawingml/2006/table">
            <a:tbl>
              <a:tblPr/>
              <a:tblGrid>
                <a:gridCol w="940955"/>
                <a:gridCol w="3540305"/>
                <a:gridCol w="1108201"/>
                <a:gridCol w="1108201"/>
              </a:tblGrid>
              <a:tr h="385076">
                <a:tc>
                  <a:txBody>
                    <a:bodyPr/>
                    <a:lstStyle/>
                    <a:p>
                      <a:pPr algn="ctr">
                        <a:spcAft>
                          <a:spcPts val="0"/>
                        </a:spcAft>
                      </a:pPr>
                      <a:r>
                        <a:rPr lang="en-GB" sz="1200" b="1" dirty="0">
                          <a:solidFill>
                            <a:schemeClr val="tx1"/>
                          </a:solidFill>
                          <a:effectLst/>
                          <a:latin typeface="Arial"/>
                          <a:ea typeface="Times New Roman"/>
                        </a:rPr>
                        <a:t>Activity</a:t>
                      </a:r>
                      <a:endParaRPr lang="cs-CZ" sz="1000" dirty="0">
                        <a:solidFill>
                          <a:schemeClr val="tx1"/>
                        </a:solidFill>
                        <a:effectLst/>
                        <a:latin typeface="Times New Roman"/>
                        <a:ea typeface="Times New Roman"/>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Description</a:t>
                      </a:r>
                      <a:endParaRPr lang="cs-CZ" sz="1000" dirty="0">
                        <a:solidFill>
                          <a:schemeClr val="tx1"/>
                        </a:solidFill>
                        <a:effectLst/>
                        <a:latin typeface="Times New Roman"/>
                        <a:ea typeface="Times New Roman"/>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Duration </a:t>
                      </a:r>
                      <a:r>
                        <a:rPr lang="en-US" sz="1200" b="1" dirty="0">
                          <a:solidFill>
                            <a:schemeClr val="tx1"/>
                          </a:solidFill>
                          <a:effectLst/>
                          <a:latin typeface="Arial"/>
                          <a:ea typeface="Times New Roman"/>
                        </a:rPr>
                        <a:t>[sec]</a:t>
                      </a:r>
                      <a:endParaRPr lang="cs-CZ" sz="1000" dirty="0">
                        <a:solidFill>
                          <a:schemeClr val="tx1"/>
                        </a:solidFill>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Preceding activity</a:t>
                      </a:r>
                      <a:endParaRPr lang="cs-CZ" sz="1000" dirty="0">
                        <a:solidFill>
                          <a:schemeClr val="tx1"/>
                        </a:solidFill>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00961">
                <a:tc>
                  <a:txBody>
                    <a:bodyPr/>
                    <a:lstStyle/>
                    <a:p>
                      <a:pPr algn="ctr">
                        <a:spcAft>
                          <a:spcPts val="0"/>
                        </a:spcAft>
                      </a:pPr>
                      <a:r>
                        <a:rPr lang="en-GB" sz="1200" b="1" dirty="0">
                          <a:effectLst/>
                          <a:latin typeface="Arial"/>
                          <a:ea typeface="Times New Roman"/>
                        </a:rPr>
                        <a:t>A</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Drivers arrives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30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err="1" smtClean="0">
                          <a:effectLst/>
                          <a:latin typeface="Arial"/>
                          <a:ea typeface="Times New Roman"/>
                        </a:rPr>
                        <a:t>None</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B</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Drivers selects brands of oil and petrol</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smtClean="0">
                          <a:effectLst/>
                          <a:latin typeface="Arial"/>
                          <a:ea typeface="Times New Roman"/>
                        </a:rPr>
                        <a:t>A</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C</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Fill petrol tank</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120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smtClean="0">
                          <a:effectLst/>
                          <a:latin typeface="Arial"/>
                          <a:ea typeface="Times New Roman"/>
                        </a:rPr>
                        <a:t>B</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D</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Prepare bill</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45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smtClean="0">
                          <a:effectLst/>
                          <a:latin typeface="Arial"/>
                          <a:ea typeface="Times New Roman"/>
                        </a:rPr>
                        <a:t>C, L</a:t>
                      </a: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E</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Receive payment</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25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smtClean="0">
                          <a:effectLst/>
                          <a:latin typeface="Arial"/>
                          <a:ea typeface="Times New Roman"/>
                        </a:rPr>
                        <a:t>D</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F</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Wash windscreens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20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200" kern="1200" dirty="0" smtClean="0">
                          <a:solidFill>
                            <a:schemeClr val="tx1"/>
                          </a:solidFill>
                          <a:effectLst/>
                          <a:latin typeface="Arial"/>
                          <a:ea typeface="Times New Roman"/>
                          <a:cs typeface="+mn-cs"/>
                        </a:rPr>
                        <a:t>A</a:t>
                      </a:r>
                      <a:endParaRPr kumimoji="0" lang="cs-CZ" sz="1200" kern="1200" dirty="0">
                        <a:solidFill>
                          <a:schemeClr val="tx1"/>
                        </a:solidFill>
                        <a:effectLst/>
                        <a:latin typeface="Arial"/>
                        <a:ea typeface="Times New Roman"/>
                        <a:cs typeface="+mn-cs"/>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G</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Polish windscreens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15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200" kern="1200" dirty="0" smtClean="0">
                          <a:solidFill>
                            <a:schemeClr val="tx1"/>
                          </a:solidFill>
                          <a:effectLst/>
                          <a:latin typeface="Arial"/>
                          <a:ea typeface="Times New Roman"/>
                          <a:cs typeface="+mn-cs"/>
                        </a:rPr>
                        <a:t>F</a:t>
                      </a:r>
                      <a:r>
                        <a:rPr kumimoji="0" lang="en-GB" sz="1200" kern="1200" dirty="0">
                          <a:solidFill>
                            <a:schemeClr val="tx1"/>
                          </a:solidFill>
                          <a:effectLst/>
                          <a:latin typeface="Arial"/>
                          <a:ea typeface="Times New Roman"/>
                          <a:cs typeface="+mn-cs"/>
                        </a:rPr>
                        <a:t> </a:t>
                      </a:r>
                      <a:endParaRPr kumimoji="0" lang="cs-CZ" sz="1200" kern="1200" dirty="0">
                        <a:solidFill>
                          <a:schemeClr val="tx1"/>
                        </a:solidFill>
                        <a:effectLst/>
                        <a:latin typeface="Arial"/>
                        <a:ea typeface="Times New Roman"/>
                        <a:cs typeface="+mn-cs"/>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H</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Check tyre pressures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80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200" kern="1200" dirty="0" smtClean="0">
                          <a:solidFill>
                            <a:schemeClr val="tx1"/>
                          </a:solidFill>
                          <a:effectLst/>
                          <a:latin typeface="Arial"/>
                          <a:ea typeface="Times New Roman"/>
                          <a:cs typeface="+mn-cs"/>
                        </a:rPr>
                        <a:t>A</a:t>
                      </a:r>
                      <a:endParaRPr kumimoji="0" lang="cs-CZ" sz="1200" kern="1200" dirty="0">
                        <a:solidFill>
                          <a:schemeClr val="tx1"/>
                        </a:solidFill>
                        <a:effectLst/>
                        <a:latin typeface="Arial"/>
                        <a:ea typeface="Times New Roman"/>
                        <a:cs typeface="+mn-cs"/>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I</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Inflate tyres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100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200" kern="1200" dirty="0" smtClean="0">
                          <a:solidFill>
                            <a:schemeClr val="tx1"/>
                          </a:solidFill>
                          <a:effectLst/>
                          <a:latin typeface="Arial"/>
                          <a:ea typeface="Times New Roman"/>
                          <a:cs typeface="+mn-cs"/>
                        </a:rPr>
                        <a:t>H</a:t>
                      </a:r>
                      <a:r>
                        <a:rPr kumimoji="0" lang="en-GB" sz="1200" kern="1200" dirty="0">
                          <a:solidFill>
                            <a:schemeClr val="tx1"/>
                          </a:solidFill>
                          <a:effectLst/>
                          <a:latin typeface="Arial"/>
                          <a:ea typeface="Times New Roman"/>
                          <a:cs typeface="+mn-cs"/>
                        </a:rPr>
                        <a:t> </a:t>
                      </a:r>
                      <a:endParaRPr kumimoji="0" lang="cs-CZ" sz="1200" kern="1200" dirty="0">
                        <a:solidFill>
                          <a:schemeClr val="tx1"/>
                        </a:solidFill>
                        <a:effectLst/>
                        <a:latin typeface="Arial"/>
                        <a:ea typeface="Times New Roman"/>
                        <a:cs typeface="+mn-cs"/>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J</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Open bonnet</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200" kern="1200" dirty="0" smtClean="0">
                          <a:solidFill>
                            <a:schemeClr val="tx1"/>
                          </a:solidFill>
                          <a:effectLst/>
                          <a:latin typeface="Arial"/>
                          <a:ea typeface="Times New Roman"/>
                          <a:cs typeface="+mn-cs"/>
                        </a:rPr>
                        <a:t>A</a:t>
                      </a:r>
                      <a:r>
                        <a:rPr kumimoji="0" lang="en-GB" sz="1200" kern="1200" dirty="0">
                          <a:solidFill>
                            <a:schemeClr val="tx1"/>
                          </a:solidFill>
                          <a:effectLst/>
                          <a:latin typeface="Arial"/>
                          <a:ea typeface="Times New Roman"/>
                          <a:cs typeface="+mn-cs"/>
                        </a:rPr>
                        <a:t> </a:t>
                      </a:r>
                      <a:endParaRPr kumimoji="0" lang="cs-CZ" sz="1200" kern="1200" dirty="0">
                        <a:solidFill>
                          <a:schemeClr val="tx1"/>
                        </a:solidFill>
                        <a:effectLst/>
                        <a:latin typeface="Arial"/>
                        <a:ea typeface="Times New Roman"/>
                        <a:cs typeface="+mn-cs"/>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K</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Check oil requirements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60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200" kern="1200" dirty="0" smtClean="0">
                          <a:solidFill>
                            <a:schemeClr val="tx1"/>
                          </a:solidFill>
                          <a:effectLst/>
                          <a:latin typeface="Arial"/>
                          <a:ea typeface="Times New Roman"/>
                          <a:cs typeface="+mn-cs"/>
                        </a:rPr>
                        <a:t>J</a:t>
                      </a:r>
                      <a:r>
                        <a:rPr kumimoji="0" lang="en-GB" sz="1200" kern="1200" dirty="0">
                          <a:solidFill>
                            <a:schemeClr val="tx1"/>
                          </a:solidFill>
                          <a:effectLst/>
                          <a:latin typeface="Arial"/>
                          <a:ea typeface="Times New Roman"/>
                          <a:cs typeface="+mn-cs"/>
                        </a:rPr>
                        <a:t> </a:t>
                      </a:r>
                      <a:endParaRPr kumimoji="0" lang="cs-CZ" sz="1200" kern="1200" dirty="0">
                        <a:solidFill>
                          <a:schemeClr val="tx1"/>
                        </a:solidFill>
                        <a:effectLst/>
                        <a:latin typeface="Arial"/>
                        <a:ea typeface="Times New Roman"/>
                        <a:cs typeface="+mn-cs"/>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L</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Add oil</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25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200" kern="1200" dirty="0" smtClean="0">
                          <a:solidFill>
                            <a:schemeClr val="tx1"/>
                          </a:solidFill>
                          <a:effectLst/>
                          <a:latin typeface="Arial"/>
                          <a:ea typeface="Times New Roman"/>
                          <a:cs typeface="+mn-cs"/>
                        </a:rPr>
                        <a:t>K, B</a:t>
                      </a:r>
                      <a:endParaRPr kumimoji="0" lang="cs-CZ" sz="1200" kern="1200" dirty="0">
                        <a:solidFill>
                          <a:schemeClr val="tx1"/>
                        </a:solidFill>
                        <a:effectLst/>
                        <a:latin typeface="Arial"/>
                        <a:ea typeface="Times New Roman"/>
                        <a:cs typeface="+mn-cs"/>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M</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Add distilled water to battery</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30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200" kern="1200" dirty="0">
                          <a:solidFill>
                            <a:schemeClr val="tx1"/>
                          </a:solidFill>
                          <a:effectLst/>
                          <a:latin typeface="Arial"/>
                          <a:ea typeface="Times New Roman"/>
                          <a:cs typeface="+mn-cs"/>
                        </a:rPr>
                        <a:t> </a:t>
                      </a:r>
                      <a:r>
                        <a:rPr kumimoji="0" lang="cs-CZ" sz="1200" kern="1200" dirty="0" smtClean="0">
                          <a:solidFill>
                            <a:schemeClr val="tx1"/>
                          </a:solidFill>
                          <a:effectLst/>
                          <a:latin typeface="Arial"/>
                          <a:ea typeface="Times New Roman"/>
                          <a:cs typeface="+mn-cs"/>
                        </a:rPr>
                        <a:t>J</a:t>
                      </a:r>
                      <a:endParaRPr kumimoji="0" lang="cs-CZ" sz="1200" kern="1200" dirty="0">
                        <a:solidFill>
                          <a:schemeClr val="tx1"/>
                        </a:solidFill>
                        <a:effectLst/>
                        <a:latin typeface="Arial"/>
                        <a:ea typeface="Times New Roman"/>
                        <a:cs typeface="+mn-cs"/>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N</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Fill radiator</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50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200" kern="1200" dirty="0">
                          <a:solidFill>
                            <a:schemeClr val="tx1"/>
                          </a:solidFill>
                          <a:effectLst/>
                          <a:latin typeface="Arial"/>
                          <a:ea typeface="Times New Roman"/>
                          <a:cs typeface="+mn-cs"/>
                        </a:rPr>
                        <a:t> </a:t>
                      </a:r>
                      <a:r>
                        <a:rPr kumimoji="0" lang="cs-CZ" sz="1200" kern="1200" dirty="0" smtClean="0">
                          <a:solidFill>
                            <a:schemeClr val="tx1"/>
                          </a:solidFill>
                          <a:effectLst/>
                          <a:latin typeface="Arial"/>
                          <a:ea typeface="Times New Roman"/>
                          <a:cs typeface="+mn-cs"/>
                        </a:rPr>
                        <a:t>J</a:t>
                      </a:r>
                      <a:endParaRPr kumimoji="0" lang="cs-CZ" sz="1200" kern="1200" dirty="0">
                        <a:solidFill>
                          <a:schemeClr val="tx1"/>
                        </a:solidFill>
                        <a:effectLst/>
                        <a:latin typeface="Arial"/>
                        <a:ea typeface="Times New Roman"/>
                        <a:cs typeface="+mn-cs"/>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O</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Close bonnet</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200" kern="1200" dirty="0">
                          <a:solidFill>
                            <a:schemeClr val="tx1"/>
                          </a:solidFill>
                          <a:effectLst/>
                          <a:latin typeface="Arial"/>
                          <a:ea typeface="Times New Roman"/>
                          <a:cs typeface="+mn-cs"/>
                        </a:rPr>
                        <a:t> </a:t>
                      </a:r>
                      <a:r>
                        <a:rPr kumimoji="0" lang="cs-CZ" sz="1200" kern="1200" dirty="0" smtClean="0">
                          <a:solidFill>
                            <a:schemeClr val="tx1"/>
                          </a:solidFill>
                          <a:effectLst/>
                          <a:latin typeface="Arial"/>
                          <a:ea typeface="Times New Roman"/>
                          <a:cs typeface="+mn-cs"/>
                        </a:rPr>
                        <a:t>L, M, N</a:t>
                      </a:r>
                      <a:endParaRPr kumimoji="0" lang="cs-CZ" sz="1200" kern="1200" dirty="0">
                        <a:solidFill>
                          <a:schemeClr val="tx1"/>
                        </a:solidFill>
                        <a:effectLst/>
                        <a:latin typeface="Arial"/>
                        <a:ea typeface="Times New Roman"/>
                        <a:cs typeface="+mn-cs"/>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P</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Driver departs</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10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200" kern="1200" dirty="0">
                          <a:solidFill>
                            <a:schemeClr val="tx1"/>
                          </a:solidFill>
                          <a:effectLst/>
                          <a:latin typeface="Arial"/>
                          <a:ea typeface="Times New Roman"/>
                          <a:cs typeface="+mn-cs"/>
                        </a:rPr>
                        <a:t> </a:t>
                      </a:r>
                      <a:r>
                        <a:rPr kumimoji="0" lang="cs-CZ" sz="1200" kern="1200" dirty="0" smtClean="0">
                          <a:solidFill>
                            <a:schemeClr val="tx1"/>
                          </a:solidFill>
                          <a:effectLst/>
                          <a:latin typeface="Arial"/>
                          <a:ea typeface="Times New Roman"/>
                          <a:cs typeface="+mn-cs"/>
                        </a:rPr>
                        <a:t>E, G, I, O</a:t>
                      </a:r>
                      <a:endParaRPr kumimoji="0" lang="cs-CZ" sz="1200" kern="1200" dirty="0">
                        <a:solidFill>
                          <a:schemeClr val="tx1"/>
                        </a:solidFill>
                        <a:effectLst/>
                        <a:latin typeface="Arial"/>
                        <a:ea typeface="Times New Roman"/>
                        <a:cs typeface="+mn-cs"/>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adpis 1"/>
          <p:cNvSpPr>
            <a:spLocks noGrp="1"/>
          </p:cNvSpPr>
          <p:nvPr>
            <p:ph type="title"/>
          </p:nvPr>
        </p:nvSpPr>
        <p:spPr/>
        <p:txBody>
          <a:bodyPr/>
          <a:lstStyle/>
          <a:p>
            <a:pPr eaLnBrk="1" hangingPunct="1"/>
            <a:r>
              <a:rPr lang="en-US" altLang="cs-CZ" sz="3200" b="1" smtClean="0">
                <a:solidFill>
                  <a:srgbClr val="002060"/>
                </a:solidFill>
              </a:rPr>
              <a:t>Example: Stopping at Petrol Station</a:t>
            </a: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Draw the relevant network of activities using given precedencies.</a:t>
            </a:r>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611188" y="2420938"/>
          <a:ext cx="4237037" cy="2743200"/>
        </p:xfrm>
        <a:graphic>
          <a:graphicData uri="http://schemas.openxmlformats.org/drawingml/2006/table">
            <a:tbl>
              <a:tblPr/>
              <a:tblGrid>
                <a:gridCol w="577972"/>
                <a:gridCol w="2270603"/>
                <a:gridCol w="618362"/>
                <a:gridCol w="770100"/>
              </a:tblGrid>
              <a:tr h="304034">
                <a:tc>
                  <a:txBody>
                    <a:bodyPr/>
                    <a:lstStyle/>
                    <a:p>
                      <a:pPr algn="ctr">
                        <a:spcAft>
                          <a:spcPts val="0"/>
                        </a:spcAft>
                      </a:pPr>
                      <a:r>
                        <a:rPr lang="en-GB" sz="1000" b="1" dirty="0">
                          <a:solidFill>
                            <a:schemeClr val="tx1"/>
                          </a:solidFill>
                          <a:effectLst/>
                          <a:latin typeface="Arial"/>
                          <a:ea typeface="Times New Roman"/>
                        </a:rPr>
                        <a:t>Activity</a:t>
                      </a:r>
                      <a:endParaRPr lang="cs-CZ" sz="1000" dirty="0">
                        <a:solidFill>
                          <a:schemeClr val="tx1"/>
                        </a:solidFill>
                        <a:effectLst/>
                        <a:latin typeface="Times New Roman"/>
                        <a:ea typeface="Times New Roman"/>
                      </a:endParaRPr>
                    </a:p>
                  </a:txBody>
                  <a:tcPr marL="44459" marR="444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000" b="1" dirty="0">
                          <a:solidFill>
                            <a:schemeClr val="tx1"/>
                          </a:solidFill>
                          <a:effectLst/>
                          <a:latin typeface="Arial"/>
                          <a:ea typeface="Times New Roman"/>
                        </a:rPr>
                        <a:t>Description</a:t>
                      </a:r>
                      <a:endParaRPr lang="cs-CZ" sz="1000" dirty="0">
                        <a:solidFill>
                          <a:schemeClr val="tx1"/>
                        </a:solidFill>
                        <a:effectLst/>
                        <a:latin typeface="Times New Roman"/>
                        <a:ea typeface="Times New Roman"/>
                      </a:endParaRPr>
                    </a:p>
                  </a:txBody>
                  <a:tcPr marL="44459" marR="444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000" b="1" dirty="0">
                          <a:solidFill>
                            <a:schemeClr val="tx1"/>
                          </a:solidFill>
                          <a:effectLst/>
                          <a:latin typeface="Arial"/>
                          <a:ea typeface="Times New Roman"/>
                        </a:rPr>
                        <a:t>Duration </a:t>
                      </a:r>
                      <a:r>
                        <a:rPr lang="en-US" sz="1000" b="1" dirty="0">
                          <a:solidFill>
                            <a:schemeClr val="tx1"/>
                          </a:solidFill>
                          <a:effectLst/>
                          <a:latin typeface="Arial"/>
                          <a:ea typeface="Times New Roman"/>
                        </a:rPr>
                        <a:t>[sec]</a:t>
                      </a:r>
                      <a:endParaRPr lang="cs-CZ" sz="1000" dirty="0">
                        <a:solidFill>
                          <a:schemeClr val="tx1"/>
                        </a:solidFill>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000" b="1" dirty="0">
                          <a:solidFill>
                            <a:schemeClr val="tx1"/>
                          </a:solidFill>
                          <a:effectLst/>
                          <a:latin typeface="Arial"/>
                          <a:ea typeface="Times New Roman"/>
                        </a:rPr>
                        <a:t>Preceding </a:t>
                      </a:r>
                      <a:endParaRPr lang="cs-CZ" sz="1000" b="1" dirty="0" smtClean="0">
                        <a:solidFill>
                          <a:schemeClr val="tx1"/>
                        </a:solidFill>
                        <a:effectLst/>
                        <a:latin typeface="Arial"/>
                        <a:ea typeface="Times New Roman"/>
                      </a:endParaRPr>
                    </a:p>
                    <a:p>
                      <a:pPr algn="ctr">
                        <a:spcAft>
                          <a:spcPts val="0"/>
                        </a:spcAft>
                      </a:pPr>
                      <a:r>
                        <a:rPr lang="en-GB" sz="1000" b="1" dirty="0" smtClean="0">
                          <a:solidFill>
                            <a:schemeClr val="tx1"/>
                          </a:solidFill>
                          <a:effectLst/>
                          <a:latin typeface="Arial"/>
                          <a:ea typeface="Times New Roman"/>
                        </a:rPr>
                        <a:t>activity</a:t>
                      </a:r>
                      <a:endParaRPr lang="cs-CZ" sz="1000" dirty="0">
                        <a:solidFill>
                          <a:schemeClr val="tx1"/>
                        </a:solidFill>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152017">
                <a:tc>
                  <a:txBody>
                    <a:bodyPr/>
                    <a:lstStyle/>
                    <a:p>
                      <a:pPr algn="ctr">
                        <a:spcAft>
                          <a:spcPts val="0"/>
                        </a:spcAft>
                      </a:pPr>
                      <a:r>
                        <a:rPr lang="en-GB" sz="1000" b="1" dirty="0">
                          <a:effectLst/>
                          <a:latin typeface="Arial"/>
                          <a:ea typeface="Times New Roman"/>
                        </a:rPr>
                        <a:t>A</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Drivers arrives</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a:effectLst/>
                          <a:latin typeface="Arial"/>
                          <a:ea typeface="Times New Roman"/>
                        </a:rPr>
                        <a:t>30</a:t>
                      </a:r>
                      <a:endParaRPr lang="cs-CZ" sz="100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000" dirty="0" err="1" smtClean="0">
                          <a:effectLst/>
                          <a:latin typeface="Arial"/>
                          <a:ea typeface="Times New Roman"/>
                        </a:rPr>
                        <a:t>None</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B</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Drivers selects brands of oil and petrol</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a:effectLst/>
                          <a:latin typeface="Arial"/>
                          <a:ea typeface="Times New Roman"/>
                        </a:rPr>
                        <a:t>10</a:t>
                      </a:r>
                      <a:endParaRPr lang="cs-CZ" sz="100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000" dirty="0" smtClean="0">
                          <a:effectLst/>
                          <a:latin typeface="Arial"/>
                          <a:ea typeface="Times New Roman"/>
                        </a:rPr>
                        <a:t>A</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C</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Fill petrol tank</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dirty="0">
                          <a:effectLst/>
                          <a:latin typeface="Arial"/>
                          <a:ea typeface="Times New Roman"/>
                        </a:rPr>
                        <a:t>120</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000" dirty="0" smtClean="0">
                          <a:effectLst/>
                          <a:latin typeface="Arial"/>
                          <a:ea typeface="Times New Roman"/>
                        </a:rPr>
                        <a:t>B</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D</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Prepare bill</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a:effectLst/>
                          <a:latin typeface="Arial"/>
                          <a:ea typeface="Times New Roman"/>
                        </a:rPr>
                        <a:t>45</a:t>
                      </a:r>
                      <a:endParaRPr lang="cs-CZ" sz="100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000" dirty="0" smtClean="0">
                          <a:effectLst/>
                          <a:latin typeface="Arial"/>
                          <a:ea typeface="Times New Roman"/>
                        </a:rPr>
                        <a:t>C, L</a:t>
                      </a:r>
                      <a:r>
                        <a:rPr lang="en-GB" sz="1000" dirty="0">
                          <a:effectLst/>
                          <a:latin typeface="Arial"/>
                          <a:ea typeface="Times New Roman"/>
                        </a:rPr>
                        <a:t> </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E</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Receive payment</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a:effectLst/>
                          <a:latin typeface="Arial"/>
                          <a:ea typeface="Times New Roman"/>
                        </a:rPr>
                        <a:t>25</a:t>
                      </a:r>
                      <a:endParaRPr lang="cs-CZ" sz="100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000" dirty="0" smtClean="0">
                          <a:effectLst/>
                          <a:latin typeface="Arial"/>
                          <a:ea typeface="Times New Roman"/>
                        </a:rPr>
                        <a:t>D</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F</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Wash windscreens</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dirty="0">
                          <a:effectLst/>
                          <a:latin typeface="Arial"/>
                          <a:ea typeface="Times New Roman"/>
                        </a:rPr>
                        <a:t>20</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000" kern="1200" dirty="0" smtClean="0">
                          <a:solidFill>
                            <a:schemeClr val="tx1"/>
                          </a:solidFill>
                          <a:effectLst/>
                          <a:latin typeface="Arial"/>
                          <a:ea typeface="Times New Roman"/>
                          <a:cs typeface="+mn-cs"/>
                        </a:rPr>
                        <a:t>A</a:t>
                      </a:r>
                      <a:endParaRPr kumimoji="0" lang="cs-CZ" sz="1000" kern="1200" dirty="0">
                        <a:solidFill>
                          <a:schemeClr val="tx1"/>
                        </a:solidFill>
                        <a:effectLst/>
                        <a:latin typeface="Arial"/>
                        <a:ea typeface="Times New Roman"/>
                        <a:cs typeface="+mn-cs"/>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G</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Polish windscreens</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dirty="0">
                          <a:effectLst/>
                          <a:latin typeface="Arial"/>
                          <a:ea typeface="Times New Roman"/>
                        </a:rPr>
                        <a:t>15</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000" kern="1200" dirty="0" smtClean="0">
                          <a:solidFill>
                            <a:schemeClr val="tx1"/>
                          </a:solidFill>
                          <a:effectLst/>
                          <a:latin typeface="Arial"/>
                          <a:ea typeface="Times New Roman"/>
                          <a:cs typeface="+mn-cs"/>
                        </a:rPr>
                        <a:t>F</a:t>
                      </a:r>
                      <a:r>
                        <a:rPr kumimoji="0" lang="en-GB" sz="1000" kern="1200" dirty="0">
                          <a:solidFill>
                            <a:schemeClr val="tx1"/>
                          </a:solidFill>
                          <a:effectLst/>
                          <a:latin typeface="Arial"/>
                          <a:ea typeface="Times New Roman"/>
                          <a:cs typeface="+mn-cs"/>
                        </a:rPr>
                        <a:t> </a:t>
                      </a:r>
                      <a:endParaRPr kumimoji="0" lang="cs-CZ" sz="1000" kern="1200" dirty="0">
                        <a:solidFill>
                          <a:schemeClr val="tx1"/>
                        </a:solidFill>
                        <a:effectLst/>
                        <a:latin typeface="Arial"/>
                        <a:ea typeface="Times New Roman"/>
                        <a:cs typeface="+mn-cs"/>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H</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Check tyre pressures</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a:effectLst/>
                          <a:latin typeface="Arial"/>
                          <a:ea typeface="Times New Roman"/>
                        </a:rPr>
                        <a:t>80</a:t>
                      </a:r>
                      <a:endParaRPr lang="cs-CZ" sz="100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000" kern="1200" dirty="0" smtClean="0">
                          <a:solidFill>
                            <a:schemeClr val="tx1"/>
                          </a:solidFill>
                          <a:effectLst/>
                          <a:latin typeface="Arial"/>
                          <a:ea typeface="Times New Roman"/>
                          <a:cs typeface="+mn-cs"/>
                        </a:rPr>
                        <a:t>A</a:t>
                      </a:r>
                      <a:endParaRPr kumimoji="0" lang="cs-CZ" sz="1000" kern="1200" dirty="0">
                        <a:solidFill>
                          <a:schemeClr val="tx1"/>
                        </a:solidFill>
                        <a:effectLst/>
                        <a:latin typeface="Arial"/>
                        <a:ea typeface="Times New Roman"/>
                        <a:cs typeface="+mn-cs"/>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I</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Inflate tyres</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dirty="0">
                          <a:effectLst/>
                          <a:latin typeface="Arial"/>
                          <a:ea typeface="Times New Roman"/>
                        </a:rPr>
                        <a:t>100</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000" kern="1200" dirty="0" smtClean="0">
                          <a:solidFill>
                            <a:schemeClr val="tx1"/>
                          </a:solidFill>
                          <a:effectLst/>
                          <a:latin typeface="Arial"/>
                          <a:ea typeface="Times New Roman"/>
                          <a:cs typeface="+mn-cs"/>
                        </a:rPr>
                        <a:t>H</a:t>
                      </a:r>
                      <a:r>
                        <a:rPr kumimoji="0" lang="en-GB" sz="1000" kern="1200" dirty="0">
                          <a:solidFill>
                            <a:schemeClr val="tx1"/>
                          </a:solidFill>
                          <a:effectLst/>
                          <a:latin typeface="Arial"/>
                          <a:ea typeface="Times New Roman"/>
                          <a:cs typeface="+mn-cs"/>
                        </a:rPr>
                        <a:t> </a:t>
                      </a:r>
                      <a:endParaRPr kumimoji="0" lang="cs-CZ" sz="1000" kern="1200" dirty="0">
                        <a:solidFill>
                          <a:schemeClr val="tx1"/>
                        </a:solidFill>
                        <a:effectLst/>
                        <a:latin typeface="Arial"/>
                        <a:ea typeface="Times New Roman"/>
                        <a:cs typeface="+mn-cs"/>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J</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Open bonnet</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a:effectLst/>
                          <a:latin typeface="Arial"/>
                          <a:ea typeface="Times New Roman"/>
                        </a:rPr>
                        <a:t>15</a:t>
                      </a:r>
                      <a:endParaRPr lang="cs-CZ" sz="100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000" kern="1200" dirty="0" smtClean="0">
                          <a:solidFill>
                            <a:schemeClr val="tx1"/>
                          </a:solidFill>
                          <a:effectLst/>
                          <a:latin typeface="Arial"/>
                          <a:ea typeface="Times New Roman"/>
                          <a:cs typeface="+mn-cs"/>
                        </a:rPr>
                        <a:t>A</a:t>
                      </a:r>
                      <a:r>
                        <a:rPr kumimoji="0" lang="en-GB" sz="1000" kern="1200" dirty="0">
                          <a:solidFill>
                            <a:schemeClr val="tx1"/>
                          </a:solidFill>
                          <a:effectLst/>
                          <a:latin typeface="Arial"/>
                          <a:ea typeface="Times New Roman"/>
                          <a:cs typeface="+mn-cs"/>
                        </a:rPr>
                        <a:t> </a:t>
                      </a:r>
                      <a:endParaRPr kumimoji="0" lang="cs-CZ" sz="1000" kern="1200" dirty="0">
                        <a:solidFill>
                          <a:schemeClr val="tx1"/>
                        </a:solidFill>
                        <a:effectLst/>
                        <a:latin typeface="Arial"/>
                        <a:ea typeface="Times New Roman"/>
                        <a:cs typeface="+mn-cs"/>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K</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Check oil requirements</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dirty="0">
                          <a:effectLst/>
                          <a:latin typeface="Arial"/>
                          <a:ea typeface="Times New Roman"/>
                        </a:rPr>
                        <a:t>60</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000" kern="1200" dirty="0" smtClean="0">
                          <a:solidFill>
                            <a:schemeClr val="tx1"/>
                          </a:solidFill>
                          <a:effectLst/>
                          <a:latin typeface="Arial"/>
                          <a:ea typeface="Times New Roman"/>
                          <a:cs typeface="+mn-cs"/>
                        </a:rPr>
                        <a:t>J</a:t>
                      </a:r>
                      <a:r>
                        <a:rPr kumimoji="0" lang="en-GB" sz="1000" kern="1200" dirty="0">
                          <a:solidFill>
                            <a:schemeClr val="tx1"/>
                          </a:solidFill>
                          <a:effectLst/>
                          <a:latin typeface="Arial"/>
                          <a:ea typeface="Times New Roman"/>
                          <a:cs typeface="+mn-cs"/>
                        </a:rPr>
                        <a:t> </a:t>
                      </a:r>
                      <a:endParaRPr kumimoji="0" lang="cs-CZ" sz="1000" kern="1200" dirty="0">
                        <a:solidFill>
                          <a:schemeClr val="tx1"/>
                        </a:solidFill>
                        <a:effectLst/>
                        <a:latin typeface="Arial"/>
                        <a:ea typeface="Times New Roman"/>
                        <a:cs typeface="+mn-cs"/>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L</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Add oil</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dirty="0">
                          <a:effectLst/>
                          <a:latin typeface="Arial"/>
                          <a:ea typeface="Times New Roman"/>
                        </a:rPr>
                        <a:t>25</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cs-CZ" sz="1000" kern="1200" dirty="0" smtClean="0">
                          <a:solidFill>
                            <a:schemeClr val="tx1"/>
                          </a:solidFill>
                          <a:effectLst/>
                          <a:latin typeface="Arial"/>
                          <a:ea typeface="Times New Roman"/>
                          <a:cs typeface="+mn-cs"/>
                        </a:rPr>
                        <a:t>K, B</a:t>
                      </a:r>
                      <a:endParaRPr kumimoji="0" lang="cs-CZ" sz="1000" kern="1200" dirty="0">
                        <a:solidFill>
                          <a:schemeClr val="tx1"/>
                        </a:solidFill>
                        <a:effectLst/>
                        <a:latin typeface="Arial"/>
                        <a:ea typeface="Times New Roman"/>
                        <a:cs typeface="+mn-cs"/>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M</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Add distilled water to battery</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dirty="0">
                          <a:effectLst/>
                          <a:latin typeface="Arial"/>
                          <a:ea typeface="Times New Roman"/>
                        </a:rPr>
                        <a:t>30</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000" kern="1200" dirty="0">
                          <a:solidFill>
                            <a:schemeClr val="tx1"/>
                          </a:solidFill>
                          <a:effectLst/>
                          <a:latin typeface="Arial"/>
                          <a:ea typeface="Times New Roman"/>
                          <a:cs typeface="+mn-cs"/>
                        </a:rPr>
                        <a:t> </a:t>
                      </a:r>
                      <a:r>
                        <a:rPr kumimoji="0" lang="cs-CZ" sz="1000" kern="1200" dirty="0" smtClean="0">
                          <a:solidFill>
                            <a:schemeClr val="tx1"/>
                          </a:solidFill>
                          <a:effectLst/>
                          <a:latin typeface="Arial"/>
                          <a:ea typeface="Times New Roman"/>
                          <a:cs typeface="+mn-cs"/>
                        </a:rPr>
                        <a:t>J</a:t>
                      </a:r>
                      <a:endParaRPr kumimoji="0" lang="cs-CZ" sz="1000" kern="1200" dirty="0">
                        <a:solidFill>
                          <a:schemeClr val="tx1"/>
                        </a:solidFill>
                        <a:effectLst/>
                        <a:latin typeface="Arial"/>
                        <a:ea typeface="Times New Roman"/>
                        <a:cs typeface="+mn-cs"/>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N</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Fill radiator</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dirty="0">
                          <a:effectLst/>
                          <a:latin typeface="Arial"/>
                          <a:ea typeface="Times New Roman"/>
                        </a:rPr>
                        <a:t>50</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000" kern="1200" dirty="0">
                          <a:solidFill>
                            <a:schemeClr val="tx1"/>
                          </a:solidFill>
                          <a:effectLst/>
                          <a:latin typeface="Arial"/>
                          <a:ea typeface="Times New Roman"/>
                          <a:cs typeface="+mn-cs"/>
                        </a:rPr>
                        <a:t> </a:t>
                      </a:r>
                      <a:r>
                        <a:rPr kumimoji="0" lang="cs-CZ" sz="1000" kern="1200" dirty="0" smtClean="0">
                          <a:solidFill>
                            <a:schemeClr val="tx1"/>
                          </a:solidFill>
                          <a:effectLst/>
                          <a:latin typeface="Arial"/>
                          <a:ea typeface="Times New Roman"/>
                          <a:cs typeface="+mn-cs"/>
                        </a:rPr>
                        <a:t>J</a:t>
                      </a:r>
                      <a:endParaRPr kumimoji="0" lang="cs-CZ" sz="1000" kern="1200" dirty="0">
                        <a:solidFill>
                          <a:schemeClr val="tx1"/>
                        </a:solidFill>
                        <a:effectLst/>
                        <a:latin typeface="Arial"/>
                        <a:ea typeface="Times New Roman"/>
                        <a:cs typeface="+mn-cs"/>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O</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Close bonnet</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dirty="0">
                          <a:effectLst/>
                          <a:latin typeface="Arial"/>
                          <a:ea typeface="Times New Roman"/>
                        </a:rPr>
                        <a:t>5</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000" kern="1200" dirty="0">
                          <a:solidFill>
                            <a:schemeClr val="tx1"/>
                          </a:solidFill>
                          <a:effectLst/>
                          <a:latin typeface="Arial"/>
                          <a:ea typeface="Times New Roman"/>
                          <a:cs typeface="+mn-cs"/>
                        </a:rPr>
                        <a:t> </a:t>
                      </a:r>
                      <a:r>
                        <a:rPr kumimoji="0" lang="cs-CZ" sz="1000" kern="1200" dirty="0" smtClean="0">
                          <a:solidFill>
                            <a:schemeClr val="tx1"/>
                          </a:solidFill>
                          <a:effectLst/>
                          <a:latin typeface="Arial"/>
                          <a:ea typeface="Times New Roman"/>
                          <a:cs typeface="+mn-cs"/>
                        </a:rPr>
                        <a:t>L, M, N</a:t>
                      </a:r>
                      <a:endParaRPr kumimoji="0" lang="cs-CZ" sz="1000" kern="1200" dirty="0">
                        <a:solidFill>
                          <a:schemeClr val="tx1"/>
                        </a:solidFill>
                        <a:effectLst/>
                        <a:latin typeface="Arial"/>
                        <a:ea typeface="Times New Roman"/>
                        <a:cs typeface="+mn-cs"/>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2017">
                <a:tc>
                  <a:txBody>
                    <a:bodyPr/>
                    <a:lstStyle/>
                    <a:p>
                      <a:pPr algn="ctr">
                        <a:spcAft>
                          <a:spcPts val="0"/>
                        </a:spcAft>
                      </a:pPr>
                      <a:r>
                        <a:rPr lang="en-GB" sz="1000" b="1" dirty="0">
                          <a:effectLst/>
                          <a:latin typeface="Arial"/>
                          <a:ea typeface="Times New Roman"/>
                        </a:rPr>
                        <a:t>P</a:t>
                      </a:r>
                      <a:endParaRPr lang="cs-CZ" sz="1000" b="1"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000" dirty="0">
                          <a:effectLst/>
                          <a:latin typeface="Arial"/>
                          <a:ea typeface="Times New Roman"/>
                        </a:rPr>
                        <a:t>Driver departs</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000" dirty="0">
                          <a:effectLst/>
                          <a:latin typeface="Arial"/>
                          <a:ea typeface="Times New Roman"/>
                        </a:rPr>
                        <a:t>10</a:t>
                      </a:r>
                      <a:endParaRPr lang="cs-CZ" sz="1000" dirty="0">
                        <a:effectLst/>
                        <a:latin typeface="Times New Roman"/>
                        <a:ea typeface="Times New Roman"/>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000" kern="1200" dirty="0">
                          <a:solidFill>
                            <a:schemeClr val="tx1"/>
                          </a:solidFill>
                          <a:effectLst/>
                          <a:latin typeface="Arial"/>
                          <a:ea typeface="Times New Roman"/>
                          <a:cs typeface="+mn-cs"/>
                        </a:rPr>
                        <a:t> </a:t>
                      </a:r>
                      <a:r>
                        <a:rPr kumimoji="0" lang="cs-CZ" sz="1000" kern="1200" dirty="0" smtClean="0">
                          <a:solidFill>
                            <a:schemeClr val="tx1"/>
                          </a:solidFill>
                          <a:effectLst/>
                          <a:latin typeface="Arial"/>
                          <a:ea typeface="Times New Roman"/>
                          <a:cs typeface="+mn-cs"/>
                        </a:rPr>
                        <a:t>E, G, I, O</a:t>
                      </a:r>
                      <a:endParaRPr kumimoji="0" lang="cs-CZ" sz="1000" kern="1200" dirty="0">
                        <a:solidFill>
                          <a:schemeClr val="tx1"/>
                        </a:solidFill>
                        <a:effectLst/>
                        <a:latin typeface="Arial"/>
                        <a:ea typeface="Times New Roman"/>
                        <a:cs typeface="+mn-cs"/>
                      </a:endParaRPr>
                    </a:p>
                  </a:txBody>
                  <a:tcPr marL="44459" marR="44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3" name="Obdélník 2"/>
          <p:cNvSpPr/>
          <p:nvPr/>
        </p:nvSpPr>
        <p:spPr>
          <a:xfrm>
            <a:off x="5076825" y="3573463"/>
            <a:ext cx="574675"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cs-CZ" sz="1200" dirty="0"/>
              <a:t>Start</a:t>
            </a:r>
          </a:p>
        </p:txBody>
      </p:sp>
      <p:sp>
        <p:nvSpPr>
          <p:cNvPr id="6" name="Obdélník 5"/>
          <p:cNvSpPr/>
          <p:nvPr/>
        </p:nvSpPr>
        <p:spPr>
          <a:xfrm>
            <a:off x="5865813" y="3573463"/>
            <a:ext cx="434975"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cs-CZ" sz="1200" dirty="0"/>
              <a:t>A</a:t>
            </a:r>
          </a:p>
        </p:txBody>
      </p:sp>
      <p:cxnSp>
        <p:nvCxnSpPr>
          <p:cNvPr id="5" name="Přímá spojnice se šipkou 4"/>
          <p:cNvCxnSpPr>
            <a:stCxn id="3" idx="3"/>
            <a:endCxn id="6" idx="1"/>
          </p:cNvCxnSpPr>
          <p:nvPr/>
        </p:nvCxnSpPr>
        <p:spPr>
          <a:xfrm>
            <a:off x="5651500" y="3789363"/>
            <a:ext cx="21431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Obdélník 10"/>
          <p:cNvSpPr/>
          <p:nvPr/>
        </p:nvSpPr>
        <p:spPr>
          <a:xfrm>
            <a:off x="6573838" y="2924175"/>
            <a:ext cx="434975" cy="43338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cs-CZ" sz="1200" dirty="0"/>
              <a:t>B</a:t>
            </a:r>
          </a:p>
        </p:txBody>
      </p:sp>
      <p:sp>
        <p:nvSpPr>
          <p:cNvPr id="12" name="Obdélník 11"/>
          <p:cNvSpPr/>
          <p:nvPr/>
        </p:nvSpPr>
        <p:spPr>
          <a:xfrm>
            <a:off x="6573838" y="3573463"/>
            <a:ext cx="434975"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cs-CZ" sz="1200" dirty="0"/>
              <a:t>F</a:t>
            </a:r>
          </a:p>
        </p:txBody>
      </p:sp>
      <p:sp>
        <p:nvSpPr>
          <p:cNvPr id="13" name="Obdélník 12"/>
          <p:cNvSpPr/>
          <p:nvPr/>
        </p:nvSpPr>
        <p:spPr>
          <a:xfrm>
            <a:off x="6573838" y="4213225"/>
            <a:ext cx="434975"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cs-CZ" sz="1200" dirty="0"/>
              <a:t>H</a:t>
            </a:r>
          </a:p>
        </p:txBody>
      </p:sp>
      <p:sp>
        <p:nvSpPr>
          <p:cNvPr id="14" name="Obdélník 13"/>
          <p:cNvSpPr/>
          <p:nvPr/>
        </p:nvSpPr>
        <p:spPr>
          <a:xfrm>
            <a:off x="6573838" y="4868863"/>
            <a:ext cx="434975"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cs-CZ" sz="1200" dirty="0"/>
              <a:t>J</a:t>
            </a:r>
          </a:p>
        </p:txBody>
      </p:sp>
      <p:sp>
        <p:nvSpPr>
          <p:cNvPr id="15" name="Obdélník 14"/>
          <p:cNvSpPr/>
          <p:nvPr/>
        </p:nvSpPr>
        <p:spPr>
          <a:xfrm>
            <a:off x="7308850" y="2924175"/>
            <a:ext cx="433388" cy="43338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cs-CZ" sz="1200" dirty="0"/>
              <a:t>C</a:t>
            </a:r>
          </a:p>
        </p:txBody>
      </p:sp>
      <p:cxnSp>
        <p:nvCxnSpPr>
          <p:cNvPr id="16" name="Přímá spojnice se šipkou 15"/>
          <p:cNvCxnSpPr/>
          <p:nvPr/>
        </p:nvCxnSpPr>
        <p:spPr>
          <a:xfrm>
            <a:off x="7008813" y="3141663"/>
            <a:ext cx="30003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Přímá spojnice se šipkou 17"/>
          <p:cNvCxnSpPr/>
          <p:nvPr/>
        </p:nvCxnSpPr>
        <p:spPr>
          <a:xfrm>
            <a:off x="7742238" y="3141663"/>
            <a:ext cx="30162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Přímá spojnice se šipkou 18"/>
          <p:cNvCxnSpPr>
            <a:endCxn id="12" idx="1"/>
          </p:cNvCxnSpPr>
          <p:nvPr/>
        </p:nvCxnSpPr>
        <p:spPr>
          <a:xfrm>
            <a:off x="6300788" y="3789363"/>
            <a:ext cx="27305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Přímá spojnice se šipkou 20"/>
          <p:cNvCxnSpPr/>
          <p:nvPr/>
        </p:nvCxnSpPr>
        <p:spPr>
          <a:xfrm>
            <a:off x="7010400" y="3789363"/>
            <a:ext cx="30003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Přímá spojnice se šipkou 21"/>
          <p:cNvCxnSpPr/>
          <p:nvPr/>
        </p:nvCxnSpPr>
        <p:spPr>
          <a:xfrm>
            <a:off x="7008813" y="4429125"/>
            <a:ext cx="30003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Přímá spojnice se šipkou 22"/>
          <p:cNvCxnSpPr/>
          <p:nvPr/>
        </p:nvCxnSpPr>
        <p:spPr>
          <a:xfrm>
            <a:off x="7008813" y="5084763"/>
            <a:ext cx="30003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31" name="Přímá spojnice 13330"/>
          <p:cNvCxnSpPr/>
          <p:nvPr/>
        </p:nvCxnSpPr>
        <p:spPr>
          <a:xfrm>
            <a:off x="6365875" y="3141663"/>
            <a:ext cx="6350" cy="19431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Přímá spojnice se šipkou 52"/>
          <p:cNvCxnSpPr/>
          <p:nvPr/>
        </p:nvCxnSpPr>
        <p:spPr>
          <a:xfrm>
            <a:off x="6369050" y="3141663"/>
            <a:ext cx="2206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Přímá spojnice se šipkou 54"/>
          <p:cNvCxnSpPr/>
          <p:nvPr/>
        </p:nvCxnSpPr>
        <p:spPr>
          <a:xfrm>
            <a:off x="6365875" y="4429125"/>
            <a:ext cx="21748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Přímá spojnice se šipkou 55"/>
          <p:cNvCxnSpPr/>
          <p:nvPr/>
        </p:nvCxnSpPr>
        <p:spPr>
          <a:xfrm>
            <a:off x="6365875" y="5084763"/>
            <a:ext cx="21748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Obdélník 57"/>
          <p:cNvSpPr/>
          <p:nvPr/>
        </p:nvSpPr>
        <p:spPr>
          <a:xfrm>
            <a:off x="7310438" y="3573463"/>
            <a:ext cx="434975"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cs-CZ" sz="1200" dirty="0"/>
              <a:t>G</a:t>
            </a:r>
          </a:p>
        </p:txBody>
      </p:sp>
      <p:cxnSp>
        <p:nvCxnSpPr>
          <p:cNvPr id="59" name="Přímá spojnice se šipkou 58"/>
          <p:cNvCxnSpPr/>
          <p:nvPr/>
        </p:nvCxnSpPr>
        <p:spPr>
          <a:xfrm>
            <a:off x="7742238" y="3786188"/>
            <a:ext cx="30162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764" name="TextovéPole 13332"/>
          <p:cNvSpPr txBox="1">
            <a:spLocks noChangeArrowheads="1"/>
          </p:cNvSpPr>
          <p:nvPr/>
        </p:nvSpPr>
        <p:spPr bwMode="auto">
          <a:xfrm>
            <a:off x="8151813" y="2936875"/>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cs-CZ" altLang="cs-CZ" sz="1800">
                <a:latin typeface="Arial" panose="020B0604020202020204" pitchFamily="34" charset="0"/>
              </a:rPr>
              <a:t>…</a:t>
            </a:r>
          </a:p>
        </p:txBody>
      </p:sp>
      <p:sp>
        <p:nvSpPr>
          <p:cNvPr id="27765" name="TextovéPole 60"/>
          <p:cNvSpPr txBox="1">
            <a:spLocks noChangeArrowheads="1"/>
          </p:cNvSpPr>
          <p:nvPr/>
        </p:nvSpPr>
        <p:spPr bwMode="auto">
          <a:xfrm>
            <a:off x="8151813" y="3573463"/>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cs-CZ" altLang="cs-CZ" sz="1800">
                <a:latin typeface="Arial" panose="020B0604020202020204" pitchFamily="34" charset="0"/>
              </a:rPr>
              <a:t>…</a:t>
            </a:r>
          </a:p>
        </p:txBody>
      </p:sp>
      <p:sp>
        <p:nvSpPr>
          <p:cNvPr id="27766" name="TextovéPole 61"/>
          <p:cNvSpPr txBox="1">
            <a:spLocks noChangeArrowheads="1"/>
          </p:cNvSpPr>
          <p:nvPr/>
        </p:nvSpPr>
        <p:spPr bwMode="auto">
          <a:xfrm>
            <a:off x="7415213" y="4213225"/>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cs-CZ" altLang="cs-CZ" sz="1800">
                <a:latin typeface="Arial" panose="020B0604020202020204" pitchFamily="34" charset="0"/>
              </a:rPr>
              <a:t>…</a:t>
            </a:r>
          </a:p>
        </p:txBody>
      </p:sp>
      <p:sp>
        <p:nvSpPr>
          <p:cNvPr id="27767" name="TextovéPole 62"/>
          <p:cNvSpPr txBox="1">
            <a:spLocks noChangeArrowheads="1"/>
          </p:cNvSpPr>
          <p:nvPr/>
        </p:nvSpPr>
        <p:spPr bwMode="auto">
          <a:xfrm>
            <a:off x="7415213" y="4797425"/>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cs-CZ" altLang="cs-CZ" sz="1800">
                <a:latin typeface="Arial" panose="020B0604020202020204" pitchFamily="34" charset="0"/>
              </a:rPr>
              <a:t>…</a:t>
            </a:r>
          </a:p>
        </p:txBody>
      </p:sp>
      <p:cxnSp>
        <p:nvCxnSpPr>
          <p:cNvPr id="64" name="Přímá spojnice 63"/>
          <p:cNvCxnSpPr/>
          <p:nvPr/>
        </p:nvCxnSpPr>
        <p:spPr>
          <a:xfrm>
            <a:off x="7092950" y="3140075"/>
            <a:ext cx="0" cy="2889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Přímá spojnice se šipkou 66"/>
          <p:cNvCxnSpPr/>
          <p:nvPr/>
        </p:nvCxnSpPr>
        <p:spPr>
          <a:xfrm>
            <a:off x="7092950" y="3429000"/>
            <a:ext cx="95091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Přímá spojnice 68"/>
          <p:cNvCxnSpPr/>
          <p:nvPr/>
        </p:nvCxnSpPr>
        <p:spPr>
          <a:xfrm>
            <a:off x="7092950" y="5084763"/>
            <a:ext cx="0"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Přímá spojnice se šipkou 71"/>
          <p:cNvCxnSpPr/>
          <p:nvPr/>
        </p:nvCxnSpPr>
        <p:spPr>
          <a:xfrm>
            <a:off x="7089775" y="5446713"/>
            <a:ext cx="21907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Přímá spojnice se šipkou 74"/>
          <p:cNvCxnSpPr/>
          <p:nvPr/>
        </p:nvCxnSpPr>
        <p:spPr>
          <a:xfrm>
            <a:off x="7092950" y="5805488"/>
            <a:ext cx="21748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773" name="TextovéPole 78"/>
          <p:cNvSpPr txBox="1">
            <a:spLocks noChangeArrowheads="1"/>
          </p:cNvSpPr>
          <p:nvPr/>
        </p:nvSpPr>
        <p:spPr bwMode="auto">
          <a:xfrm>
            <a:off x="7415213" y="51339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cs-CZ" altLang="cs-CZ" sz="1800">
                <a:latin typeface="Arial" panose="020B0604020202020204" pitchFamily="34" charset="0"/>
              </a:rPr>
              <a:t>…</a:t>
            </a:r>
          </a:p>
        </p:txBody>
      </p:sp>
      <p:sp>
        <p:nvSpPr>
          <p:cNvPr id="27774" name="TextovéPole 79"/>
          <p:cNvSpPr txBox="1">
            <a:spLocks noChangeArrowheads="1"/>
          </p:cNvSpPr>
          <p:nvPr/>
        </p:nvSpPr>
        <p:spPr bwMode="auto">
          <a:xfrm>
            <a:off x="7415213" y="5503863"/>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cs-CZ" altLang="cs-CZ" sz="1800">
                <a:latin typeface="Arial" panose="020B0604020202020204" pitchFamily="34"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Network analysis</a:t>
            </a: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In order to analyze the network, we need to include more pieces of information in a convenient form.</a:t>
            </a:r>
          </a:p>
          <a:p>
            <a:pPr>
              <a:defRPr/>
            </a:pPr>
            <a:r>
              <a:rPr lang="en-US" sz="2400" dirty="0" smtClean="0"/>
              <a:t>There is an convention that activities are represented as boxes. The box is subdivided to give information about the name/code of the activity, its duration, earliest start, latest start, earliest finish, latest finish and total float.</a:t>
            </a:r>
          </a:p>
          <a:p>
            <a:pPr marL="0" indent="0">
              <a:buFont typeface="Wingdings 2" panose="05020102010507070707" pitchFamily="18" charset="2"/>
              <a:buNone/>
              <a:defRPr/>
            </a:pPr>
            <a:endParaRPr lang="en-US" sz="2400" dirty="0" smtClean="0"/>
          </a:p>
        </p:txBody>
      </p:sp>
      <p:graphicFrame>
        <p:nvGraphicFramePr>
          <p:cNvPr id="4" name="Tabulka 3"/>
          <p:cNvGraphicFramePr>
            <a:graphicFrameLocks noGrp="1"/>
          </p:cNvGraphicFramePr>
          <p:nvPr/>
        </p:nvGraphicFramePr>
        <p:xfrm>
          <a:off x="2051050" y="4076700"/>
          <a:ext cx="4681538" cy="1944688"/>
        </p:xfrm>
        <a:graphic>
          <a:graphicData uri="http://schemas.openxmlformats.org/drawingml/2006/table">
            <a:tbl>
              <a:tblPr/>
              <a:tblGrid>
                <a:gridCol w="1560513"/>
                <a:gridCol w="1560513"/>
                <a:gridCol w="1560513"/>
              </a:tblGrid>
              <a:tr h="648229">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Early start</a:t>
                      </a:r>
                      <a:endParaRPr lang="cs-CZ" sz="1000">
                        <a:effectLst/>
                        <a:latin typeface="Times New Roman"/>
                        <a:ea typeface="Times New Roman"/>
                      </a:endParaRPr>
                    </a:p>
                    <a:p>
                      <a:pPr algn="ctr">
                        <a:spcAft>
                          <a:spcPts val="0"/>
                        </a:spcAft>
                      </a:pPr>
                      <a:r>
                        <a:rPr lang="en-GB" sz="1200" b="1">
                          <a:effectLst/>
                          <a:latin typeface="Arial"/>
                          <a:ea typeface="Times New Roman"/>
                        </a:rPr>
                        <a:t> </a:t>
                      </a:r>
                      <a:endParaRPr lang="cs-CZ" sz="1000">
                        <a:effectLst/>
                        <a:latin typeface="Times New Roman"/>
                        <a:ea typeface="Times New Roman"/>
                      </a:endParaRPr>
                    </a:p>
                  </a:txBody>
                  <a:tcPr marL="44460" marR="444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txBody>
                  <a:tcPr marL="44460" marR="444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Early finish</a:t>
                      </a:r>
                      <a:endParaRPr lang="cs-CZ" sz="1000">
                        <a:effectLst/>
                        <a:latin typeface="Times New Roman"/>
                        <a:ea typeface="Times New Roman"/>
                      </a:endParaRPr>
                    </a:p>
                  </a:txBody>
                  <a:tcPr marL="44460" marR="444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229">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Total Float</a:t>
                      </a:r>
                      <a:endParaRPr lang="cs-CZ" sz="1000">
                        <a:effectLst/>
                        <a:latin typeface="Times New Roman"/>
                        <a:ea typeface="Times New Roman"/>
                      </a:endParaRPr>
                    </a:p>
                    <a:p>
                      <a:pPr algn="ctr">
                        <a:spcAft>
                          <a:spcPts val="0"/>
                        </a:spcAft>
                      </a:pPr>
                      <a:r>
                        <a:rPr lang="en-GB" sz="1200" b="1">
                          <a:effectLst/>
                          <a:latin typeface="Arial"/>
                          <a:ea typeface="Times New Roman"/>
                        </a:rPr>
                        <a:t> </a:t>
                      </a:r>
                      <a:endParaRPr lang="cs-CZ" sz="1000">
                        <a:effectLst/>
                        <a:latin typeface="Times New Roman"/>
                        <a:ea typeface="Times New Roman"/>
                      </a:endParaRPr>
                    </a:p>
                  </a:txBody>
                  <a:tcPr marL="44460" marR="444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Activity Name</a:t>
                      </a:r>
                      <a:endParaRPr lang="cs-CZ" sz="1000">
                        <a:effectLst/>
                        <a:latin typeface="Times New Roman"/>
                        <a:ea typeface="Times New Roman"/>
                      </a:endParaRPr>
                    </a:p>
                  </a:txBody>
                  <a:tcPr marL="44460" marR="444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Duration</a:t>
                      </a:r>
                      <a:endParaRPr lang="cs-CZ" sz="1000">
                        <a:effectLst/>
                        <a:latin typeface="Times New Roman"/>
                        <a:ea typeface="Times New Roman"/>
                      </a:endParaRPr>
                    </a:p>
                  </a:txBody>
                  <a:tcPr marL="44460" marR="444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229">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Late Start</a:t>
                      </a:r>
                      <a:endParaRPr lang="cs-CZ" sz="1000">
                        <a:effectLst/>
                        <a:latin typeface="Times New Roman"/>
                        <a:ea typeface="Times New Roman"/>
                      </a:endParaRPr>
                    </a:p>
                    <a:p>
                      <a:pPr algn="ctr">
                        <a:spcAft>
                          <a:spcPts val="0"/>
                        </a:spcAft>
                      </a:pPr>
                      <a:r>
                        <a:rPr lang="en-GB" sz="1200" b="1">
                          <a:effectLst/>
                          <a:latin typeface="Arial"/>
                          <a:ea typeface="Times New Roman"/>
                        </a:rPr>
                        <a:t> </a:t>
                      </a:r>
                      <a:endParaRPr lang="cs-CZ" sz="1000">
                        <a:effectLst/>
                        <a:latin typeface="Times New Roman"/>
                        <a:ea typeface="Times New Roman"/>
                      </a:endParaRPr>
                    </a:p>
                  </a:txBody>
                  <a:tcPr marL="44460" marR="444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txBody>
                  <a:tcPr marL="44460" marR="444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dirty="0">
                          <a:effectLst/>
                          <a:latin typeface="Arial"/>
                          <a:ea typeface="Times New Roman"/>
                        </a:rPr>
                        <a:t> </a:t>
                      </a:r>
                      <a:endParaRPr lang="cs-CZ" sz="1000" dirty="0">
                        <a:effectLst/>
                        <a:latin typeface="Times New Roman"/>
                        <a:ea typeface="Times New Roman"/>
                      </a:endParaRPr>
                    </a:p>
                    <a:p>
                      <a:pPr algn="ctr">
                        <a:spcAft>
                          <a:spcPts val="0"/>
                        </a:spcAft>
                      </a:pPr>
                      <a:r>
                        <a:rPr lang="en-GB" sz="1200" b="1" dirty="0">
                          <a:effectLst/>
                          <a:latin typeface="Arial"/>
                          <a:ea typeface="Times New Roman"/>
                        </a:rPr>
                        <a:t>Late Finish</a:t>
                      </a:r>
                      <a:endParaRPr lang="cs-CZ" sz="1000" dirty="0">
                        <a:effectLst/>
                        <a:latin typeface="Times New Roman"/>
                        <a:ea typeface="Times New Roman"/>
                      </a:endParaRPr>
                    </a:p>
                  </a:txBody>
                  <a:tcPr marL="44460" marR="444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Network analysis</a:t>
            </a:r>
          </a:p>
        </p:txBody>
      </p:sp>
      <p:sp>
        <p:nvSpPr>
          <p:cNvPr id="29699" name="Podnadpis 2"/>
          <p:cNvSpPr>
            <a:spLocks noGrp="1"/>
          </p:cNvSpPr>
          <p:nvPr>
            <p:ph sz="quarter" idx="1"/>
          </p:nvPr>
        </p:nvSpPr>
        <p:spPr>
          <a:xfrm>
            <a:off x="301625" y="1527175"/>
            <a:ext cx="8556625" cy="4572000"/>
          </a:xfrm>
        </p:spPr>
        <p:txBody>
          <a:bodyPr/>
          <a:lstStyle/>
          <a:p>
            <a:endParaRPr lang="cs-CZ" altLang="cs-CZ" sz="2400" smtClean="0"/>
          </a:p>
          <a:p>
            <a:endParaRPr lang="cs-CZ" altLang="cs-CZ" sz="2400" smtClean="0"/>
          </a:p>
          <a:p>
            <a:endParaRPr lang="cs-CZ" altLang="cs-CZ" sz="2400" smtClean="0"/>
          </a:p>
          <a:p>
            <a:endParaRPr lang="cs-CZ" altLang="cs-CZ" sz="2400" smtClean="0"/>
          </a:p>
          <a:p>
            <a:endParaRPr lang="cs-CZ" altLang="cs-CZ" sz="2400" smtClean="0"/>
          </a:p>
          <a:p>
            <a:endParaRPr lang="cs-CZ" altLang="cs-CZ" sz="2400" smtClean="0"/>
          </a:p>
          <a:p>
            <a:r>
              <a:rPr lang="en-US" altLang="cs-CZ" sz="2400" b="1" smtClean="0">
                <a:solidFill>
                  <a:srgbClr val="0000CC"/>
                </a:solidFill>
              </a:rPr>
              <a:t>The earliest start </a:t>
            </a:r>
            <a:r>
              <a:rPr lang="en-US" altLang="cs-CZ" sz="2400" smtClean="0"/>
              <a:t>for an activity  is determined by the earliest finish of preceding activities. </a:t>
            </a:r>
            <a:endParaRPr lang="cs-CZ" altLang="cs-CZ" sz="2400" smtClean="0"/>
          </a:p>
          <a:p>
            <a:r>
              <a:rPr lang="en-US" altLang="cs-CZ" sz="2400" b="1" smtClean="0">
                <a:solidFill>
                  <a:srgbClr val="009900"/>
                </a:solidFill>
              </a:rPr>
              <a:t>Earliest finish </a:t>
            </a:r>
            <a:r>
              <a:rPr lang="en-US" altLang="cs-CZ" sz="2400" smtClean="0"/>
              <a:t>is obtained by adding the activity duration.</a:t>
            </a:r>
          </a:p>
        </p:txBody>
      </p:sp>
      <p:graphicFrame>
        <p:nvGraphicFramePr>
          <p:cNvPr id="4" name="Tabulka 3"/>
          <p:cNvGraphicFramePr>
            <a:graphicFrameLocks noGrp="1"/>
          </p:cNvGraphicFramePr>
          <p:nvPr/>
        </p:nvGraphicFramePr>
        <p:xfrm>
          <a:off x="2195513" y="1773238"/>
          <a:ext cx="4679950" cy="1943100"/>
        </p:xfrm>
        <a:graphic>
          <a:graphicData uri="http://schemas.openxmlformats.org/drawingml/2006/table">
            <a:tbl>
              <a:tblPr/>
              <a:tblGrid>
                <a:gridCol w="1559983"/>
                <a:gridCol w="1559983"/>
                <a:gridCol w="1559983"/>
              </a:tblGrid>
              <a:tr h="647700">
                <a:tc>
                  <a:txBody>
                    <a:bodyPr/>
                    <a:lstStyle/>
                    <a:p>
                      <a:pPr algn="ctr">
                        <a:spcAft>
                          <a:spcPts val="0"/>
                        </a:spcAft>
                      </a:pPr>
                      <a:r>
                        <a:rPr lang="en-GB" sz="1200" b="1" dirty="0">
                          <a:effectLst/>
                          <a:latin typeface="Arial"/>
                          <a:ea typeface="Times New Roman"/>
                        </a:rPr>
                        <a:t> </a:t>
                      </a:r>
                      <a:endParaRPr lang="cs-CZ" sz="1000" dirty="0">
                        <a:effectLst/>
                        <a:latin typeface="Times New Roman"/>
                        <a:ea typeface="Times New Roman"/>
                      </a:endParaRPr>
                    </a:p>
                    <a:p>
                      <a:pPr algn="ctr">
                        <a:spcAft>
                          <a:spcPts val="0"/>
                        </a:spcAft>
                      </a:pPr>
                      <a:r>
                        <a:rPr lang="en-GB" sz="1200" b="1" dirty="0">
                          <a:solidFill>
                            <a:srgbClr val="0000CC"/>
                          </a:solidFill>
                          <a:effectLst/>
                          <a:latin typeface="Arial"/>
                          <a:ea typeface="Times New Roman"/>
                        </a:rPr>
                        <a:t>Early start</a:t>
                      </a:r>
                      <a:endParaRPr lang="cs-CZ" sz="1000" dirty="0">
                        <a:solidFill>
                          <a:srgbClr val="0000CC"/>
                        </a:solidFill>
                        <a:effectLst/>
                        <a:latin typeface="Times New Roman"/>
                        <a:ea typeface="Times New Roman"/>
                      </a:endParaRPr>
                    </a:p>
                    <a:p>
                      <a:pPr algn="ctr">
                        <a:spcAft>
                          <a:spcPts val="0"/>
                        </a:spcAft>
                      </a:pPr>
                      <a:r>
                        <a:rPr lang="en-GB" sz="1200" b="1" dirty="0">
                          <a:effectLst/>
                          <a:latin typeface="Arial"/>
                          <a:ea typeface="Times New Roman"/>
                        </a:rPr>
                        <a:t> </a:t>
                      </a:r>
                      <a:endParaRPr lang="cs-CZ" sz="1000" dirty="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dirty="0">
                          <a:effectLst/>
                          <a:latin typeface="Arial"/>
                          <a:ea typeface="Times New Roman"/>
                        </a:rPr>
                        <a:t> </a:t>
                      </a:r>
                      <a:endParaRPr lang="cs-CZ" sz="1000" dirty="0">
                        <a:effectLst/>
                        <a:latin typeface="Times New Roman"/>
                        <a:ea typeface="Times New Roman"/>
                      </a:endParaRPr>
                    </a:p>
                    <a:p>
                      <a:pPr algn="ctr">
                        <a:spcAft>
                          <a:spcPts val="0"/>
                        </a:spcAft>
                      </a:pPr>
                      <a:r>
                        <a:rPr lang="en-GB" sz="1200" b="1" dirty="0">
                          <a:solidFill>
                            <a:srgbClr val="009900"/>
                          </a:solidFill>
                          <a:effectLst/>
                          <a:latin typeface="Arial"/>
                          <a:ea typeface="Times New Roman"/>
                        </a:rPr>
                        <a:t>Early finish</a:t>
                      </a:r>
                      <a:endParaRPr lang="cs-CZ" sz="1000" dirty="0">
                        <a:solidFill>
                          <a:srgbClr val="009900"/>
                        </a:solidFill>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7700">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Total Float</a:t>
                      </a:r>
                      <a:endParaRPr lang="cs-CZ" sz="1000">
                        <a:effectLst/>
                        <a:latin typeface="Times New Roman"/>
                        <a:ea typeface="Times New Roman"/>
                      </a:endParaRPr>
                    </a:p>
                    <a:p>
                      <a:pPr algn="ctr">
                        <a:spcAft>
                          <a:spcPts val="0"/>
                        </a:spcAft>
                      </a:pPr>
                      <a:r>
                        <a:rPr lang="en-GB" sz="1200" b="1">
                          <a:effectLst/>
                          <a:latin typeface="Arial"/>
                          <a:ea typeface="Times New Roman"/>
                        </a:rPr>
                        <a:t> </a:t>
                      </a:r>
                      <a:endParaRPr lang="cs-CZ" sz="100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Activity Name</a:t>
                      </a:r>
                      <a:endParaRPr lang="cs-CZ" sz="100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Duration</a:t>
                      </a:r>
                      <a:endParaRPr lang="cs-CZ" sz="100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7700">
                <a:tc>
                  <a:txBody>
                    <a:bodyPr/>
                    <a:lstStyle/>
                    <a:p>
                      <a:pPr algn="ctr">
                        <a:spcAft>
                          <a:spcPts val="0"/>
                        </a:spcAft>
                      </a:pPr>
                      <a:r>
                        <a:rPr lang="en-GB" sz="1200" b="1" dirty="0">
                          <a:effectLst/>
                          <a:latin typeface="Arial"/>
                          <a:ea typeface="Times New Roman"/>
                        </a:rPr>
                        <a:t> </a:t>
                      </a:r>
                      <a:endParaRPr lang="cs-CZ" sz="1000" dirty="0">
                        <a:effectLst/>
                        <a:latin typeface="Times New Roman"/>
                        <a:ea typeface="Times New Roman"/>
                      </a:endParaRPr>
                    </a:p>
                    <a:p>
                      <a:pPr algn="ctr">
                        <a:spcAft>
                          <a:spcPts val="0"/>
                        </a:spcAft>
                      </a:pPr>
                      <a:r>
                        <a:rPr lang="en-GB" sz="1200" b="1" dirty="0">
                          <a:effectLst/>
                          <a:latin typeface="Arial"/>
                          <a:ea typeface="Times New Roman"/>
                        </a:rPr>
                        <a:t>Late Start</a:t>
                      </a:r>
                      <a:endParaRPr lang="cs-CZ" sz="1000" dirty="0">
                        <a:effectLst/>
                        <a:latin typeface="Times New Roman"/>
                        <a:ea typeface="Times New Roman"/>
                      </a:endParaRPr>
                    </a:p>
                    <a:p>
                      <a:pPr algn="ctr">
                        <a:spcAft>
                          <a:spcPts val="0"/>
                        </a:spcAft>
                      </a:pPr>
                      <a:r>
                        <a:rPr lang="en-GB" sz="1200" b="1" dirty="0">
                          <a:effectLst/>
                          <a:latin typeface="Arial"/>
                          <a:ea typeface="Times New Roman"/>
                        </a:rPr>
                        <a:t> </a:t>
                      </a:r>
                      <a:endParaRPr lang="cs-CZ" sz="1000" dirty="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dirty="0">
                          <a:effectLst/>
                          <a:latin typeface="Arial"/>
                          <a:ea typeface="Times New Roman"/>
                        </a:rPr>
                        <a:t> </a:t>
                      </a:r>
                      <a:endParaRPr lang="cs-CZ" sz="1000" dirty="0">
                        <a:effectLst/>
                        <a:latin typeface="Times New Roman"/>
                        <a:ea typeface="Times New Roman"/>
                      </a:endParaRPr>
                    </a:p>
                    <a:p>
                      <a:pPr algn="ctr">
                        <a:spcAft>
                          <a:spcPts val="0"/>
                        </a:spcAft>
                      </a:pPr>
                      <a:r>
                        <a:rPr lang="en-GB" sz="1200" b="1" dirty="0">
                          <a:effectLst/>
                          <a:latin typeface="Arial"/>
                          <a:ea typeface="Times New Roman"/>
                        </a:rPr>
                        <a:t>Late Finish</a:t>
                      </a:r>
                      <a:endParaRPr lang="cs-CZ" sz="1000" dirty="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Network analysis</a:t>
            </a:r>
          </a:p>
        </p:txBody>
      </p:sp>
      <p:sp>
        <p:nvSpPr>
          <p:cNvPr id="17411" name="Podnadpis 2"/>
          <p:cNvSpPr>
            <a:spLocks noGrp="1"/>
          </p:cNvSpPr>
          <p:nvPr>
            <p:ph sz="quarter" idx="1"/>
          </p:nvPr>
        </p:nvSpPr>
        <p:spPr>
          <a:xfrm>
            <a:off x="301625" y="1527175"/>
            <a:ext cx="8556625" cy="4572000"/>
          </a:xfrm>
        </p:spPr>
        <p:txBody>
          <a:bodyPr/>
          <a:lstStyle/>
          <a:p>
            <a:pPr>
              <a:defRPr/>
            </a:pPr>
            <a:endParaRPr lang="cs-CZ" sz="2400" dirty="0" smtClean="0"/>
          </a:p>
          <a:p>
            <a:pPr>
              <a:defRPr/>
            </a:pPr>
            <a:endParaRPr lang="cs-CZ" sz="2400" dirty="0"/>
          </a:p>
          <a:p>
            <a:pPr>
              <a:defRPr/>
            </a:pPr>
            <a:endParaRPr lang="cs-CZ" sz="2400" dirty="0" smtClean="0"/>
          </a:p>
          <a:p>
            <a:pPr>
              <a:defRPr/>
            </a:pPr>
            <a:endParaRPr lang="cs-CZ" sz="2400" dirty="0"/>
          </a:p>
          <a:p>
            <a:pPr>
              <a:defRPr/>
            </a:pPr>
            <a:endParaRPr lang="cs-CZ" sz="2400" dirty="0" smtClean="0"/>
          </a:p>
          <a:p>
            <a:pPr>
              <a:spcBef>
                <a:spcPts val="1800"/>
              </a:spcBef>
              <a:defRPr/>
            </a:pPr>
            <a:r>
              <a:rPr lang="en-US" sz="2400" b="1" dirty="0" smtClean="0">
                <a:solidFill>
                  <a:srgbClr val="FF0000"/>
                </a:solidFill>
              </a:rPr>
              <a:t>The latest finish </a:t>
            </a:r>
            <a:r>
              <a:rPr lang="en-US" sz="2400" dirty="0" smtClean="0"/>
              <a:t>for an activity is determined by the latest start for succeeding activities. </a:t>
            </a:r>
          </a:p>
          <a:p>
            <a:pPr>
              <a:defRPr/>
            </a:pPr>
            <a:r>
              <a:rPr lang="cs-CZ" sz="2400" b="1" dirty="0" err="1" smtClean="0">
                <a:solidFill>
                  <a:srgbClr val="0000CC"/>
                </a:solidFill>
              </a:rPr>
              <a:t>The</a:t>
            </a:r>
            <a:r>
              <a:rPr lang="cs-CZ" sz="2400" b="1" dirty="0" smtClean="0">
                <a:solidFill>
                  <a:srgbClr val="0000CC"/>
                </a:solidFill>
              </a:rPr>
              <a:t> l</a:t>
            </a:r>
            <a:r>
              <a:rPr lang="en-US" sz="2400" b="1" dirty="0" err="1" smtClean="0">
                <a:solidFill>
                  <a:srgbClr val="0000CC"/>
                </a:solidFill>
              </a:rPr>
              <a:t>atest</a:t>
            </a:r>
            <a:r>
              <a:rPr lang="en-US" sz="2400" b="1" dirty="0" smtClean="0">
                <a:solidFill>
                  <a:srgbClr val="0000CC"/>
                </a:solidFill>
              </a:rPr>
              <a:t> start</a:t>
            </a:r>
            <a:r>
              <a:rPr lang="en-US" sz="2400" dirty="0" smtClean="0">
                <a:solidFill>
                  <a:srgbClr val="0000CC"/>
                </a:solidFill>
              </a:rPr>
              <a:t> </a:t>
            </a:r>
            <a:r>
              <a:rPr lang="en-US" sz="2400" dirty="0" smtClean="0"/>
              <a:t>is obtained by subtracting the activity duration.</a:t>
            </a:r>
          </a:p>
          <a:p>
            <a:pPr>
              <a:defRPr/>
            </a:pPr>
            <a:r>
              <a:rPr lang="en-GB" sz="2400" b="1" dirty="0"/>
              <a:t>The overall completion time </a:t>
            </a:r>
            <a:r>
              <a:rPr lang="en-GB" sz="2400" u="sng" dirty="0"/>
              <a:t>for the project</a:t>
            </a:r>
            <a:r>
              <a:rPr lang="en-GB" sz="2400" dirty="0"/>
              <a:t> is the earliest finish for the last activity.</a:t>
            </a:r>
            <a:endParaRPr lang="en-US" sz="2400" dirty="0" smtClean="0"/>
          </a:p>
          <a:p>
            <a:pPr marL="0" indent="0">
              <a:buFont typeface="Wingdings 2" panose="05020102010507070707" pitchFamily="18" charset="2"/>
              <a:buNone/>
              <a:defRPr/>
            </a:pPr>
            <a:endParaRPr lang="en-US" sz="2400" dirty="0" smtClean="0"/>
          </a:p>
        </p:txBody>
      </p:sp>
      <p:graphicFrame>
        <p:nvGraphicFramePr>
          <p:cNvPr id="4" name="Tabulka 3"/>
          <p:cNvGraphicFramePr>
            <a:graphicFrameLocks noGrp="1"/>
          </p:cNvGraphicFramePr>
          <p:nvPr/>
        </p:nvGraphicFramePr>
        <p:xfrm>
          <a:off x="2195513" y="1773238"/>
          <a:ext cx="4679950" cy="1943100"/>
        </p:xfrm>
        <a:graphic>
          <a:graphicData uri="http://schemas.openxmlformats.org/drawingml/2006/table">
            <a:tbl>
              <a:tblPr/>
              <a:tblGrid>
                <a:gridCol w="1559983"/>
                <a:gridCol w="1559983"/>
                <a:gridCol w="1559983"/>
              </a:tblGrid>
              <a:tr h="647700">
                <a:tc>
                  <a:txBody>
                    <a:bodyPr/>
                    <a:lstStyle/>
                    <a:p>
                      <a:pPr algn="ctr">
                        <a:spcAft>
                          <a:spcPts val="0"/>
                        </a:spcAft>
                      </a:pPr>
                      <a:r>
                        <a:rPr lang="en-GB" sz="1200" b="1" dirty="0">
                          <a:effectLst/>
                          <a:latin typeface="Arial"/>
                          <a:ea typeface="Times New Roman"/>
                        </a:rPr>
                        <a:t> </a:t>
                      </a:r>
                      <a:endParaRPr lang="cs-CZ" sz="1000" dirty="0">
                        <a:effectLst/>
                        <a:latin typeface="Times New Roman"/>
                        <a:ea typeface="Times New Roman"/>
                      </a:endParaRPr>
                    </a:p>
                    <a:p>
                      <a:pPr algn="ctr">
                        <a:spcAft>
                          <a:spcPts val="0"/>
                        </a:spcAft>
                      </a:pPr>
                      <a:r>
                        <a:rPr lang="en-GB" sz="1200" b="1" dirty="0">
                          <a:effectLst/>
                          <a:latin typeface="Arial"/>
                          <a:ea typeface="Times New Roman"/>
                        </a:rPr>
                        <a:t>Early start</a:t>
                      </a:r>
                      <a:endParaRPr lang="cs-CZ" sz="1000" dirty="0">
                        <a:effectLst/>
                        <a:latin typeface="Times New Roman"/>
                        <a:ea typeface="Times New Roman"/>
                      </a:endParaRPr>
                    </a:p>
                    <a:p>
                      <a:pPr algn="ctr">
                        <a:spcAft>
                          <a:spcPts val="0"/>
                        </a:spcAft>
                      </a:pPr>
                      <a:r>
                        <a:rPr lang="en-GB" sz="1200" b="1" dirty="0">
                          <a:effectLst/>
                          <a:latin typeface="Arial"/>
                          <a:ea typeface="Times New Roman"/>
                        </a:rPr>
                        <a:t> </a:t>
                      </a:r>
                      <a:endParaRPr lang="cs-CZ" sz="1000" dirty="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Early finish</a:t>
                      </a:r>
                      <a:endParaRPr lang="cs-CZ" sz="100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7700">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Total Float</a:t>
                      </a:r>
                      <a:endParaRPr lang="cs-CZ" sz="1000">
                        <a:effectLst/>
                        <a:latin typeface="Times New Roman"/>
                        <a:ea typeface="Times New Roman"/>
                      </a:endParaRPr>
                    </a:p>
                    <a:p>
                      <a:pPr algn="ctr">
                        <a:spcAft>
                          <a:spcPts val="0"/>
                        </a:spcAft>
                      </a:pPr>
                      <a:r>
                        <a:rPr lang="en-GB" sz="1200" b="1">
                          <a:effectLst/>
                          <a:latin typeface="Arial"/>
                          <a:ea typeface="Times New Roman"/>
                        </a:rPr>
                        <a:t> </a:t>
                      </a:r>
                      <a:endParaRPr lang="cs-CZ" sz="100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Activity Name</a:t>
                      </a:r>
                      <a:endParaRPr lang="cs-CZ" sz="100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p>
                      <a:pPr algn="ctr">
                        <a:spcAft>
                          <a:spcPts val="0"/>
                        </a:spcAft>
                      </a:pPr>
                      <a:r>
                        <a:rPr lang="en-GB" sz="1200" b="1">
                          <a:effectLst/>
                          <a:latin typeface="Arial"/>
                          <a:ea typeface="Times New Roman"/>
                        </a:rPr>
                        <a:t>Duration</a:t>
                      </a:r>
                      <a:endParaRPr lang="cs-CZ" sz="100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7700">
                <a:tc>
                  <a:txBody>
                    <a:bodyPr/>
                    <a:lstStyle/>
                    <a:p>
                      <a:pPr algn="ctr">
                        <a:spcAft>
                          <a:spcPts val="0"/>
                        </a:spcAft>
                      </a:pPr>
                      <a:r>
                        <a:rPr lang="en-GB" sz="1200" b="1" dirty="0">
                          <a:effectLst/>
                          <a:latin typeface="Arial"/>
                          <a:ea typeface="Times New Roman"/>
                        </a:rPr>
                        <a:t> </a:t>
                      </a:r>
                      <a:endParaRPr lang="cs-CZ" sz="1000" dirty="0">
                        <a:effectLst/>
                        <a:latin typeface="Times New Roman"/>
                        <a:ea typeface="Times New Roman"/>
                      </a:endParaRPr>
                    </a:p>
                    <a:p>
                      <a:pPr algn="ctr">
                        <a:spcAft>
                          <a:spcPts val="0"/>
                        </a:spcAft>
                      </a:pPr>
                      <a:r>
                        <a:rPr lang="en-GB" sz="1200" b="1" dirty="0">
                          <a:solidFill>
                            <a:srgbClr val="0000CC"/>
                          </a:solidFill>
                          <a:effectLst/>
                          <a:latin typeface="Arial"/>
                          <a:ea typeface="Times New Roman"/>
                        </a:rPr>
                        <a:t>Late Start</a:t>
                      </a:r>
                      <a:endParaRPr lang="cs-CZ" sz="1000" dirty="0">
                        <a:solidFill>
                          <a:srgbClr val="0000CC"/>
                        </a:solidFill>
                        <a:effectLst/>
                        <a:latin typeface="Times New Roman"/>
                        <a:ea typeface="Times New Roman"/>
                      </a:endParaRPr>
                    </a:p>
                    <a:p>
                      <a:pPr algn="ctr">
                        <a:spcAft>
                          <a:spcPts val="0"/>
                        </a:spcAft>
                      </a:pPr>
                      <a:r>
                        <a:rPr lang="en-GB" sz="1200" b="1" dirty="0">
                          <a:effectLst/>
                          <a:latin typeface="Arial"/>
                          <a:ea typeface="Times New Roman"/>
                        </a:rPr>
                        <a:t> </a:t>
                      </a:r>
                      <a:endParaRPr lang="cs-CZ" sz="1000" dirty="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a:effectLst/>
                          <a:latin typeface="Arial"/>
                          <a:ea typeface="Times New Roman"/>
                        </a:rPr>
                        <a:t> </a:t>
                      </a:r>
                      <a:endParaRPr lang="cs-CZ" sz="1000">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dirty="0">
                          <a:effectLst/>
                          <a:latin typeface="Arial"/>
                          <a:ea typeface="Times New Roman"/>
                        </a:rPr>
                        <a:t> </a:t>
                      </a:r>
                      <a:endParaRPr lang="cs-CZ" sz="1000" dirty="0">
                        <a:effectLst/>
                        <a:latin typeface="Times New Roman"/>
                        <a:ea typeface="Times New Roman"/>
                      </a:endParaRPr>
                    </a:p>
                    <a:p>
                      <a:pPr algn="ctr">
                        <a:spcAft>
                          <a:spcPts val="0"/>
                        </a:spcAft>
                      </a:pPr>
                      <a:r>
                        <a:rPr lang="en-GB" sz="1200" b="1" dirty="0">
                          <a:solidFill>
                            <a:srgbClr val="FF0000"/>
                          </a:solidFill>
                          <a:effectLst/>
                          <a:latin typeface="Arial"/>
                          <a:ea typeface="Times New Roman"/>
                        </a:rPr>
                        <a:t>Late Finish</a:t>
                      </a:r>
                      <a:endParaRPr lang="cs-CZ" sz="1000" dirty="0">
                        <a:solidFill>
                          <a:srgbClr val="FF0000"/>
                        </a:solidFill>
                        <a:effectLst/>
                        <a:latin typeface="Times New Roman"/>
                        <a:ea typeface="Times New Roman"/>
                      </a:endParaRPr>
                    </a:p>
                  </a:txBody>
                  <a:tcPr marL="44445" marR="444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Network analysis</a:t>
            </a:r>
          </a:p>
        </p:txBody>
      </p:sp>
      <p:sp>
        <p:nvSpPr>
          <p:cNvPr id="17411" name="Podnadpis 2"/>
          <p:cNvSpPr>
            <a:spLocks noGrp="1"/>
          </p:cNvSpPr>
          <p:nvPr>
            <p:ph sz="quarter" idx="1"/>
          </p:nvPr>
        </p:nvSpPr>
        <p:spPr>
          <a:xfrm>
            <a:off x="301625" y="1527175"/>
            <a:ext cx="8556625" cy="4572000"/>
          </a:xfrm>
        </p:spPr>
        <p:txBody>
          <a:bodyPr/>
          <a:lstStyle/>
          <a:p>
            <a:pPr>
              <a:defRPr/>
            </a:pPr>
            <a:r>
              <a:rPr lang="cs-CZ" sz="2400" b="1" dirty="0" err="1" smtClean="0"/>
              <a:t>Example</a:t>
            </a:r>
            <a:r>
              <a:rPr lang="cs-CZ" sz="2400" b="1" dirty="0" smtClean="0"/>
              <a:t>: </a:t>
            </a:r>
            <a:r>
              <a:rPr lang="en-US" sz="2400" dirty="0" smtClean="0"/>
              <a:t>Consider the following project and draw the activity network</a:t>
            </a:r>
            <a:r>
              <a:rPr lang="cs-CZ" sz="2400" dirty="0" smtClean="0"/>
              <a:t>:</a:t>
            </a:r>
            <a:endParaRPr lang="en-US"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r>
              <a:rPr lang="en-GB" sz="2400" dirty="0" smtClean="0"/>
              <a:t>What </a:t>
            </a:r>
            <a:r>
              <a:rPr lang="en-GB" sz="2400" dirty="0"/>
              <a:t>is the overall completion time for this project</a:t>
            </a:r>
            <a:r>
              <a:rPr lang="en-GB" sz="2400" dirty="0" smtClean="0"/>
              <a:t>?</a:t>
            </a:r>
            <a:endParaRPr lang="cs-CZ" sz="2400" dirty="0"/>
          </a:p>
        </p:txBody>
      </p:sp>
      <p:graphicFrame>
        <p:nvGraphicFramePr>
          <p:cNvPr id="2" name="Tabulka 1"/>
          <p:cNvGraphicFramePr>
            <a:graphicFrameLocks noGrp="1"/>
          </p:cNvGraphicFramePr>
          <p:nvPr/>
        </p:nvGraphicFramePr>
        <p:xfrm>
          <a:off x="1908175" y="2636838"/>
          <a:ext cx="4967288" cy="2160587"/>
        </p:xfrm>
        <a:graphic>
          <a:graphicData uri="http://schemas.openxmlformats.org/drawingml/2006/table">
            <a:tbl>
              <a:tblPr/>
              <a:tblGrid>
                <a:gridCol w="1480351"/>
                <a:gridCol w="1743468"/>
                <a:gridCol w="1743468"/>
              </a:tblGrid>
              <a:tr h="617311">
                <a:tc>
                  <a:txBody>
                    <a:bodyPr/>
                    <a:lstStyle/>
                    <a:p>
                      <a:pPr algn="ctr">
                        <a:spcAft>
                          <a:spcPts val="0"/>
                        </a:spcAft>
                      </a:pPr>
                      <a:r>
                        <a:rPr lang="en-GB" sz="1600" b="1" dirty="0">
                          <a:effectLst/>
                          <a:latin typeface="Arial"/>
                          <a:ea typeface="Times New Roman"/>
                        </a:rPr>
                        <a:t>Activity</a:t>
                      </a:r>
                      <a:endParaRPr lang="cs-CZ" sz="1600" dirty="0">
                        <a:effectLst/>
                        <a:latin typeface="Times New Roman"/>
                        <a:ea typeface="Times New Roman"/>
                      </a:endParaRPr>
                    </a:p>
                  </a:txBody>
                  <a:tcPr marL="44439" marR="44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a:ea typeface="Times New Roman"/>
                        </a:rPr>
                        <a:t>Duration </a:t>
                      </a:r>
                      <a:r>
                        <a:rPr lang="en-US" sz="1600" b="1" dirty="0">
                          <a:effectLst/>
                          <a:latin typeface="Arial"/>
                          <a:ea typeface="Times New Roman"/>
                        </a:rPr>
                        <a:t>[hours]</a:t>
                      </a:r>
                      <a:endParaRPr lang="cs-CZ" sz="1600" dirty="0">
                        <a:effectLst/>
                        <a:latin typeface="Times New Roman"/>
                        <a:ea typeface="Times New Roman"/>
                      </a:endParaRPr>
                    </a:p>
                  </a:txBody>
                  <a:tcPr marL="44439" marR="44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a:ea typeface="Times New Roman"/>
                        </a:rPr>
                        <a:t>Preceding activity</a:t>
                      </a:r>
                      <a:endParaRPr lang="cs-CZ" sz="1600" dirty="0">
                        <a:effectLst/>
                        <a:latin typeface="Times New Roman"/>
                        <a:ea typeface="Times New Roman"/>
                      </a:endParaRPr>
                    </a:p>
                  </a:txBody>
                  <a:tcPr marL="44439" marR="44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8655">
                <a:tc>
                  <a:txBody>
                    <a:bodyPr/>
                    <a:lstStyle/>
                    <a:p>
                      <a:pPr algn="ctr">
                        <a:spcAft>
                          <a:spcPts val="0"/>
                        </a:spcAft>
                      </a:pPr>
                      <a:r>
                        <a:rPr lang="en-GB" sz="1600" dirty="0">
                          <a:effectLst/>
                          <a:latin typeface="Arial"/>
                          <a:ea typeface="Times New Roman"/>
                        </a:rPr>
                        <a:t>A</a:t>
                      </a:r>
                      <a:endParaRPr lang="cs-CZ" sz="1600" dirty="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2</a:t>
                      </a:r>
                      <a:endParaRPr lang="cs-CZ" sz="1600" dirty="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a:ea typeface="Times New Roman"/>
                        </a:rPr>
                        <a:t>none</a:t>
                      </a:r>
                      <a:endParaRPr lang="cs-CZ" sz="160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8655">
                <a:tc>
                  <a:txBody>
                    <a:bodyPr/>
                    <a:lstStyle/>
                    <a:p>
                      <a:pPr algn="ctr">
                        <a:spcAft>
                          <a:spcPts val="0"/>
                        </a:spcAft>
                      </a:pPr>
                      <a:r>
                        <a:rPr lang="en-GB" sz="1600">
                          <a:effectLst/>
                          <a:latin typeface="Arial"/>
                          <a:ea typeface="Times New Roman"/>
                        </a:rPr>
                        <a:t>B</a:t>
                      </a:r>
                      <a:endParaRPr lang="cs-CZ" sz="160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4</a:t>
                      </a:r>
                      <a:endParaRPr lang="cs-CZ" sz="1600" dirty="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a:ea typeface="Times New Roman"/>
                        </a:rPr>
                        <a:t>none</a:t>
                      </a:r>
                      <a:endParaRPr lang="cs-CZ" sz="160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8655">
                <a:tc>
                  <a:txBody>
                    <a:bodyPr/>
                    <a:lstStyle/>
                    <a:p>
                      <a:pPr algn="ctr">
                        <a:spcAft>
                          <a:spcPts val="0"/>
                        </a:spcAft>
                      </a:pPr>
                      <a:r>
                        <a:rPr lang="en-GB" sz="1600">
                          <a:effectLst/>
                          <a:latin typeface="Arial"/>
                          <a:ea typeface="Times New Roman"/>
                        </a:rPr>
                        <a:t>C</a:t>
                      </a:r>
                      <a:endParaRPr lang="cs-CZ" sz="160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4</a:t>
                      </a:r>
                      <a:endParaRPr lang="cs-CZ" sz="1600" dirty="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A</a:t>
                      </a:r>
                      <a:endParaRPr lang="cs-CZ" sz="1600" dirty="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8655">
                <a:tc>
                  <a:txBody>
                    <a:bodyPr/>
                    <a:lstStyle/>
                    <a:p>
                      <a:pPr algn="ctr">
                        <a:spcAft>
                          <a:spcPts val="0"/>
                        </a:spcAft>
                      </a:pPr>
                      <a:r>
                        <a:rPr lang="en-GB" sz="1600">
                          <a:effectLst/>
                          <a:latin typeface="Arial"/>
                          <a:ea typeface="Times New Roman"/>
                        </a:rPr>
                        <a:t>D</a:t>
                      </a:r>
                      <a:endParaRPr lang="cs-CZ" sz="160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6</a:t>
                      </a:r>
                      <a:endParaRPr lang="cs-CZ" sz="1600" dirty="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B</a:t>
                      </a:r>
                      <a:endParaRPr lang="cs-CZ" sz="1600" dirty="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8655">
                <a:tc>
                  <a:txBody>
                    <a:bodyPr/>
                    <a:lstStyle/>
                    <a:p>
                      <a:pPr algn="ctr">
                        <a:spcAft>
                          <a:spcPts val="0"/>
                        </a:spcAft>
                      </a:pPr>
                      <a:r>
                        <a:rPr lang="en-GB" sz="1600" dirty="0">
                          <a:effectLst/>
                          <a:latin typeface="Arial"/>
                          <a:ea typeface="Times New Roman"/>
                        </a:rPr>
                        <a:t>E</a:t>
                      </a:r>
                      <a:endParaRPr lang="cs-CZ" sz="1600" dirty="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a:ea typeface="Times New Roman"/>
                        </a:rPr>
                        <a:t>4</a:t>
                      </a:r>
                      <a:endParaRPr lang="cs-CZ" sz="160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C, D</a:t>
                      </a:r>
                      <a:endParaRPr lang="cs-CZ" sz="1600" dirty="0">
                        <a:effectLst/>
                        <a:latin typeface="Times New Roman"/>
                        <a:ea typeface="Times New Roman"/>
                      </a:endParaRPr>
                    </a:p>
                  </a:txBody>
                  <a:tcPr marL="44439" marR="44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cs-CZ" altLang="cs-CZ" sz="3200" b="1" smtClean="0">
                <a:solidFill>
                  <a:srgbClr val="002060"/>
                </a:solidFill>
              </a:rPr>
              <a:t>Example</a:t>
            </a:r>
            <a:endParaRPr lang="en-US" altLang="cs-CZ" sz="3200" b="1" smtClean="0">
              <a:solidFill>
                <a:srgbClr val="002060"/>
              </a:solidFill>
            </a:endParaRP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Draw the activity network including „dummy“ activities </a:t>
            </a:r>
            <a:r>
              <a:rPr lang="en-US" sz="2400" b="1" dirty="0" smtClean="0"/>
              <a:t>Start</a:t>
            </a:r>
            <a:r>
              <a:rPr lang="en-US" sz="2400" dirty="0" smtClean="0"/>
              <a:t> and </a:t>
            </a:r>
            <a:r>
              <a:rPr lang="en-US" sz="2400" b="1" dirty="0" smtClean="0"/>
              <a:t>End</a:t>
            </a:r>
            <a:r>
              <a:rPr lang="en-US" sz="2400" dirty="0" smtClean="0"/>
              <a:t>:</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5" name="Tabulka 4"/>
          <p:cNvGraphicFramePr>
            <a:graphicFrameLocks noGrp="1"/>
          </p:cNvGraphicFramePr>
          <p:nvPr/>
        </p:nvGraphicFramePr>
        <p:xfrm>
          <a:off x="1042988" y="2565400"/>
          <a:ext cx="6715125" cy="3148013"/>
        </p:xfrm>
        <a:graphic>
          <a:graphicData uri="http://schemas.openxmlformats.org/drawingml/2006/table">
            <a:tbl>
              <a:tblPr/>
              <a:tblGrid>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tblGrid>
              <a:tr h="243045">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A</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2</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C</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rowSpan="2" gridSpan="4">
                  <a:txBody>
                    <a:bodyPr/>
                    <a:lstStyle/>
                    <a:p>
                      <a:pPr algn="l" fontAlgn="b"/>
                      <a:endParaRPr lang="cs-CZ" sz="1100" b="0" i="0" u="none" strike="noStrike">
                        <a:solidFill>
                          <a:srgbClr val="000000"/>
                        </a:solidFill>
                        <a:effectLst/>
                        <a:latin typeface="Calibri"/>
                      </a:endParaRPr>
                    </a:p>
                  </a:txBody>
                  <a:tcPr marL="0" marR="0" marT="0" marB="0">
                    <a:lnL>
                      <a:noFill/>
                    </a:lnL>
                    <a:lnR>
                      <a:noFill/>
                    </a:lnR>
                    <a:lnT>
                      <a:noFill/>
                    </a:lnT>
                    <a:lnB>
                      <a:noFill/>
                    </a:lnB>
                  </a:tcPr>
                </a:tc>
                <a:tc rowSpan="2" hMerge="1">
                  <a:txBody>
                    <a:bodyPr/>
                    <a:lstStyle/>
                    <a:p>
                      <a:endParaRPr lang="cs-CZ"/>
                    </a:p>
                  </a:txBody>
                  <a:tcPr/>
                </a:tc>
                <a:tc rowSpan="2" hMerge="1">
                  <a:txBody>
                    <a:bodyPr/>
                    <a:lstStyle/>
                    <a:p>
                      <a:endParaRPr lang="cs-CZ"/>
                    </a:p>
                  </a:txBody>
                  <a:tcPr/>
                </a:tc>
                <a:tc rowSpan="2" h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FF0000"/>
                          </a:solidFill>
                          <a:effectLst/>
                          <a:latin typeface="Arial"/>
                          <a:cs typeface="Times New Roman"/>
                        </a:rPr>
                        <a:t>St</a:t>
                      </a:r>
                      <a:endParaRPr lang="cs-CZ" sz="1000" b="0" i="0" u="none" strike="noStrike" dirty="0">
                        <a:solidFill>
                          <a:srgbClr val="FF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1" i="0" u="none" strike="noStrike" dirty="0">
                          <a:solidFill>
                            <a:srgbClr val="FF0000"/>
                          </a:solidFill>
                          <a:effectLst/>
                          <a:latin typeface="Arial"/>
                          <a:cs typeface="Times New Roman"/>
                        </a:rPr>
                        <a:t>0</a:t>
                      </a:r>
                      <a:endParaRPr lang="cs-CZ" sz="1000" b="1" i="0" u="none" strike="noStrike" dirty="0">
                        <a:solidFill>
                          <a:srgbClr val="FF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gridSpan="4" vMerge="1">
                  <a:txBody>
                    <a:bodyPr/>
                    <a:lstStyle/>
                    <a:p>
                      <a:endParaRPr lang="cs-CZ"/>
                    </a:p>
                  </a:txBody>
                  <a:tcPr/>
                </a:tc>
                <a:tc hMerge="1" vMerge="1">
                  <a:txBody>
                    <a:bodyPr/>
                    <a:lstStyle/>
                    <a:p>
                      <a:endParaRPr lang="cs-CZ"/>
                    </a:p>
                  </a:txBody>
                  <a:tcPr/>
                </a:tc>
                <a:tc hMerge="1" vMerge="1">
                  <a:txBody>
                    <a:bodyPr/>
                    <a:lstStyle/>
                    <a:p>
                      <a:endParaRPr lang="cs-CZ"/>
                    </a:p>
                  </a:txBody>
                  <a:tcPr/>
                </a:tc>
                <a:tc hMerge="1" v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E</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800" b="0" i="0" u="none" strike="noStrike" dirty="0">
                          <a:solidFill>
                            <a:srgbClr val="FF0000"/>
                          </a:solidFill>
                          <a:effectLst/>
                          <a:latin typeface="Arial"/>
                          <a:cs typeface="Times New Roman"/>
                        </a:rPr>
                        <a:t>End</a:t>
                      </a:r>
                      <a:endParaRPr lang="cs-CZ" sz="800" b="0" i="0" u="none" strike="noStrike" dirty="0">
                        <a:solidFill>
                          <a:srgbClr val="FF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1" i="0" u="none" strike="noStrike" dirty="0" smtClean="0">
                          <a:solidFill>
                            <a:srgbClr val="FF0000"/>
                          </a:solidFill>
                          <a:effectLst/>
                          <a:latin typeface="Arial"/>
                          <a:cs typeface="Times New Roman"/>
                        </a:rPr>
                        <a:t>0</a:t>
                      </a:r>
                      <a:endParaRPr lang="cs-CZ" sz="1000" b="1" i="0" u="none" strike="noStrike" dirty="0">
                        <a:solidFill>
                          <a:srgbClr val="FF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B</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D</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6</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31471">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cs-CZ" altLang="cs-CZ" sz="3200" b="1" smtClean="0">
                <a:solidFill>
                  <a:srgbClr val="002060"/>
                </a:solidFill>
              </a:rPr>
              <a:t>Example</a:t>
            </a:r>
            <a:endParaRPr lang="en-US" altLang="cs-CZ" sz="3200" b="1" smtClean="0">
              <a:solidFill>
                <a:srgbClr val="002060"/>
              </a:solidFill>
            </a:endParaRP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Make the forward pass through the activity network:</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5" name="Tabulka 4"/>
          <p:cNvGraphicFramePr>
            <a:graphicFrameLocks noGrp="1"/>
          </p:cNvGraphicFramePr>
          <p:nvPr/>
        </p:nvGraphicFramePr>
        <p:xfrm>
          <a:off x="1042988" y="2349500"/>
          <a:ext cx="6715125" cy="3148013"/>
        </p:xfrm>
        <a:graphic>
          <a:graphicData uri="http://schemas.openxmlformats.org/drawingml/2006/table">
            <a:tbl>
              <a:tblPr/>
              <a:tblGrid>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tblGrid>
              <a:tr h="243045">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smtClean="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2</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2</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6</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A</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2</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C</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rowSpan="2" gridSpan="4">
                  <a:txBody>
                    <a:bodyPr/>
                    <a:lstStyle/>
                    <a:p>
                      <a:pPr algn="l" fontAlgn="b"/>
                      <a:endParaRPr lang="cs-CZ" sz="1100" b="0" i="0" u="none" strike="noStrike" dirty="0">
                        <a:solidFill>
                          <a:srgbClr val="000000"/>
                        </a:solidFill>
                        <a:effectLst/>
                        <a:latin typeface="Calibri"/>
                      </a:endParaRPr>
                    </a:p>
                  </a:txBody>
                  <a:tcPr marL="0" marR="0" marT="0" marB="0">
                    <a:lnL>
                      <a:noFill/>
                    </a:lnL>
                    <a:lnR>
                      <a:noFill/>
                    </a:lnR>
                    <a:lnT>
                      <a:noFill/>
                    </a:lnT>
                    <a:lnB>
                      <a:noFill/>
                    </a:lnB>
                  </a:tcPr>
                </a:tc>
                <a:tc rowSpan="2" hMerge="1">
                  <a:txBody>
                    <a:bodyPr/>
                    <a:lstStyle/>
                    <a:p>
                      <a:endParaRPr lang="cs-CZ"/>
                    </a:p>
                  </a:txBody>
                  <a:tcPr/>
                </a:tc>
                <a:tc rowSpan="2" hMerge="1">
                  <a:txBody>
                    <a:bodyPr/>
                    <a:lstStyle/>
                    <a:p>
                      <a:endParaRPr lang="cs-CZ"/>
                    </a:p>
                  </a:txBody>
                  <a:tcPr/>
                </a:tc>
                <a:tc rowSpan="2" h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14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smtClean="0">
                          <a:solidFill>
                            <a:srgbClr val="000000"/>
                          </a:solidFill>
                          <a:effectLst/>
                          <a:latin typeface="Arial"/>
                          <a:cs typeface="Times New Roman"/>
                        </a:rPr>
                        <a:t>14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14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St</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gridSpan="4" vMerge="1">
                  <a:txBody>
                    <a:bodyPr/>
                    <a:lstStyle/>
                    <a:p>
                      <a:endParaRPr lang="cs-CZ"/>
                    </a:p>
                  </a:txBody>
                  <a:tcPr/>
                </a:tc>
                <a:tc hMerge="1" vMerge="1">
                  <a:txBody>
                    <a:bodyPr/>
                    <a:lstStyle/>
                    <a:p>
                      <a:endParaRPr lang="cs-CZ"/>
                    </a:p>
                  </a:txBody>
                  <a:tcPr/>
                </a:tc>
                <a:tc hMerge="1" vMerge="1">
                  <a:txBody>
                    <a:bodyPr/>
                    <a:lstStyle/>
                    <a:p>
                      <a:endParaRPr lang="cs-CZ"/>
                    </a:p>
                  </a:txBody>
                  <a:tcPr/>
                </a:tc>
                <a:tc hMerge="1" v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E</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800" b="0" i="0" u="none" strike="noStrike">
                          <a:solidFill>
                            <a:srgbClr val="000000"/>
                          </a:solidFill>
                          <a:effectLst/>
                          <a:latin typeface="Arial"/>
                          <a:cs typeface="Times New Roman"/>
                        </a:rPr>
                        <a:t>End</a:t>
                      </a:r>
                      <a:endParaRPr lang="cs-CZ" sz="8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10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B</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D</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6</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31471">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sp>
        <p:nvSpPr>
          <p:cNvPr id="34159" name="Line 2"/>
          <p:cNvSpPr>
            <a:spLocks noChangeShapeType="1"/>
          </p:cNvSpPr>
          <p:nvPr/>
        </p:nvSpPr>
        <p:spPr bwMode="auto">
          <a:xfrm>
            <a:off x="1547813" y="2708275"/>
            <a:ext cx="792162"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cs-CZ"/>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Nadpis 1"/>
          <p:cNvSpPr>
            <a:spLocks noGrp="1"/>
          </p:cNvSpPr>
          <p:nvPr>
            <p:ph type="title"/>
          </p:nvPr>
        </p:nvSpPr>
        <p:spPr/>
        <p:txBody>
          <a:bodyPr/>
          <a:lstStyle/>
          <a:p>
            <a:pPr eaLnBrk="1" hangingPunct="1"/>
            <a:r>
              <a:rPr lang="en-US" altLang="cs-CZ" sz="3200" b="1" smtClean="0">
                <a:solidFill>
                  <a:srgbClr val="002060"/>
                </a:solidFill>
              </a:rPr>
              <a:t>Project </a:t>
            </a:r>
            <a:r>
              <a:rPr lang="cs-CZ" altLang="cs-CZ" sz="3200" b="1" smtClean="0">
                <a:solidFill>
                  <a:srgbClr val="002060"/>
                </a:solidFill>
              </a:rPr>
              <a:t>Modelling</a:t>
            </a:r>
          </a:p>
        </p:txBody>
      </p:sp>
      <p:sp>
        <p:nvSpPr>
          <p:cNvPr id="17411" name="Podnadpis 2"/>
          <p:cNvSpPr>
            <a:spLocks noGrp="1"/>
          </p:cNvSpPr>
          <p:nvPr>
            <p:ph sz="quarter" idx="1"/>
          </p:nvPr>
        </p:nvSpPr>
        <p:spPr>
          <a:xfrm>
            <a:off x="301625" y="1527175"/>
            <a:ext cx="8556625" cy="4572000"/>
          </a:xfrm>
        </p:spPr>
        <p:txBody>
          <a:bodyPr/>
          <a:lstStyle/>
          <a:p>
            <a:pPr>
              <a:defRPr/>
            </a:pPr>
            <a:r>
              <a:rPr lang="en-US" sz="2800" dirty="0" smtClean="0"/>
              <a:t>The </a:t>
            </a:r>
            <a:r>
              <a:rPr lang="en-US" sz="2800" dirty="0"/>
              <a:t>Work Breakdown Structure (WBS) provides a useful tool to address this need efficiently</a:t>
            </a:r>
            <a:r>
              <a:rPr lang="en-US" sz="2800" dirty="0" smtClean="0"/>
              <a:t>.</a:t>
            </a:r>
            <a:endParaRPr lang="cs-CZ" sz="2800" dirty="0" smtClean="0"/>
          </a:p>
          <a:p>
            <a:pPr marL="0" indent="0">
              <a:buFont typeface="Wingdings 2" panose="05020102010507070707" pitchFamily="18" charset="2"/>
              <a:buNone/>
              <a:defRPr/>
            </a:pPr>
            <a:endParaRPr lang="cs-CZ" sz="2800" dirty="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5" y="2719388"/>
            <a:ext cx="7288213"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cs-CZ" altLang="cs-CZ" sz="3200" b="1" smtClean="0">
                <a:solidFill>
                  <a:srgbClr val="002060"/>
                </a:solidFill>
              </a:rPr>
              <a:t>Example</a:t>
            </a:r>
            <a:endParaRPr lang="en-US" altLang="cs-CZ" sz="3200" b="1" smtClean="0">
              <a:solidFill>
                <a:srgbClr val="002060"/>
              </a:solidFill>
            </a:endParaRP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Make the backward pass through the activity network:</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5" name="Tabulka 4"/>
          <p:cNvGraphicFramePr>
            <a:graphicFrameLocks noGrp="1"/>
          </p:cNvGraphicFramePr>
          <p:nvPr/>
        </p:nvGraphicFramePr>
        <p:xfrm>
          <a:off x="1042988" y="2349500"/>
          <a:ext cx="6715125" cy="3148013"/>
        </p:xfrm>
        <a:graphic>
          <a:graphicData uri="http://schemas.openxmlformats.org/drawingml/2006/table">
            <a:tbl>
              <a:tblPr/>
              <a:tblGrid>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tblGrid>
              <a:tr h="243045">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smtClean="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2</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2</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6</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A</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2</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C</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CC"/>
                          </a:solidFill>
                          <a:effectLst/>
                          <a:latin typeface="Arial"/>
                          <a:cs typeface="Times New Roman"/>
                        </a:rPr>
                        <a:t> </a:t>
                      </a:r>
                      <a:r>
                        <a:rPr lang="cs-CZ" sz="1000" b="0" i="0" u="none" strike="noStrike" dirty="0" smtClean="0">
                          <a:solidFill>
                            <a:srgbClr val="0000CC"/>
                          </a:solidFill>
                          <a:effectLst/>
                          <a:latin typeface="Arial"/>
                          <a:cs typeface="Times New Roman"/>
                        </a:rPr>
                        <a:t>4</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CC"/>
                          </a:solidFill>
                          <a:effectLst/>
                          <a:latin typeface="Arial"/>
                          <a:cs typeface="Times New Roman"/>
                        </a:rPr>
                        <a:t> </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CC"/>
                          </a:solidFill>
                          <a:effectLst/>
                          <a:latin typeface="Arial"/>
                          <a:cs typeface="Times New Roman"/>
                        </a:rPr>
                        <a:t>6</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CC"/>
                          </a:solidFill>
                          <a:effectLst/>
                          <a:latin typeface="Arial"/>
                          <a:cs typeface="Times New Roman"/>
                        </a:rPr>
                        <a:t> </a:t>
                      </a:r>
                      <a:r>
                        <a:rPr lang="cs-CZ" sz="1000" b="0" i="0" u="none" strike="noStrike" dirty="0" smtClean="0">
                          <a:solidFill>
                            <a:srgbClr val="0000CC"/>
                          </a:solidFill>
                          <a:effectLst/>
                          <a:latin typeface="Arial"/>
                          <a:cs typeface="Times New Roman"/>
                        </a:rPr>
                        <a:t>6</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CC"/>
                          </a:solidFill>
                          <a:effectLst/>
                          <a:latin typeface="Arial"/>
                          <a:cs typeface="Times New Roman"/>
                        </a:rPr>
                        <a:t> </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CC"/>
                          </a:solidFill>
                          <a:effectLst/>
                          <a:latin typeface="Arial"/>
                          <a:cs typeface="Times New Roman"/>
                        </a:rPr>
                        <a:t>10</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rowSpan="2" gridSpan="4">
                  <a:txBody>
                    <a:bodyPr/>
                    <a:lstStyle/>
                    <a:p>
                      <a:pPr algn="l" fontAlgn="b"/>
                      <a:endParaRPr lang="cs-CZ" sz="1100" b="0" i="0" u="none" strike="noStrike" dirty="0">
                        <a:solidFill>
                          <a:srgbClr val="000000"/>
                        </a:solidFill>
                        <a:effectLst/>
                        <a:latin typeface="Calibri"/>
                      </a:endParaRPr>
                    </a:p>
                  </a:txBody>
                  <a:tcPr marL="0" marR="0" marT="0" marB="0">
                    <a:lnL>
                      <a:noFill/>
                    </a:lnL>
                    <a:lnR>
                      <a:noFill/>
                    </a:lnR>
                    <a:lnT>
                      <a:noFill/>
                    </a:lnT>
                    <a:lnB>
                      <a:noFill/>
                    </a:lnB>
                  </a:tcPr>
                </a:tc>
                <a:tc rowSpan="2" hMerge="1">
                  <a:txBody>
                    <a:bodyPr/>
                    <a:lstStyle/>
                    <a:p>
                      <a:endParaRPr lang="cs-CZ"/>
                    </a:p>
                  </a:txBody>
                  <a:tcPr/>
                </a:tc>
                <a:tc rowSpan="2" hMerge="1">
                  <a:txBody>
                    <a:bodyPr/>
                    <a:lstStyle/>
                    <a:p>
                      <a:endParaRPr lang="cs-CZ"/>
                    </a:p>
                  </a:txBody>
                  <a:tcPr/>
                </a:tc>
                <a:tc rowSpan="2" h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14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smtClean="0">
                          <a:solidFill>
                            <a:srgbClr val="000000"/>
                          </a:solidFill>
                          <a:effectLst/>
                          <a:latin typeface="Arial"/>
                          <a:cs typeface="Times New Roman"/>
                        </a:rPr>
                        <a:t>14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14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St</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gridSpan="4" vMerge="1">
                  <a:txBody>
                    <a:bodyPr/>
                    <a:lstStyle/>
                    <a:p>
                      <a:endParaRPr lang="cs-CZ"/>
                    </a:p>
                  </a:txBody>
                  <a:tcPr/>
                </a:tc>
                <a:tc hMerge="1" vMerge="1">
                  <a:txBody>
                    <a:bodyPr/>
                    <a:lstStyle/>
                    <a:p>
                      <a:endParaRPr lang="cs-CZ"/>
                    </a:p>
                  </a:txBody>
                  <a:tcPr/>
                </a:tc>
                <a:tc hMerge="1" vMerge="1">
                  <a:txBody>
                    <a:bodyPr/>
                    <a:lstStyle/>
                    <a:p>
                      <a:endParaRPr lang="cs-CZ"/>
                    </a:p>
                  </a:txBody>
                  <a:tcPr/>
                </a:tc>
                <a:tc hMerge="1" v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E</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800" b="0" i="0" u="none" strike="noStrike">
                          <a:solidFill>
                            <a:srgbClr val="000000"/>
                          </a:solidFill>
                          <a:effectLst/>
                          <a:latin typeface="Arial"/>
                          <a:cs typeface="Times New Roman"/>
                        </a:rPr>
                        <a:t>End</a:t>
                      </a:r>
                      <a:endParaRPr lang="cs-CZ" sz="8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CC"/>
                          </a:solidFill>
                          <a:effectLst/>
                          <a:latin typeface="Arial"/>
                          <a:cs typeface="Times New Roman"/>
                        </a:rPr>
                        <a:t>0</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CC"/>
                          </a:solidFill>
                          <a:effectLst/>
                          <a:latin typeface="Arial"/>
                          <a:cs typeface="Times New Roman"/>
                        </a:rPr>
                        <a:t> </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CC"/>
                          </a:solidFill>
                          <a:effectLst/>
                          <a:latin typeface="Arial"/>
                          <a:cs typeface="Times New Roman"/>
                        </a:rPr>
                        <a:t>0</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smtClean="0">
                          <a:solidFill>
                            <a:srgbClr val="0000CC"/>
                          </a:solidFill>
                          <a:effectLst/>
                          <a:latin typeface="Arial"/>
                          <a:cs typeface="Times New Roman"/>
                        </a:rPr>
                        <a:t>10</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CC"/>
                          </a:solidFill>
                          <a:effectLst/>
                          <a:latin typeface="Arial"/>
                          <a:cs typeface="Times New Roman"/>
                        </a:rPr>
                        <a:t> </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CC"/>
                          </a:solidFill>
                          <a:effectLst/>
                          <a:latin typeface="Arial"/>
                          <a:cs typeface="Times New Roman"/>
                        </a:rPr>
                        <a:t>14</a:t>
                      </a:r>
                      <a:r>
                        <a:rPr lang="cs-CZ" sz="1000" b="0" i="0" u="none" strike="noStrike" dirty="0">
                          <a:solidFill>
                            <a:srgbClr val="0000CC"/>
                          </a:solidFill>
                          <a:effectLst/>
                          <a:latin typeface="Arial"/>
                          <a:cs typeface="Times New Roman"/>
                        </a:rPr>
                        <a:t> </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CC"/>
                          </a:solidFill>
                          <a:effectLst/>
                          <a:latin typeface="Arial"/>
                          <a:cs typeface="Times New Roman"/>
                        </a:rPr>
                        <a:t>14</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CC"/>
                          </a:solidFill>
                          <a:effectLst/>
                          <a:latin typeface="Arial"/>
                          <a:cs typeface="Times New Roman"/>
                        </a:rPr>
                        <a:t> </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CC"/>
                          </a:solidFill>
                          <a:effectLst/>
                          <a:latin typeface="Arial"/>
                          <a:cs typeface="Times New Roman"/>
                        </a:rPr>
                        <a:t>14</a:t>
                      </a:r>
                      <a:r>
                        <a:rPr lang="cs-CZ" sz="1000" b="0" i="0" u="none" strike="noStrike" dirty="0">
                          <a:solidFill>
                            <a:srgbClr val="0000CC"/>
                          </a:solidFill>
                          <a:effectLst/>
                          <a:latin typeface="Arial"/>
                          <a:cs typeface="Times New Roman"/>
                        </a:rPr>
                        <a:t> </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10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B</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D</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6</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CC"/>
                          </a:solidFill>
                          <a:effectLst/>
                          <a:latin typeface="Arial"/>
                          <a:cs typeface="Times New Roman"/>
                        </a:rPr>
                        <a:t>0</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CC"/>
                          </a:solidFill>
                          <a:effectLst/>
                          <a:latin typeface="Arial"/>
                          <a:cs typeface="Times New Roman"/>
                        </a:rPr>
                        <a:t> </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CC"/>
                          </a:solidFill>
                          <a:effectLst/>
                          <a:latin typeface="Arial"/>
                          <a:cs typeface="Times New Roman"/>
                        </a:rPr>
                        <a:t>4</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dirty="0">
                        <a:solidFill>
                          <a:srgbClr val="0000CC"/>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CC"/>
                          </a:solidFill>
                          <a:effectLst/>
                          <a:latin typeface="Arial"/>
                          <a:cs typeface="Times New Roman"/>
                        </a:rPr>
                        <a:t>4</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CC"/>
                          </a:solidFill>
                          <a:effectLst/>
                          <a:latin typeface="Arial"/>
                          <a:cs typeface="Times New Roman"/>
                        </a:rPr>
                        <a:t> </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CC"/>
                          </a:solidFill>
                          <a:effectLst/>
                          <a:latin typeface="Arial"/>
                          <a:cs typeface="Times New Roman"/>
                        </a:rPr>
                        <a:t>10</a:t>
                      </a:r>
                      <a:endParaRPr lang="cs-CZ" sz="1000" b="0" i="0" u="none" strike="noStrike" dirty="0">
                        <a:solidFill>
                          <a:srgbClr val="0000CC"/>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31471">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sp>
        <p:nvSpPr>
          <p:cNvPr id="35183" name="Line 2"/>
          <p:cNvSpPr>
            <a:spLocks noChangeShapeType="1"/>
          </p:cNvSpPr>
          <p:nvPr/>
        </p:nvSpPr>
        <p:spPr bwMode="auto">
          <a:xfrm flipH="1">
            <a:off x="6372225" y="2997200"/>
            <a:ext cx="1512888"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cs-CZ"/>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cs-CZ" altLang="cs-CZ" sz="3200" b="1" smtClean="0">
                <a:solidFill>
                  <a:srgbClr val="002060"/>
                </a:solidFill>
              </a:rPr>
              <a:t>Example</a:t>
            </a:r>
            <a:endParaRPr lang="en-US" altLang="cs-CZ" sz="3200" b="1" smtClean="0">
              <a:solidFill>
                <a:srgbClr val="002060"/>
              </a:solidFill>
            </a:endParaRP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Calculate the float for each activity (late start-early start):</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5" name="Tabulka 4"/>
          <p:cNvGraphicFramePr>
            <a:graphicFrameLocks noGrp="1"/>
          </p:cNvGraphicFramePr>
          <p:nvPr/>
        </p:nvGraphicFramePr>
        <p:xfrm>
          <a:off x="1042988" y="2349500"/>
          <a:ext cx="6715125" cy="3148013"/>
        </p:xfrm>
        <a:graphic>
          <a:graphicData uri="http://schemas.openxmlformats.org/drawingml/2006/table">
            <a:tbl>
              <a:tblPr/>
              <a:tblGrid>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tblGrid>
              <a:tr h="243045">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smtClean="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2</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2</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6</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kumimoji="0" lang="cs-CZ" sz="1000" b="1" i="0" u="none" strike="noStrike" kern="1200" dirty="0" smtClean="0">
                          <a:solidFill>
                            <a:srgbClr val="FF0000"/>
                          </a:solidFill>
                          <a:effectLst/>
                          <a:latin typeface="Arial"/>
                          <a:ea typeface="+mn-ea"/>
                          <a:cs typeface="Times New Roman"/>
                        </a:rPr>
                        <a:t>4</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A</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2</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4</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C</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r>
                        <a:rPr lang="cs-CZ" sz="1000" b="0" i="0" u="none" strike="noStrike" dirty="0" smtClean="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6</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smtClean="0">
                          <a:solidFill>
                            <a:srgbClr val="000000"/>
                          </a:solidFill>
                          <a:effectLst/>
                          <a:latin typeface="Arial"/>
                          <a:cs typeface="Times New Roman"/>
                        </a:rPr>
                        <a:t>6</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rowSpan="2" gridSpan="4">
                  <a:txBody>
                    <a:bodyPr/>
                    <a:lstStyle/>
                    <a:p>
                      <a:pPr algn="l" fontAlgn="b"/>
                      <a:endParaRPr lang="cs-CZ" sz="1100" b="0" i="0" u="none" strike="noStrike" dirty="0">
                        <a:solidFill>
                          <a:srgbClr val="000000"/>
                        </a:solidFill>
                        <a:effectLst/>
                        <a:latin typeface="Calibri"/>
                      </a:endParaRPr>
                    </a:p>
                  </a:txBody>
                  <a:tcPr marL="0" marR="0" marT="0" marB="0">
                    <a:lnL>
                      <a:noFill/>
                    </a:lnL>
                    <a:lnR>
                      <a:noFill/>
                    </a:lnR>
                    <a:lnT>
                      <a:noFill/>
                    </a:lnT>
                    <a:lnB>
                      <a:noFill/>
                    </a:lnB>
                  </a:tcPr>
                </a:tc>
                <a:tc rowSpan="2" hMerge="1">
                  <a:txBody>
                    <a:bodyPr/>
                    <a:lstStyle/>
                    <a:p>
                      <a:endParaRPr lang="cs-CZ"/>
                    </a:p>
                  </a:txBody>
                  <a:tcPr/>
                </a:tc>
                <a:tc rowSpan="2" hMerge="1">
                  <a:txBody>
                    <a:bodyPr/>
                    <a:lstStyle/>
                    <a:p>
                      <a:endParaRPr lang="cs-CZ"/>
                    </a:p>
                  </a:txBody>
                  <a:tcPr/>
                </a:tc>
                <a:tc rowSpan="2" h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14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smtClean="0">
                          <a:solidFill>
                            <a:srgbClr val="000000"/>
                          </a:solidFill>
                          <a:effectLst/>
                          <a:latin typeface="Arial"/>
                          <a:cs typeface="Times New Roman"/>
                        </a:rPr>
                        <a:t>14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14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1" i="0" u="none" strike="noStrike" dirty="0" smtClean="0">
                          <a:solidFill>
                            <a:srgbClr val="FF0000"/>
                          </a:solidFill>
                          <a:effectLst/>
                          <a:latin typeface="Arial"/>
                          <a:cs typeface="Times New Roman"/>
                        </a:rPr>
                        <a:t>0</a:t>
                      </a:r>
                      <a:endParaRPr lang="cs-CZ" sz="1000" b="1" i="0" u="none" strike="noStrike" dirty="0">
                        <a:solidFill>
                          <a:srgbClr val="FF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St</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gridSpan="4" vMerge="1">
                  <a:txBody>
                    <a:bodyPr/>
                    <a:lstStyle/>
                    <a:p>
                      <a:endParaRPr lang="cs-CZ"/>
                    </a:p>
                  </a:txBody>
                  <a:tcPr/>
                </a:tc>
                <a:tc hMerge="1" vMerge="1">
                  <a:txBody>
                    <a:bodyPr/>
                    <a:lstStyle/>
                    <a:p>
                      <a:endParaRPr lang="cs-CZ"/>
                    </a:p>
                  </a:txBody>
                  <a:tcPr/>
                </a:tc>
                <a:tc hMerge="1" vMerge="1">
                  <a:txBody>
                    <a:bodyPr/>
                    <a:lstStyle/>
                    <a:p>
                      <a:endParaRPr lang="cs-CZ"/>
                    </a:p>
                  </a:txBody>
                  <a:tcPr/>
                </a:tc>
                <a:tc hMerge="1" v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lang="cs-CZ" sz="1000" b="0" i="0" u="none" strike="noStrike" dirty="0">
                          <a:solidFill>
                            <a:srgbClr val="000000"/>
                          </a:solidFill>
                          <a:effectLst/>
                          <a:latin typeface="Arial"/>
                          <a:cs typeface="Times New Roman"/>
                        </a:rPr>
                        <a:t> </a:t>
                      </a:r>
                      <a:r>
                        <a:rPr kumimoji="0" lang="cs-CZ" sz="1000" b="1" i="0" u="none" strike="noStrike" kern="1200" dirty="0" smtClean="0">
                          <a:solidFill>
                            <a:srgbClr val="FF0000"/>
                          </a:solidFill>
                          <a:effectLst/>
                          <a:latin typeface="Arial"/>
                          <a:ea typeface="+mn-ea"/>
                          <a:cs typeface="Times New Roman"/>
                        </a:rPr>
                        <a:t>0</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E</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0</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800" b="0" i="0" u="none" strike="noStrike">
                          <a:solidFill>
                            <a:srgbClr val="000000"/>
                          </a:solidFill>
                          <a:effectLst/>
                          <a:latin typeface="Arial"/>
                          <a:cs typeface="Times New Roman"/>
                        </a:rPr>
                        <a:t>End</a:t>
                      </a:r>
                      <a:endParaRPr lang="cs-CZ" sz="8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smtClean="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14</a:t>
                      </a: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14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14</a:t>
                      </a: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10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0</a:t>
                      </a:r>
                      <a:r>
                        <a:rPr kumimoji="0" lang="cs-CZ" sz="1000" b="1" i="0" u="none" strike="noStrike" kern="1200" dirty="0">
                          <a:solidFill>
                            <a:srgbClr val="FF0000"/>
                          </a:solidFill>
                          <a:effectLst/>
                          <a:latin typeface="Arial"/>
                          <a:ea typeface="+mn-ea"/>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B</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0</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D</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6</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31471">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cs-CZ" altLang="cs-CZ" sz="3200" b="1" smtClean="0">
                <a:solidFill>
                  <a:srgbClr val="002060"/>
                </a:solidFill>
              </a:rPr>
              <a:t>Example</a:t>
            </a:r>
            <a:endParaRPr lang="en-US" altLang="cs-CZ" sz="3200" b="1" smtClean="0">
              <a:solidFill>
                <a:srgbClr val="002060"/>
              </a:solidFill>
            </a:endParaRP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Indicate the critical path (activities whit zero float):</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5" name="Tabulka 4"/>
          <p:cNvGraphicFramePr>
            <a:graphicFrameLocks noGrp="1"/>
          </p:cNvGraphicFramePr>
          <p:nvPr/>
        </p:nvGraphicFramePr>
        <p:xfrm>
          <a:off x="1042988" y="2349500"/>
          <a:ext cx="6715125" cy="3148013"/>
        </p:xfrm>
        <a:graphic>
          <a:graphicData uri="http://schemas.openxmlformats.org/drawingml/2006/table">
            <a:tbl>
              <a:tblPr/>
              <a:tblGrid>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tblGrid>
              <a:tr h="243045">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smtClean="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2</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2</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6</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kumimoji="0" lang="cs-CZ" sz="1000" b="1" i="0" u="none" strike="noStrike" kern="1200" dirty="0" smtClean="0">
                          <a:solidFill>
                            <a:srgbClr val="FF0000"/>
                          </a:solidFill>
                          <a:effectLst/>
                          <a:latin typeface="Arial"/>
                          <a:ea typeface="+mn-ea"/>
                          <a:cs typeface="Times New Roman"/>
                        </a:rPr>
                        <a:t>4</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A</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2</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4</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C</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r>
                        <a:rPr lang="cs-CZ" sz="1000" b="0" i="0" u="none" strike="noStrike" dirty="0" smtClean="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6</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smtClean="0">
                          <a:solidFill>
                            <a:srgbClr val="000000"/>
                          </a:solidFill>
                          <a:effectLst/>
                          <a:latin typeface="Arial"/>
                          <a:cs typeface="Times New Roman"/>
                        </a:rPr>
                        <a:t>6</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rowSpan="2" gridSpan="4">
                  <a:txBody>
                    <a:bodyPr/>
                    <a:lstStyle/>
                    <a:p>
                      <a:pPr algn="l" fontAlgn="b"/>
                      <a:endParaRPr lang="cs-CZ" sz="1100" b="0" i="0" u="none" strike="noStrike" dirty="0">
                        <a:solidFill>
                          <a:srgbClr val="000000"/>
                        </a:solidFill>
                        <a:effectLst/>
                        <a:latin typeface="Calibri"/>
                      </a:endParaRPr>
                    </a:p>
                  </a:txBody>
                  <a:tcPr marL="0" marR="0" marT="0" marB="0">
                    <a:lnL>
                      <a:noFill/>
                    </a:lnL>
                    <a:lnR>
                      <a:noFill/>
                    </a:lnR>
                    <a:lnT>
                      <a:noFill/>
                    </a:lnT>
                    <a:lnB>
                      <a:noFill/>
                    </a:lnB>
                  </a:tcPr>
                </a:tc>
                <a:tc rowSpan="2" hMerge="1">
                  <a:txBody>
                    <a:bodyPr/>
                    <a:lstStyle/>
                    <a:p>
                      <a:endParaRPr lang="cs-CZ"/>
                    </a:p>
                  </a:txBody>
                  <a:tcPr/>
                </a:tc>
                <a:tc rowSpan="2" hMerge="1">
                  <a:txBody>
                    <a:bodyPr/>
                    <a:lstStyle/>
                    <a:p>
                      <a:endParaRPr lang="cs-CZ"/>
                    </a:p>
                  </a:txBody>
                  <a:tcPr/>
                </a:tc>
                <a:tc rowSpan="2" h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14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smtClean="0">
                          <a:solidFill>
                            <a:srgbClr val="000000"/>
                          </a:solidFill>
                          <a:effectLst/>
                          <a:latin typeface="Arial"/>
                          <a:cs typeface="Times New Roman"/>
                        </a:rPr>
                        <a:t>14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14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1" i="0" u="none" strike="noStrike" dirty="0" smtClean="0">
                          <a:solidFill>
                            <a:srgbClr val="FF0000"/>
                          </a:solidFill>
                          <a:effectLst/>
                          <a:latin typeface="Arial"/>
                          <a:cs typeface="Times New Roman"/>
                        </a:rPr>
                        <a:t>0</a:t>
                      </a:r>
                      <a:endParaRPr lang="cs-CZ" sz="1000" b="1" i="0" u="none" strike="noStrike" dirty="0">
                        <a:solidFill>
                          <a:srgbClr val="FF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St</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gridSpan="4" vMerge="1">
                  <a:txBody>
                    <a:bodyPr/>
                    <a:lstStyle/>
                    <a:p>
                      <a:endParaRPr lang="cs-CZ"/>
                    </a:p>
                  </a:txBody>
                  <a:tcPr/>
                </a:tc>
                <a:tc hMerge="1" vMerge="1">
                  <a:txBody>
                    <a:bodyPr/>
                    <a:lstStyle/>
                    <a:p>
                      <a:endParaRPr lang="cs-CZ"/>
                    </a:p>
                  </a:txBody>
                  <a:tcPr/>
                </a:tc>
                <a:tc hMerge="1" vMerge="1">
                  <a:txBody>
                    <a:bodyPr/>
                    <a:lstStyle/>
                    <a:p>
                      <a:endParaRPr lang="cs-CZ"/>
                    </a:p>
                  </a:txBody>
                  <a:tcPr/>
                </a:tc>
                <a:tc hMerge="1" v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lang="cs-CZ" sz="1000" b="0" i="0" u="none" strike="noStrike" dirty="0">
                          <a:solidFill>
                            <a:srgbClr val="000000"/>
                          </a:solidFill>
                          <a:effectLst/>
                          <a:latin typeface="Arial"/>
                          <a:cs typeface="Times New Roman"/>
                        </a:rPr>
                        <a:t> </a:t>
                      </a:r>
                      <a:r>
                        <a:rPr kumimoji="0" lang="cs-CZ" sz="1000" b="1" i="0" u="none" strike="noStrike" kern="1200" dirty="0" smtClean="0">
                          <a:solidFill>
                            <a:srgbClr val="FF0000"/>
                          </a:solidFill>
                          <a:effectLst/>
                          <a:latin typeface="Arial"/>
                          <a:ea typeface="+mn-ea"/>
                          <a:cs typeface="Times New Roman"/>
                        </a:rPr>
                        <a:t>0</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E</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0</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800" b="0" i="0" u="none" strike="noStrike" dirty="0">
                          <a:solidFill>
                            <a:srgbClr val="000000"/>
                          </a:solidFill>
                          <a:effectLst/>
                          <a:latin typeface="Arial"/>
                          <a:cs typeface="Times New Roman"/>
                        </a:rPr>
                        <a:t>End</a:t>
                      </a:r>
                      <a:endParaRPr lang="cs-CZ" sz="8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smtClean="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14</a:t>
                      </a: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14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14</a:t>
                      </a: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10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0</a:t>
                      </a:r>
                      <a:r>
                        <a:rPr kumimoji="0" lang="cs-CZ" sz="1000" b="1" i="0" u="none" strike="noStrike" kern="1200" dirty="0">
                          <a:solidFill>
                            <a:srgbClr val="FF0000"/>
                          </a:solidFill>
                          <a:effectLst/>
                          <a:latin typeface="Arial"/>
                          <a:ea typeface="+mn-ea"/>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B</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0</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D</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6</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31471">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cs-CZ" altLang="cs-CZ" sz="3200" b="1" smtClean="0">
                <a:solidFill>
                  <a:srgbClr val="002060"/>
                </a:solidFill>
              </a:rPr>
              <a:t>Example</a:t>
            </a:r>
            <a:endParaRPr lang="en-US" altLang="cs-CZ" sz="3200" b="1" smtClean="0">
              <a:solidFill>
                <a:srgbClr val="002060"/>
              </a:solidFill>
            </a:endParaRP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Useful check-points:</a:t>
            </a:r>
          </a:p>
          <a:p>
            <a:pPr lvl="1">
              <a:defRPr/>
            </a:pPr>
            <a:r>
              <a:rPr lang="en-US" sz="2000" dirty="0" smtClean="0">
                <a:solidFill>
                  <a:schemeClr val="tx1"/>
                </a:solidFill>
              </a:rPr>
              <a:t>There is always at least one critical path</a:t>
            </a:r>
          </a:p>
          <a:p>
            <a:pPr lvl="1">
              <a:defRPr/>
            </a:pPr>
            <a:r>
              <a:rPr lang="en-US" sz="2000" dirty="0" smtClean="0">
                <a:solidFill>
                  <a:schemeClr val="tx1"/>
                </a:solidFill>
              </a:rPr>
              <a:t>The total float on each branch of the network remains constant</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5" name="Tabulka 4"/>
          <p:cNvGraphicFramePr>
            <a:graphicFrameLocks noGrp="1"/>
          </p:cNvGraphicFramePr>
          <p:nvPr/>
        </p:nvGraphicFramePr>
        <p:xfrm>
          <a:off x="1187450" y="2852738"/>
          <a:ext cx="6715125" cy="3149600"/>
        </p:xfrm>
        <a:graphic>
          <a:graphicData uri="http://schemas.openxmlformats.org/drawingml/2006/table">
            <a:tbl>
              <a:tblPr/>
              <a:tblGrid>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tblGrid>
              <a:tr h="243168">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168">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smtClean="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2</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2</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6</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168">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kumimoji="0" lang="cs-CZ" sz="1000" b="1" i="0" u="none" strike="noStrike" kern="1200" dirty="0" smtClean="0">
                          <a:solidFill>
                            <a:srgbClr val="FF0000"/>
                          </a:solidFill>
                          <a:effectLst/>
                          <a:latin typeface="Arial"/>
                          <a:ea typeface="+mn-ea"/>
                          <a:cs typeface="Times New Roman"/>
                        </a:rPr>
                        <a:t>4</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A</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2</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4</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C</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168">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r>
                        <a:rPr lang="cs-CZ" sz="1000" b="0" i="0" u="none" strike="noStrike" dirty="0" smtClean="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6</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smtClean="0">
                          <a:solidFill>
                            <a:srgbClr val="000000"/>
                          </a:solidFill>
                          <a:effectLst/>
                          <a:latin typeface="Arial"/>
                          <a:cs typeface="Times New Roman"/>
                        </a:rPr>
                        <a:t>6</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168">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168">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rowSpan="2" gridSpan="4">
                  <a:txBody>
                    <a:bodyPr/>
                    <a:lstStyle/>
                    <a:p>
                      <a:pPr algn="l" fontAlgn="b"/>
                      <a:endParaRPr lang="cs-CZ" sz="1100" b="0" i="0" u="none" strike="noStrike" dirty="0">
                        <a:solidFill>
                          <a:srgbClr val="000000"/>
                        </a:solidFill>
                        <a:effectLst/>
                        <a:latin typeface="Calibri"/>
                      </a:endParaRPr>
                    </a:p>
                  </a:txBody>
                  <a:tcPr marL="0" marR="0" marT="0" marB="0">
                    <a:lnL>
                      <a:noFill/>
                    </a:lnL>
                    <a:lnR>
                      <a:noFill/>
                    </a:lnR>
                    <a:lnT>
                      <a:noFill/>
                    </a:lnT>
                    <a:lnB>
                      <a:noFill/>
                    </a:lnB>
                  </a:tcPr>
                </a:tc>
                <a:tc rowSpan="2" hMerge="1">
                  <a:txBody>
                    <a:bodyPr/>
                    <a:lstStyle/>
                    <a:p>
                      <a:endParaRPr lang="cs-CZ"/>
                    </a:p>
                  </a:txBody>
                  <a:tcPr/>
                </a:tc>
                <a:tc rowSpan="2" hMerge="1">
                  <a:txBody>
                    <a:bodyPr/>
                    <a:lstStyle/>
                    <a:p>
                      <a:endParaRPr lang="cs-CZ"/>
                    </a:p>
                  </a:txBody>
                  <a:tcPr/>
                </a:tc>
                <a:tc rowSpan="2" h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14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smtClean="0">
                          <a:solidFill>
                            <a:srgbClr val="000000"/>
                          </a:solidFill>
                          <a:effectLst/>
                          <a:latin typeface="Arial"/>
                          <a:cs typeface="Times New Roman"/>
                        </a:rPr>
                        <a:t>14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14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168">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1" i="0" u="none" strike="noStrike" dirty="0" smtClean="0">
                          <a:solidFill>
                            <a:srgbClr val="FF0000"/>
                          </a:solidFill>
                          <a:effectLst/>
                          <a:latin typeface="Arial"/>
                          <a:cs typeface="Times New Roman"/>
                        </a:rPr>
                        <a:t>0</a:t>
                      </a:r>
                      <a:endParaRPr lang="cs-CZ" sz="1000" b="1" i="0" u="none" strike="noStrike" dirty="0">
                        <a:solidFill>
                          <a:srgbClr val="FF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St</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gridSpan="4" vMerge="1">
                  <a:txBody>
                    <a:bodyPr/>
                    <a:lstStyle/>
                    <a:p>
                      <a:endParaRPr lang="cs-CZ"/>
                    </a:p>
                  </a:txBody>
                  <a:tcPr/>
                </a:tc>
                <a:tc hMerge="1" vMerge="1">
                  <a:txBody>
                    <a:bodyPr/>
                    <a:lstStyle/>
                    <a:p>
                      <a:endParaRPr lang="cs-CZ"/>
                    </a:p>
                  </a:txBody>
                  <a:tcPr/>
                </a:tc>
                <a:tc hMerge="1" vMerge="1">
                  <a:txBody>
                    <a:bodyPr/>
                    <a:lstStyle/>
                    <a:p>
                      <a:endParaRPr lang="cs-CZ"/>
                    </a:p>
                  </a:txBody>
                  <a:tcPr/>
                </a:tc>
                <a:tc hMerge="1" v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lang="cs-CZ" sz="1000" b="0" i="0" u="none" strike="noStrike" dirty="0">
                          <a:solidFill>
                            <a:srgbClr val="000000"/>
                          </a:solidFill>
                          <a:effectLst/>
                          <a:latin typeface="Arial"/>
                          <a:cs typeface="Times New Roman"/>
                        </a:rPr>
                        <a:t> </a:t>
                      </a:r>
                      <a:r>
                        <a:rPr kumimoji="0" lang="cs-CZ" sz="1000" b="1" i="0" u="none" strike="noStrike" kern="1200" dirty="0" smtClean="0">
                          <a:solidFill>
                            <a:srgbClr val="FF0000"/>
                          </a:solidFill>
                          <a:effectLst/>
                          <a:latin typeface="Arial"/>
                          <a:ea typeface="+mn-ea"/>
                          <a:cs typeface="Times New Roman"/>
                        </a:rPr>
                        <a:t>0</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E</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0</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800" b="0" i="0" u="none" strike="noStrike" dirty="0">
                          <a:solidFill>
                            <a:srgbClr val="000000"/>
                          </a:solidFill>
                          <a:effectLst/>
                          <a:latin typeface="Arial"/>
                          <a:cs typeface="Times New Roman"/>
                        </a:rPr>
                        <a:t>End</a:t>
                      </a:r>
                      <a:endParaRPr lang="cs-CZ" sz="8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168">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smtClean="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14</a:t>
                      </a: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14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14</a:t>
                      </a: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168">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168">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10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168">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0</a:t>
                      </a:r>
                      <a:r>
                        <a:rPr kumimoji="0" lang="cs-CZ" sz="1000" b="1" i="0" u="none" strike="noStrike" kern="1200" dirty="0">
                          <a:solidFill>
                            <a:srgbClr val="FF0000"/>
                          </a:solidFill>
                          <a:effectLst/>
                          <a:latin typeface="Arial"/>
                          <a:ea typeface="+mn-ea"/>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B</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0</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D</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6</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168">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31588">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Critical Path Method</a:t>
            </a:r>
            <a:r>
              <a:rPr lang="cs-CZ" altLang="cs-CZ" sz="3200" b="1" smtClean="0">
                <a:solidFill>
                  <a:srgbClr val="002060"/>
                </a:solidFill>
              </a:rPr>
              <a:t>/CPM</a:t>
            </a:r>
            <a:endParaRPr lang="en-US" altLang="cs-CZ" sz="3200" b="1" smtClean="0">
              <a:solidFill>
                <a:srgbClr val="002060"/>
              </a:solidFill>
            </a:endParaRPr>
          </a:p>
        </p:txBody>
      </p:sp>
      <p:sp>
        <p:nvSpPr>
          <p:cNvPr id="38915" name="Podnadpis 2"/>
          <p:cNvSpPr>
            <a:spLocks noGrp="1"/>
          </p:cNvSpPr>
          <p:nvPr>
            <p:ph sz="quarter" idx="1"/>
          </p:nvPr>
        </p:nvSpPr>
        <p:spPr>
          <a:xfrm>
            <a:off x="301625" y="1527175"/>
            <a:ext cx="8556625" cy="4572000"/>
          </a:xfrm>
        </p:spPr>
        <p:txBody>
          <a:bodyPr/>
          <a:lstStyle/>
          <a:p>
            <a:pPr marL="84138" lvl="1" indent="0">
              <a:spcBef>
                <a:spcPts val="700"/>
              </a:spcBef>
              <a:buFont typeface="Wingdings" panose="05000000000000000000" pitchFamily="2" charset="2"/>
              <a:buNone/>
            </a:pPr>
            <a:r>
              <a:rPr lang="en-US" altLang="cs-CZ" sz="1800" smtClean="0">
                <a:solidFill>
                  <a:schemeClr val="tx1"/>
                </a:solidFill>
              </a:rPr>
              <a:t>1.</a:t>
            </a:r>
            <a:r>
              <a:rPr lang="cs-CZ" altLang="cs-CZ" sz="1800" smtClean="0">
                <a:solidFill>
                  <a:schemeClr val="tx1"/>
                </a:solidFill>
              </a:rPr>
              <a:t> </a:t>
            </a:r>
            <a:r>
              <a:rPr lang="en-US" altLang="cs-CZ" sz="1800" smtClean="0">
                <a:solidFill>
                  <a:schemeClr val="tx1"/>
                </a:solidFill>
              </a:rPr>
              <a:t>Develop a list of activities that make up the project.</a:t>
            </a:r>
          </a:p>
          <a:p>
            <a:pPr marL="84138" lvl="1" indent="0">
              <a:spcBef>
                <a:spcPts val="700"/>
              </a:spcBef>
              <a:buFont typeface="Wingdings" panose="05000000000000000000" pitchFamily="2" charset="2"/>
              <a:buNone/>
            </a:pPr>
            <a:r>
              <a:rPr lang="en-US" altLang="cs-CZ" sz="1800" smtClean="0">
                <a:solidFill>
                  <a:schemeClr val="tx1"/>
                </a:solidFill>
              </a:rPr>
              <a:t>2.</a:t>
            </a:r>
            <a:r>
              <a:rPr lang="cs-CZ" altLang="cs-CZ" sz="1800" smtClean="0">
                <a:solidFill>
                  <a:schemeClr val="tx1"/>
                </a:solidFill>
              </a:rPr>
              <a:t> </a:t>
            </a:r>
            <a:r>
              <a:rPr lang="en-US" altLang="cs-CZ" sz="1800" smtClean="0">
                <a:solidFill>
                  <a:schemeClr val="tx1"/>
                </a:solidFill>
              </a:rPr>
              <a:t>Determine the immediate predecessor activities for each activity in the project.</a:t>
            </a:r>
          </a:p>
          <a:p>
            <a:pPr marL="84138" lvl="1" indent="0">
              <a:spcBef>
                <a:spcPts val="700"/>
              </a:spcBef>
              <a:buFont typeface="Wingdings" panose="05000000000000000000" pitchFamily="2" charset="2"/>
              <a:buNone/>
            </a:pPr>
            <a:r>
              <a:rPr lang="en-US" altLang="cs-CZ" sz="1800" smtClean="0">
                <a:solidFill>
                  <a:schemeClr val="tx1"/>
                </a:solidFill>
              </a:rPr>
              <a:t>3.</a:t>
            </a:r>
            <a:r>
              <a:rPr lang="cs-CZ" altLang="cs-CZ" sz="1800" smtClean="0">
                <a:solidFill>
                  <a:schemeClr val="tx1"/>
                </a:solidFill>
              </a:rPr>
              <a:t> </a:t>
            </a:r>
            <a:r>
              <a:rPr lang="en-US" altLang="cs-CZ" sz="1800" smtClean="0">
                <a:solidFill>
                  <a:schemeClr val="tx1"/>
                </a:solidFill>
              </a:rPr>
              <a:t>Estimate the completion time for each activity.</a:t>
            </a:r>
          </a:p>
          <a:p>
            <a:pPr marL="84138" lvl="1" indent="0">
              <a:spcBef>
                <a:spcPts val="700"/>
              </a:spcBef>
              <a:buFont typeface="Wingdings" panose="05000000000000000000" pitchFamily="2" charset="2"/>
              <a:buNone/>
            </a:pPr>
            <a:r>
              <a:rPr lang="en-US" altLang="cs-CZ" sz="1800" smtClean="0">
                <a:solidFill>
                  <a:schemeClr val="tx1"/>
                </a:solidFill>
              </a:rPr>
              <a:t>4.</a:t>
            </a:r>
            <a:r>
              <a:rPr lang="cs-CZ" altLang="cs-CZ" sz="1800" smtClean="0">
                <a:solidFill>
                  <a:schemeClr val="tx1"/>
                </a:solidFill>
              </a:rPr>
              <a:t> </a:t>
            </a:r>
            <a:r>
              <a:rPr lang="en-US" altLang="cs-CZ" sz="1800" smtClean="0">
                <a:solidFill>
                  <a:schemeClr val="tx1"/>
                </a:solidFill>
              </a:rPr>
              <a:t>Draw a network depicting the activities and immediate predecessors listed in steps 1 and 2.</a:t>
            </a:r>
          </a:p>
          <a:p>
            <a:pPr marL="84138" lvl="1" indent="0">
              <a:spcBef>
                <a:spcPts val="700"/>
              </a:spcBef>
              <a:buFont typeface="Wingdings" panose="05000000000000000000" pitchFamily="2" charset="2"/>
              <a:buNone/>
            </a:pPr>
            <a:r>
              <a:rPr lang="en-US" altLang="cs-CZ" sz="1800" smtClean="0">
                <a:solidFill>
                  <a:schemeClr val="tx1"/>
                </a:solidFill>
              </a:rPr>
              <a:t>5.</a:t>
            </a:r>
            <a:r>
              <a:rPr lang="cs-CZ" altLang="cs-CZ" sz="1800" smtClean="0">
                <a:solidFill>
                  <a:schemeClr val="tx1"/>
                </a:solidFill>
              </a:rPr>
              <a:t> </a:t>
            </a:r>
            <a:r>
              <a:rPr lang="en-US" altLang="cs-CZ" sz="1800" smtClean="0">
                <a:solidFill>
                  <a:schemeClr val="tx1"/>
                </a:solidFill>
              </a:rPr>
              <a:t>Using the network and activity time estimates, determine the earliest start time and earliest finish time for each activity by making forward pass through the network. The earliest finish time for the last activity in the project identifies the total time required to complete the project.</a:t>
            </a:r>
          </a:p>
          <a:p>
            <a:pPr marL="84138" lvl="1" indent="0">
              <a:spcBef>
                <a:spcPts val="700"/>
              </a:spcBef>
              <a:buFont typeface="Wingdings" panose="05000000000000000000" pitchFamily="2" charset="2"/>
              <a:buNone/>
            </a:pPr>
            <a:r>
              <a:rPr lang="en-US" altLang="cs-CZ" sz="1800" smtClean="0">
                <a:solidFill>
                  <a:schemeClr val="tx1"/>
                </a:solidFill>
              </a:rPr>
              <a:t>6.</a:t>
            </a:r>
            <a:r>
              <a:rPr lang="cs-CZ" altLang="cs-CZ" sz="1800" smtClean="0">
                <a:solidFill>
                  <a:schemeClr val="tx1"/>
                </a:solidFill>
              </a:rPr>
              <a:t> </a:t>
            </a:r>
            <a:r>
              <a:rPr lang="en-US" altLang="cs-CZ" sz="1800" smtClean="0">
                <a:solidFill>
                  <a:schemeClr val="tx1"/>
                </a:solidFill>
              </a:rPr>
              <a:t>Using the project completion time identified in step 5 as the latest finish time for the last activity, make backward pass through the network to identify the latest start time and latest finish time for each activity.</a:t>
            </a:r>
          </a:p>
          <a:p>
            <a:pPr marL="84138" lvl="1" indent="0">
              <a:spcBef>
                <a:spcPts val="700"/>
              </a:spcBef>
              <a:buFont typeface="Wingdings" panose="05000000000000000000" pitchFamily="2" charset="2"/>
              <a:buNone/>
            </a:pPr>
            <a:r>
              <a:rPr lang="en-US" altLang="cs-CZ" sz="1800" smtClean="0">
                <a:solidFill>
                  <a:schemeClr val="tx1"/>
                </a:solidFill>
              </a:rPr>
              <a:t>7.</a:t>
            </a:r>
            <a:r>
              <a:rPr lang="cs-CZ" altLang="cs-CZ" sz="1800" smtClean="0">
                <a:solidFill>
                  <a:schemeClr val="tx1"/>
                </a:solidFill>
              </a:rPr>
              <a:t> </a:t>
            </a:r>
            <a:r>
              <a:rPr lang="en-US" altLang="cs-CZ" sz="1800" smtClean="0">
                <a:solidFill>
                  <a:schemeClr val="tx1"/>
                </a:solidFill>
              </a:rPr>
              <a:t>Use difference between the latest start time and earliest start time for each activity to identify the slack time available for the activity.</a:t>
            </a:r>
          </a:p>
          <a:p>
            <a:pPr marL="84138" lvl="1" indent="0">
              <a:spcBef>
                <a:spcPts val="700"/>
              </a:spcBef>
              <a:buFont typeface="Wingdings" panose="05000000000000000000" pitchFamily="2" charset="2"/>
              <a:buNone/>
            </a:pPr>
            <a:r>
              <a:rPr lang="en-US" altLang="cs-CZ" sz="1800" smtClean="0">
                <a:solidFill>
                  <a:schemeClr val="tx1"/>
                </a:solidFill>
              </a:rPr>
              <a:t>8.</a:t>
            </a:r>
            <a:r>
              <a:rPr lang="cs-CZ" altLang="cs-CZ" sz="1800" smtClean="0">
                <a:solidFill>
                  <a:schemeClr val="tx1"/>
                </a:solidFill>
              </a:rPr>
              <a:t> </a:t>
            </a:r>
            <a:r>
              <a:rPr lang="en-US" altLang="cs-CZ" sz="1800" smtClean="0">
                <a:solidFill>
                  <a:schemeClr val="tx1"/>
                </a:solidFill>
              </a:rPr>
              <a:t>The critical path activities are the activities with zero slack.</a:t>
            </a:r>
            <a:endParaRPr lang="cs-CZ" altLang="cs-CZ" sz="18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Critical Path Method</a:t>
            </a:r>
            <a:r>
              <a:rPr lang="cs-CZ" altLang="cs-CZ" sz="3200" b="1" smtClean="0">
                <a:solidFill>
                  <a:srgbClr val="002060"/>
                </a:solidFill>
              </a:rPr>
              <a:t>/CPM</a:t>
            </a:r>
            <a:endParaRPr lang="en-US" altLang="cs-CZ" sz="3200" b="1" smtClean="0">
              <a:solidFill>
                <a:srgbClr val="002060"/>
              </a:solidFill>
            </a:endParaRPr>
          </a:p>
        </p:txBody>
      </p:sp>
      <p:sp>
        <p:nvSpPr>
          <p:cNvPr id="17411" name="Podnadpis 2"/>
          <p:cNvSpPr>
            <a:spLocks noGrp="1"/>
          </p:cNvSpPr>
          <p:nvPr>
            <p:ph sz="quarter" idx="1"/>
          </p:nvPr>
        </p:nvSpPr>
        <p:spPr>
          <a:xfrm>
            <a:off x="301625" y="1527175"/>
            <a:ext cx="8556625" cy="4572000"/>
          </a:xfrm>
        </p:spPr>
        <p:txBody>
          <a:bodyPr/>
          <a:lstStyle/>
          <a:p>
            <a:pPr marL="0" lvl="1" indent="0">
              <a:buClr>
                <a:schemeClr val="accent1"/>
              </a:buClr>
              <a:buSzPct val="85000"/>
              <a:buFont typeface="Wingdings" panose="05000000000000000000" pitchFamily="2" charset="2"/>
              <a:buNone/>
              <a:defRPr/>
            </a:pPr>
            <a:r>
              <a:rPr lang="en-US" sz="2400" b="1" dirty="0" smtClean="0">
                <a:solidFill>
                  <a:schemeClr val="tx1"/>
                </a:solidFill>
              </a:rPr>
              <a:t>Critical</a:t>
            </a:r>
            <a:r>
              <a:rPr lang="en-US" sz="1700" b="1" dirty="0" smtClean="0">
                <a:solidFill>
                  <a:schemeClr val="tx1"/>
                </a:solidFill>
              </a:rPr>
              <a:t> </a:t>
            </a:r>
            <a:r>
              <a:rPr lang="en-US" sz="2400" b="1" dirty="0" smtClean="0">
                <a:solidFill>
                  <a:schemeClr val="tx1"/>
                </a:solidFill>
              </a:rPr>
              <a:t>Path Method</a:t>
            </a:r>
          </a:p>
          <a:p>
            <a:pPr marL="273050" lvl="1">
              <a:spcBef>
                <a:spcPts val="1200"/>
              </a:spcBef>
              <a:buClr>
                <a:schemeClr val="accent1"/>
              </a:buClr>
              <a:buSzPct val="85000"/>
              <a:buFont typeface="Wingdings 2" pitchFamily="18" charset="2"/>
              <a:buChar char=""/>
              <a:defRPr/>
            </a:pPr>
            <a:r>
              <a:rPr lang="en-US" sz="2400" dirty="0" smtClean="0">
                <a:solidFill>
                  <a:schemeClr val="tx1"/>
                </a:solidFill>
              </a:rPr>
              <a:t>Determines the overall time needed for the project completion</a:t>
            </a:r>
          </a:p>
          <a:p>
            <a:pPr marL="273050" lvl="1">
              <a:spcBef>
                <a:spcPts val="1200"/>
              </a:spcBef>
              <a:buClr>
                <a:schemeClr val="accent1"/>
              </a:buClr>
              <a:buSzPct val="85000"/>
              <a:buFont typeface="Wingdings 2" pitchFamily="18" charset="2"/>
              <a:buChar char=""/>
              <a:defRPr/>
            </a:pPr>
            <a:r>
              <a:rPr lang="en-US" sz="2400" dirty="0" smtClean="0">
                <a:solidFill>
                  <a:schemeClr val="tx1"/>
                </a:solidFill>
              </a:rPr>
              <a:t>Facilitates  the development of the activity schedule for the project</a:t>
            </a:r>
          </a:p>
          <a:p>
            <a:pPr marL="273050" lvl="1">
              <a:spcBef>
                <a:spcPts val="1200"/>
              </a:spcBef>
              <a:buClr>
                <a:schemeClr val="accent1"/>
              </a:buClr>
              <a:buSzPct val="85000"/>
              <a:buFont typeface="Wingdings 2" pitchFamily="18" charset="2"/>
              <a:buChar char=""/>
              <a:defRPr/>
            </a:pPr>
            <a:r>
              <a:rPr lang="en-US" sz="2400" dirty="0" smtClean="0">
                <a:solidFill>
                  <a:schemeClr val="tx1"/>
                </a:solidFill>
              </a:rPr>
              <a:t>Indicates critical activities</a:t>
            </a:r>
          </a:p>
          <a:p>
            <a:pPr marL="273050" lvl="1">
              <a:spcBef>
                <a:spcPts val="1200"/>
              </a:spcBef>
              <a:buClr>
                <a:schemeClr val="accent1"/>
              </a:buClr>
              <a:buSzPct val="85000"/>
              <a:buFont typeface="Wingdings 2" pitchFamily="18" charset="2"/>
              <a:buChar char=""/>
              <a:defRPr/>
            </a:pPr>
            <a:r>
              <a:rPr lang="en-US" sz="2400" dirty="0" smtClean="0">
                <a:solidFill>
                  <a:schemeClr val="tx1"/>
                </a:solidFill>
              </a:rPr>
              <a:t>Shows us how much time reserve (slack/float) we have for each activity</a:t>
            </a:r>
          </a:p>
          <a:p>
            <a:pPr marL="273050" lvl="1">
              <a:spcBef>
                <a:spcPts val="1200"/>
              </a:spcBef>
              <a:buClr>
                <a:schemeClr val="accent1"/>
              </a:buClr>
              <a:buSzPct val="85000"/>
              <a:buFont typeface="Wingdings 2" pitchFamily="18" charset="2"/>
              <a:buChar char=""/>
              <a:defRPr/>
            </a:pPr>
            <a:r>
              <a:rPr lang="en-US" sz="2400" dirty="0" smtClean="0">
                <a:solidFill>
                  <a:schemeClr val="tx1"/>
                </a:solidFill>
              </a:rPr>
              <a:t>Helps us to control and manage the relevant project</a:t>
            </a:r>
            <a:endParaRPr lang="en-US" sz="1700" dirty="0" smtClean="0">
              <a:solidFill>
                <a:schemeClr val="tx1"/>
              </a:solidFill>
            </a:endParaRPr>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Network analysis</a:t>
            </a:r>
          </a:p>
        </p:txBody>
      </p:sp>
      <p:sp>
        <p:nvSpPr>
          <p:cNvPr id="17411" name="Podnadpis 2"/>
          <p:cNvSpPr>
            <a:spLocks noGrp="1"/>
          </p:cNvSpPr>
          <p:nvPr>
            <p:ph sz="quarter" idx="1"/>
          </p:nvPr>
        </p:nvSpPr>
        <p:spPr>
          <a:xfrm>
            <a:off x="301625" y="1527175"/>
            <a:ext cx="8556625" cy="4572000"/>
          </a:xfrm>
        </p:spPr>
        <p:txBody>
          <a:bodyPr/>
          <a:lstStyle/>
          <a:p>
            <a:pPr>
              <a:defRPr/>
            </a:pPr>
            <a:r>
              <a:rPr lang="en-US" sz="2400" b="1" dirty="0" smtClean="0"/>
              <a:t>Example</a:t>
            </a:r>
            <a:r>
              <a:rPr lang="cs-CZ" sz="2400" b="1" dirty="0" smtClean="0"/>
              <a:t> 2: </a:t>
            </a:r>
          </a:p>
          <a:p>
            <a:pPr marL="0" indent="0">
              <a:buFont typeface="Wingdings 2" panose="05020102010507070707" pitchFamily="18" charset="2"/>
              <a:buNone/>
              <a:defRPr/>
            </a:pPr>
            <a:r>
              <a:rPr lang="cs-CZ" sz="2400" b="1" dirty="0" smtClean="0"/>
              <a:t>   </a:t>
            </a:r>
            <a:r>
              <a:rPr lang="en-GB" sz="2400" dirty="0" smtClean="0"/>
              <a:t>Draw </a:t>
            </a:r>
            <a:r>
              <a:rPr lang="en-GB" sz="2400" dirty="0"/>
              <a:t>the network and identify the critical path. </a:t>
            </a: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graphicFrame>
        <p:nvGraphicFramePr>
          <p:cNvPr id="3" name="Tabulka 2"/>
          <p:cNvGraphicFramePr>
            <a:graphicFrameLocks noGrp="1"/>
          </p:cNvGraphicFramePr>
          <p:nvPr/>
        </p:nvGraphicFramePr>
        <p:xfrm>
          <a:off x="1042988" y="2852738"/>
          <a:ext cx="6842125" cy="3014662"/>
        </p:xfrm>
        <a:graphic>
          <a:graphicData uri="http://schemas.openxmlformats.org/drawingml/2006/table">
            <a:tbl>
              <a:tblPr>
                <a:tableStyleId>{5C22544A-7EE6-4342-B048-85BDC9FD1C3A}</a:tableStyleId>
              </a:tblPr>
              <a:tblGrid>
                <a:gridCol w="2280046"/>
                <a:gridCol w="2281040"/>
                <a:gridCol w="2281040"/>
              </a:tblGrid>
              <a:tr h="427246">
                <a:tc>
                  <a:txBody>
                    <a:bodyPr/>
                    <a:lstStyle/>
                    <a:p>
                      <a:pPr algn="ctr">
                        <a:spcAft>
                          <a:spcPts val="0"/>
                        </a:spcAft>
                      </a:pPr>
                      <a:r>
                        <a:rPr lang="en-GB" sz="1600" b="1" dirty="0">
                          <a:effectLst/>
                        </a:rPr>
                        <a:t>Activity</a:t>
                      </a:r>
                      <a:endParaRPr lang="cs-CZ" sz="1600" b="1" dirty="0">
                        <a:effectLst/>
                        <a:latin typeface="Times New Roman"/>
                        <a:ea typeface="Times New Roman"/>
                      </a:endParaRPr>
                    </a:p>
                  </a:txBody>
                  <a:tcPr marL="44459" marR="444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indent="44450" algn="ctr">
                        <a:spcAft>
                          <a:spcPts val="0"/>
                        </a:spcAft>
                      </a:pPr>
                      <a:r>
                        <a:rPr lang="en-GB" sz="1600" b="1" dirty="0">
                          <a:effectLst/>
                        </a:rPr>
                        <a:t>Preceding Activity</a:t>
                      </a:r>
                      <a:endParaRPr lang="cs-CZ" sz="1600" b="1" dirty="0">
                        <a:effectLst/>
                        <a:latin typeface="Times New Roman"/>
                        <a:ea typeface="Times New Roman"/>
                      </a:endParaRPr>
                    </a:p>
                  </a:txBody>
                  <a:tcPr marL="44459" marR="444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b="1" dirty="0">
                          <a:effectLst/>
                        </a:rPr>
                        <a:t>Duration </a:t>
                      </a:r>
                      <a:r>
                        <a:rPr lang="en-US" sz="1600" b="1" dirty="0">
                          <a:effectLst/>
                        </a:rPr>
                        <a:t>[weeks]</a:t>
                      </a:r>
                      <a:endParaRPr lang="cs-CZ" sz="1600" b="1" dirty="0">
                        <a:effectLst/>
                        <a:latin typeface="Times New Roman"/>
                        <a:ea typeface="Times New Roman"/>
                      </a:endParaRPr>
                    </a:p>
                  </a:txBody>
                  <a:tcPr marL="44459" marR="444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287491">
                <a:tc>
                  <a:txBody>
                    <a:bodyPr/>
                    <a:lstStyle/>
                    <a:p>
                      <a:pPr algn="ctr">
                        <a:spcAft>
                          <a:spcPts val="0"/>
                        </a:spcAft>
                      </a:pPr>
                      <a:r>
                        <a:rPr lang="en-GB" sz="1600" b="1" dirty="0">
                          <a:effectLst/>
                        </a:rPr>
                        <a:t>A</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rPr>
                        <a:t>None</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rPr>
                        <a:t>7</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b="1" dirty="0">
                          <a:effectLst/>
                        </a:rPr>
                        <a:t>B</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rPr>
                        <a:t>None</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rPr>
                        <a:t>8</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b="1" dirty="0">
                          <a:effectLst/>
                        </a:rPr>
                        <a:t>C</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rPr>
                        <a:t>None</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rPr>
                        <a:t>6</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b="1" dirty="0">
                          <a:effectLst/>
                        </a:rPr>
                        <a:t>D</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rPr>
                        <a:t>A</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rPr>
                        <a:t>6</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b="1">
                          <a:effectLst/>
                        </a:rPr>
                        <a:t>E</a:t>
                      </a:r>
                      <a:endParaRPr lang="cs-CZ" sz="1600" b="1">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rPr>
                        <a:t>B</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rPr>
                        <a:t>6</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b="1" dirty="0">
                          <a:effectLst/>
                        </a:rPr>
                        <a:t>F</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rPr>
                        <a:t>B</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rPr>
                        <a:t>8</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b="1" dirty="0">
                          <a:effectLst/>
                        </a:rPr>
                        <a:t>G</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rPr>
                        <a:t>C</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rPr>
                        <a:t>4</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b="1" dirty="0">
                          <a:effectLst/>
                        </a:rPr>
                        <a:t>H</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a:effectLst/>
                        </a:rPr>
                        <a:t>D, E</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rPr>
                        <a:t>7</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b="1" dirty="0">
                          <a:effectLst/>
                        </a:rPr>
                        <a:t>I</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a:effectLst/>
                        </a:rPr>
                        <a:t>F, G, H</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rPr>
                        <a:t>3</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Network analysis</a:t>
            </a:r>
          </a:p>
        </p:txBody>
      </p:sp>
      <p:sp>
        <p:nvSpPr>
          <p:cNvPr id="17411" name="Podnadpis 2"/>
          <p:cNvSpPr>
            <a:spLocks noGrp="1"/>
          </p:cNvSpPr>
          <p:nvPr>
            <p:ph sz="quarter" idx="1"/>
          </p:nvPr>
        </p:nvSpPr>
        <p:spPr>
          <a:xfrm>
            <a:off x="301625" y="1527175"/>
            <a:ext cx="8556625" cy="4572000"/>
          </a:xfrm>
        </p:spPr>
        <p:txBody>
          <a:bodyPr/>
          <a:lstStyle/>
          <a:p>
            <a:pPr>
              <a:defRPr/>
            </a:pPr>
            <a:r>
              <a:rPr lang="en-US" sz="2400" b="1" dirty="0" smtClean="0"/>
              <a:t>Example</a:t>
            </a:r>
            <a:r>
              <a:rPr lang="cs-CZ" sz="2400" b="1" dirty="0" smtClean="0"/>
              <a:t> 2: </a:t>
            </a:r>
          </a:p>
          <a:p>
            <a:pPr marL="182563" indent="0">
              <a:spcAft>
                <a:spcPts val="1200"/>
              </a:spcAft>
              <a:buFont typeface="Wingdings 2" panose="05020102010507070707" pitchFamily="18" charset="2"/>
              <a:buNone/>
              <a:defRPr/>
            </a:pPr>
            <a:r>
              <a:rPr lang="en-US" sz="2400" dirty="0" smtClean="0"/>
              <a:t>CPM network provides us a very practical, easy and straightforward tool for project control and what if analysis.</a:t>
            </a:r>
          </a:p>
          <a:p>
            <a:pPr marL="525463" indent="-342900">
              <a:defRPr/>
            </a:pPr>
            <a:r>
              <a:rPr lang="en-US" sz="2000" dirty="0" smtClean="0"/>
              <a:t>Activity B started 1 week later.</a:t>
            </a:r>
          </a:p>
          <a:p>
            <a:pPr marL="800101" lvl="1" indent="-342900">
              <a:spcAft>
                <a:spcPts val="600"/>
              </a:spcAft>
              <a:defRPr/>
            </a:pPr>
            <a:r>
              <a:rPr lang="en-US" sz="2000" dirty="0" smtClean="0"/>
              <a:t>	</a:t>
            </a:r>
            <a:r>
              <a:rPr lang="en-US" sz="2000" dirty="0" smtClean="0">
                <a:solidFill>
                  <a:schemeClr val="bg2">
                    <a:lumMod val="25000"/>
                  </a:schemeClr>
                </a:solidFill>
              </a:rPr>
              <a:t>It will delay the whole project by one week.</a:t>
            </a:r>
          </a:p>
          <a:p>
            <a:pPr marL="525463" indent="-342900">
              <a:defRPr/>
            </a:pPr>
            <a:r>
              <a:rPr lang="en-US" sz="2000" dirty="0" smtClean="0"/>
              <a:t>Activity D started on time (as scheduled) but due to some operational problems it takes one week more than estimated. </a:t>
            </a:r>
          </a:p>
          <a:p>
            <a:pPr marL="800101" lvl="1" indent="-342900">
              <a:spcAft>
                <a:spcPts val="600"/>
              </a:spcAft>
              <a:defRPr/>
            </a:pPr>
            <a:r>
              <a:rPr lang="en-US" sz="2000" dirty="0" smtClean="0">
                <a:solidFill>
                  <a:schemeClr val="tx2">
                    <a:lumMod val="50000"/>
                  </a:schemeClr>
                </a:solidFill>
              </a:rPr>
              <a:t>	It is not a problem and we can still complete it on time.</a:t>
            </a:r>
          </a:p>
          <a:p>
            <a:pPr marL="525463" indent="-342900">
              <a:defRPr/>
            </a:pPr>
            <a:r>
              <a:rPr lang="en-US" sz="2000" dirty="0" smtClean="0"/>
              <a:t>Activity I can be completed in 2 weeks only.</a:t>
            </a:r>
          </a:p>
          <a:p>
            <a:pPr marL="800101" lvl="1" indent="-342900">
              <a:defRPr/>
            </a:pPr>
            <a:r>
              <a:rPr lang="en-US" sz="2000" dirty="0" smtClean="0">
                <a:solidFill>
                  <a:schemeClr val="tx2">
                    <a:lumMod val="50000"/>
                  </a:schemeClr>
                </a:solidFill>
              </a:rPr>
              <a:t>It could make the whole project one week shorter.</a:t>
            </a:r>
          </a:p>
          <a:p>
            <a:pPr marL="457201" lvl="1" indent="0">
              <a:buFont typeface="Wingdings" panose="05000000000000000000" pitchFamily="2" charset="2"/>
              <a:buNone/>
              <a:defRPr/>
            </a:pPr>
            <a:endParaRPr lang="cs-CZ" sz="2400" dirty="0"/>
          </a:p>
          <a:p>
            <a:pPr marL="525463" indent="-342900">
              <a:defRPr/>
            </a:pPr>
            <a:endParaRPr lang="en-US"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 calcmode="lin" valueType="num">
                                      <p:cBhvr additive="base">
                                        <p:cTn id="7"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 calcmode="lin" valueType="num">
                                      <p:cBhvr additive="base">
                                        <p:cTn id="13"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anim calcmode="lin" valueType="num">
                                      <p:cBhvr additive="base">
                                        <p:cTn id="19"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anim calcmode="lin" valueType="num">
                                      <p:cBhvr additive="base">
                                        <p:cTn id="25"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anim calcmode="lin" valueType="num">
                                      <p:cBhvr additive="base">
                                        <p:cTn id="31"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Network analysis</a:t>
            </a:r>
          </a:p>
        </p:txBody>
      </p:sp>
      <p:sp>
        <p:nvSpPr>
          <p:cNvPr id="17411" name="Podnadpis 2"/>
          <p:cNvSpPr>
            <a:spLocks noGrp="1"/>
          </p:cNvSpPr>
          <p:nvPr>
            <p:ph sz="quarter" idx="1"/>
          </p:nvPr>
        </p:nvSpPr>
        <p:spPr>
          <a:xfrm>
            <a:off x="301625" y="1527175"/>
            <a:ext cx="8556625" cy="4572000"/>
          </a:xfrm>
        </p:spPr>
        <p:txBody>
          <a:bodyPr/>
          <a:lstStyle/>
          <a:p>
            <a:pPr>
              <a:defRPr/>
            </a:pPr>
            <a:r>
              <a:rPr lang="en-US" sz="2400" b="1" dirty="0" smtClean="0"/>
              <a:t>Example</a:t>
            </a:r>
            <a:r>
              <a:rPr lang="cs-CZ" sz="2400" b="1" dirty="0" smtClean="0"/>
              <a:t> 3: </a:t>
            </a:r>
          </a:p>
          <a:p>
            <a:pPr marL="0" indent="0">
              <a:buFont typeface="Wingdings 2" panose="05020102010507070707" pitchFamily="18" charset="2"/>
              <a:buNone/>
              <a:defRPr/>
            </a:pPr>
            <a:r>
              <a:rPr lang="cs-CZ" sz="2400" b="1" dirty="0" smtClean="0"/>
              <a:t>   </a:t>
            </a:r>
            <a:r>
              <a:rPr lang="en-GB" sz="2400" dirty="0" smtClean="0"/>
              <a:t>Draw </a:t>
            </a:r>
            <a:r>
              <a:rPr lang="en-GB" sz="2400" dirty="0"/>
              <a:t>the network and identify the critical path. </a:t>
            </a: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graphicFrame>
        <p:nvGraphicFramePr>
          <p:cNvPr id="3" name="Tabulka 2"/>
          <p:cNvGraphicFramePr>
            <a:graphicFrameLocks noGrp="1"/>
          </p:cNvGraphicFramePr>
          <p:nvPr/>
        </p:nvGraphicFramePr>
        <p:xfrm>
          <a:off x="1042988" y="2852738"/>
          <a:ext cx="6842125" cy="2727325"/>
        </p:xfrm>
        <a:graphic>
          <a:graphicData uri="http://schemas.openxmlformats.org/drawingml/2006/table">
            <a:tbl>
              <a:tblPr>
                <a:tableStyleId>{5C22544A-7EE6-4342-B048-85BDC9FD1C3A}</a:tableStyleId>
              </a:tblPr>
              <a:tblGrid>
                <a:gridCol w="2280046"/>
                <a:gridCol w="2281040"/>
                <a:gridCol w="2281040"/>
              </a:tblGrid>
              <a:tr h="427270">
                <a:tc>
                  <a:txBody>
                    <a:bodyPr/>
                    <a:lstStyle/>
                    <a:p>
                      <a:pPr algn="ctr">
                        <a:spcAft>
                          <a:spcPts val="0"/>
                        </a:spcAft>
                      </a:pPr>
                      <a:r>
                        <a:rPr lang="en-GB" sz="1600" b="1" dirty="0">
                          <a:effectLst/>
                        </a:rPr>
                        <a:t>Activity</a:t>
                      </a:r>
                      <a:endParaRPr lang="cs-CZ" sz="1600" b="1" dirty="0">
                        <a:effectLst/>
                        <a:latin typeface="Times New Roman"/>
                        <a:ea typeface="Times New Roman"/>
                      </a:endParaRPr>
                    </a:p>
                  </a:txBody>
                  <a:tcPr marL="44459" marR="444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indent="44450" algn="ctr">
                        <a:spcAft>
                          <a:spcPts val="0"/>
                        </a:spcAft>
                      </a:pPr>
                      <a:r>
                        <a:rPr lang="en-GB" sz="1600" b="1" dirty="0">
                          <a:effectLst/>
                        </a:rPr>
                        <a:t>Preceding Activity</a:t>
                      </a:r>
                      <a:endParaRPr lang="cs-CZ" sz="1600" b="1" dirty="0">
                        <a:effectLst/>
                        <a:latin typeface="Times New Roman"/>
                        <a:ea typeface="Times New Roman"/>
                      </a:endParaRPr>
                    </a:p>
                  </a:txBody>
                  <a:tcPr marL="44459" marR="444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b="1" dirty="0">
                          <a:effectLst/>
                        </a:rPr>
                        <a:t>Duration </a:t>
                      </a:r>
                      <a:r>
                        <a:rPr lang="en-US" sz="1600" b="1" dirty="0">
                          <a:effectLst/>
                        </a:rPr>
                        <a:t>[weeks]</a:t>
                      </a:r>
                      <a:endParaRPr lang="cs-CZ" sz="1600" b="1" dirty="0">
                        <a:effectLst/>
                        <a:latin typeface="Times New Roman"/>
                        <a:ea typeface="Times New Roman"/>
                      </a:endParaRPr>
                    </a:p>
                  </a:txBody>
                  <a:tcPr marL="44459" marR="444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287507">
                <a:tc>
                  <a:txBody>
                    <a:bodyPr/>
                    <a:lstStyle/>
                    <a:p>
                      <a:pPr algn="ctr">
                        <a:spcAft>
                          <a:spcPts val="0"/>
                        </a:spcAft>
                      </a:pPr>
                      <a:r>
                        <a:rPr lang="en-GB" sz="1600" b="1" dirty="0">
                          <a:effectLst/>
                        </a:rPr>
                        <a:t>A</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rPr>
                        <a:t>None</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cs-CZ" sz="1600" dirty="0" smtClean="0">
                          <a:effectLst/>
                          <a:latin typeface="Times New Roman"/>
                          <a:ea typeface="Times New Roman"/>
                        </a:rPr>
                        <a:t>5</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507">
                <a:tc>
                  <a:txBody>
                    <a:bodyPr/>
                    <a:lstStyle/>
                    <a:p>
                      <a:pPr algn="ctr">
                        <a:spcAft>
                          <a:spcPts val="0"/>
                        </a:spcAft>
                      </a:pPr>
                      <a:r>
                        <a:rPr lang="en-GB" sz="1600" b="1" dirty="0">
                          <a:effectLst/>
                        </a:rPr>
                        <a:t>B</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cs-CZ" sz="1600" dirty="0" smtClean="0">
                          <a:effectLst/>
                        </a:rPr>
                        <a:t>A</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cs-CZ" sz="1600" dirty="0">
                          <a:effectLst/>
                          <a:latin typeface="+mn-lt"/>
                          <a:ea typeface="+mn-ea"/>
                        </a:rPr>
                        <a:t>4</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507">
                <a:tc>
                  <a:txBody>
                    <a:bodyPr/>
                    <a:lstStyle/>
                    <a:p>
                      <a:pPr algn="ctr">
                        <a:spcAft>
                          <a:spcPts val="0"/>
                        </a:spcAft>
                      </a:pPr>
                      <a:r>
                        <a:rPr lang="en-GB" sz="1600" b="1" dirty="0">
                          <a:effectLst/>
                        </a:rPr>
                        <a:t>C</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cs-CZ" sz="1600" dirty="0" smtClean="0">
                          <a:effectLst/>
                        </a:rPr>
                        <a:t>A</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cs-CZ" sz="1600" dirty="0">
                          <a:effectLst/>
                          <a:latin typeface="+mn-lt"/>
                          <a:ea typeface="+mn-ea"/>
                        </a:rPr>
                        <a:t>7</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507">
                <a:tc>
                  <a:txBody>
                    <a:bodyPr/>
                    <a:lstStyle/>
                    <a:p>
                      <a:pPr algn="ctr">
                        <a:spcAft>
                          <a:spcPts val="0"/>
                        </a:spcAft>
                      </a:pPr>
                      <a:r>
                        <a:rPr lang="en-GB" sz="1600" b="1" dirty="0">
                          <a:effectLst/>
                        </a:rPr>
                        <a:t>D</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rPr>
                        <a:t>A</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cs-CZ" sz="1600" dirty="0">
                          <a:effectLst/>
                          <a:latin typeface="+mn-lt"/>
                          <a:ea typeface="+mn-ea"/>
                        </a:rPr>
                        <a:t>4</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507">
                <a:tc>
                  <a:txBody>
                    <a:bodyPr/>
                    <a:lstStyle/>
                    <a:p>
                      <a:pPr algn="ctr">
                        <a:spcAft>
                          <a:spcPts val="0"/>
                        </a:spcAft>
                      </a:pPr>
                      <a:r>
                        <a:rPr lang="en-GB" sz="1600" b="1" dirty="0">
                          <a:effectLst/>
                        </a:rPr>
                        <a:t>E</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rPr>
                        <a:t>B</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cs-CZ" sz="1600" dirty="0">
                          <a:effectLst/>
                          <a:latin typeface="+mn-lt"/>
                          <a:ea typeface="+mn-ea"/>
                        </a:rPr>
                        <a:t>5</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507">
                <a:tc>
                  <a:txBody>
                    <a:bodyPr/>
                    <a:lstStyle/>
                    <a:p>
                      <a:pPr algn="ctr">
                        <a:spcAft>
                          <a:spcPts val="0"/>
                        </a:spcAft>
                      </a:pPr>
                      <a:r>
                        <a:rPr lang="en-GB" sz="1600" b="1" dirty="0">
                          <a:effectLst/>
                        </a:rPr>
                        <a:t>F</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cs-CZ" sz="1600" dirty="0" smtClean="0">
                          <a:effectLst/>
                        </a:rPr>
                        <a:t>C</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cs-CZ" sz="1600" dirty="0">
                          <a:effectLst/>
                          <a:latin typeface="+mn-lt"/>
                          <a:ea typeface="+mn-ea"/>
                        </a:rPr>
                        <a:t>2</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507">
                <a:tc>
                  <a:txBody>
                    <a:bodyPr/>
                    <a:lstStyle/>
                    <a:p>
                      <a:pPr algn="ctr">
                        <a:spcAft>
                          <a:spcPts val="0"/>
                        </a:spcAft>
                      </a:pPr>
                      <a:r>
                        <a:rPr lang="en-GB" sz="1600" b="1" dirty="0">
                          <a:effectLst/>
                        </a:rPr>
                        <a:t>G</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cs-CZ" sz="1600" dirty="0" smtClean="0">
                          <a:effectLst/>
                        </a:rPr>
                        <a:t>D</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rPr>
                        <a:t>4</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507">
                <a:tc>
                  <a:txBody>
                    <a:bodyPr/>
                    <a:lstStyle/>
                    <a:p>
                      <a:pPr algn="ctr">
                        <a:spcAft>
                          <a:spcPts val="0"/>
                        </a:spcAft>
                      </a:pPr>
                      <a:r>
                        <a:rPr lang="en-GB" sz="1600" b="1" dirty="0">
                          <a:effectLst/>
                        </a:rPr>
                        <a:t>H</a:t>
                      </a:r>
                      <a:endParaRPr lang="cs-CZ" sz="1600" b="1"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cs-CZ" sz="1600" dirty="0" smtClean="0">
                          <a:effectLst/>
                        </a:rPr>
                        <a:t>E, F</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rPr>
                        <a:t>7</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Network analysis</a:t>
            </a:r>
          </a:p>
        </p:txBody>
      </p:sp>
      <p:sp>
        <p:nvSpPr>
          <p:cNvPr id="17411" name="Podnadpis 2"/>
          <p:cNvSpPr>
            <a:spLocks noGrp="1"/>
          </p:cNvSpPr>
          <p:nvPr>
            <p:ph sz="quarter" idx="1"/>
          </p:nvPr>
        </p:nvSpPr>
        <p:spPr>
          <a:xfrm>
            <a:off x="301625" y="1527175"/>
            <a:ext cx="8556625" cy="4572000"/>
          </a:xfrm>
        </p:spPr>
        <p:txBody>
          <a:bodyPr/>
          <a:lstStyle/>
          <a:p>
            <a:pPr>
              <a:defRPr/>
            </a:pPr>
            <a:r>
              <a:rPr lang="en-US" sz="2400" b="1" dirty="0" smtClean="0"/>
              <a:t>Example</a:t>
            </a:r>
            <a:r>
              <a:rPr lang="cs-CZ" sz="2400" b="1" dirty="0" smtClean="0"/>
              <a:t> 3: </a:t>
            </a:r>
          </a:p>
          <a:p>
            <a:pPr marL="182563" indent="0">
              <a:spcAft>
                <a:spcPts val="600"/>
              </a:spcAft>
              <a:buFont typeface="Wingdings 2" panose="05020102010507070707" pitchFamily="18" charset="2"/>
              <a:buNone/>
              <a:defRPr/>
            </a:pPr>
            <a:r>
              <a:rPr lang="cs-CZ" sz="2400" dirty="0" smtClean="0"/>
              <a:t>W</a:t>
            </a:r>
            <a:r>
              <a:rPr lang="en-US" sz="2400" dirty="0" smtClean="0"/>
              <a:t>hat if analysis</a:t>
            </a:r>
            <a:r>
              <a:rPr lang="cs-CZ" sz="2400" dirty="0" smtClean="0"/>
              <a:t>:</a:t>
            </a:r>
            <a:endParaRPr lang="en-US" sz="2400" dirty="0" smtClean="0"/>
          </a:p>
          <a:p>
            <a:pPr marL="525463" indent="-342900">
              <a:defRPr/>
            </a:pPr>
            <a:r>
              <a:rPr lang="en-US" sz="2000" dirty="0" smtClean="0"/>
              <a:t>Activity B started 1 week later.</a:t>
            </a:r>
          </a:p>
          <a:p>
            <a:pPr marL="800101" lvl="1" indent="-342900">
              <a:spcBef>
                <a:spcPts val="300"/>
              </a:spcBef>
              <a:spcAft>
                <a:spcPts val="600"/>
              </a:spcAft>
              <a:defRPr/>
            </a:pPr>
            <a:r>
              <a:rPr lang="en-US" sz="2000" dirty="0" smtClean="0">
                <a:solidFill>
                  <a:schemeClr val="bg2">
                    <a:lumMod val="25000"/>
                  </a:schemeClr>
                </a:solidFill>
              </a:rPr>
              <a:t>It will delay the whole project by one week.</a:t>
            </a:r>
          </a:p>
          <a:p>
            <a:pPr marL="525463" indent="-342900">
              <a:defRPr/>
            </a:pPr>
            <a:r>
              <a:rPr lang="en-US" sz="2000" dirty="0" smtClean="0"/>
              <a:t>Activity G started 4 weeks later than scheduled. </a:t>
            </a:r>
          </a:p>
          <a:p>
            <a:pPr marL="800101" lvl="1" indent="-342900">
              <a:spcBef>
                <a:spcPts val="300"/>
              </a:spcBef>
              <a:spcAft>
                <a:spcPts val="600"/>
              </a:spcAft>
              <a:defRPr/>
            </a:pPr>
            <a:r>
              <a:rPr lang="en-US" sz="2000" dirty="0" smtClean="0">
                <a:solidFill>
                  <a:schemeClr val="tx2">
                    <a:lumMod val="50000"/>
                  </a:schemeClr>
                </a:solidFill>
              </a:rPr>
              <a:t>It is not a problem and we can still complete it on time.</a:t>
            </a:r>
          </a:p>
          <a:p>
            <a:pPr marL="525463" indent="-342900">
              <a:defRPr/>
            </a:pPr>
            <a:r>
              <a:rPr lang="en-US" sz="2000" dirty="0" smtClean="0"/>
              <a:t>Activity A can be completed in 3 weeks only.</a:t>
            </a:r>
          </a:p>
          <a:p>
            <a:pPr marL="800101" lvl="1" indent="-342900">
              <a:spcBef>
                <a:spcPts val="300"/>
              </a:spcBef>
              <a:spcAft>
                <a:spcPts val="600"/>
              </a:spcAft>
              <a:defRPr/>
            </a:pPr>
            <a:r>
              <a:rPr lang="en-US" sz="2000" dirty="0" smtClean="0">
                <a:solidFill>
                  <a:schemeClr val="tx2">
                    <a:lumMod val="50000"/>
                  </a:schemeClr>
                </a:solidFill>
              </a:rPr>
              <a:t>It could make the whole project 2 weeks shorter.</a:t>
            </a:r>
          </a:p>
          <a:p>
            <a:pPr marL="525463" indent="-342900">
              <a:defRPr/>
            </a:pPr>
            <a:r>
              <a:rPr lang="en-US" sz="2000" dirty="0" smtClean="0"/>
              <a:t>Activity C will be completed in 6 weeks only.</a:t>
            </a:r>
          </a:p>
          <a:p>
            <a:pPr marL="800101" lvl="1" indent="-342900">
              <a:spcBef>
                <a:spcPts val="300"/>
              </a:spcBef>
              <a:defRPr/>
            </a:pPr>
            <a:r>
              <a:rPr lang="en-US" sz="2000" dirty="0" smtClean="0">
                <a:solidFill>
                  <a:schemeClr val="tx2">
                    <a:lumMod val="50000"/>
                  </a:schemeClr>
                </a:solidFill>
              </a:rPr>
              <a:t>There are two critical paths. Therefore, without further changes on the sub</a:t>
            </a:r>
            <a:r>
              <a:rPr lang="cs-CZ" sz="2000" dirty="0" smtClean="0">
                <a:solidFill>
                  <a:schemeClr val="tx2">
                    <a:lumMod val="50000"/>
                  </a:schemeClr>
                </a:solidFill>
              </a:rPr>
              <a:t>-</a:t>
            </a:r>
            <a:r>
              <a:rPr lang="en-US" sz="2000" dirty="0" smtClean="0">
                <a:solidFill>
                  <a:schemeClr val="tx2">
                    <a:lumMod val="50000"/>
                  </a:schemeClr>
                </a:solidFill>
              </a:rPr>
              <a:t>path B-E there is no chance for shortening the total time of the project.</a:t>
            </a:r>
          </a:p>
          <a:p>
            <a:pPr marL="457201" lvl="1" indent="0">
              <a:buFont typeface="Wingdings" panose="05000000000000000000" pitchFamily="2" charset="2"/>
              <a:buNone/>
              <a:defRPr/>
            </a:pPr>
            <a:endParaRPr lang="cs-CZ" sz="2400" dirty="0"/>
          </a:p>
          <a:p>
            <a:pPr marL="525463" indent="-342900">
              <a:defRPr/>
            </a:pPr>
            <a:endParaRPr lang="en-US"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 calcmode="lin" valueType="num">
                                      <p:cBhvr additive="base">
                                        <p:cTn id="7"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 calcmode="lin" valueType="num">
                                      <p:cBhvr additive="base">
                                        <p:cTn id="13"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anim calcmode="lin" valueType="num">
                                      <p:cBhvr additive="base">
                                        <p:cTn id="19"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anim calcmode="lin" valueType="num">
                                      <p:cBhvr additive="base">
                                        <p:cTn id="25"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anim calcmode="lin" valueType="num">
                                      <p:cBhvr additive="base">
                                        <p:cTn id="31"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411">
                                            <p:txEl>
                                              <p:pRg st="8" end="8"/>
                                            </p:txEl>
                                          </p:spTgt>
                                        </p:tgtEl>
                                        <p:attrNameLst>
                                          <p:attrName>style.visibility</p:attrName>
                                        </p:attrNameLst>
                                      </p:cBhvr>
                                      <p:to>
                                        <p:strVal val="visible"/>
                                      </p:to>
                                    </p:set>
                                    <p:anim calcmode="lin" valueType="num">
                                      <p:cBhvr additive="base">
                                        <p:cTn id="37" dur="5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411">
                                            <p:txEl>
                                              <p:pRg st="9" end="9"/>
                                            </p:txEl>
                                          </p:spTgt>
                                        </p:tgtEl>
                                        <p:attrNameLst>
                                          <p:attrName>style.visibility</p:attrName>
                                        </p:attrNameLst>
                                      </p:cBhvr>
                                      <p:to>
                                        <p:strVal val="visible"/>
                                      </p:to>
                                    </p:set>
                                    <p:anim calcmode="lin" valueType="num">
                                      <p:cBhvr additive="base">
                                        <p:cTn id="43" dur="500" fill="hold"/>
                                        <p:tgtEl>
                                          <p:spTgt spid="174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adpis 1"/>
          <p:cNvSpPr>
            <a:spLocks noGrp="1"/>
          </p:cNvSpPr>
          <p:nvPr>
            <p:ph type="title"/>
          </p:nvPr>
        </p:nvSpPr>
        <p:spPr/>
        <p:txBody>
          <a:bodyPr/>
          <a:lstStyle/>
          <a:p>
            <a:pPr eaLnBrk="1" hangingPunct="1"/>
            <a:r>
              <a:rPr lang="en-US" altLang="cs-CZ" sz="3200" b="1" smtClean="0">
                <a:solidFill>
                  <a:srgbClr val="002060"/>
                </a:solidFill>
              </a:rPr>
              <a:t>Project </a:t>
            </a:r>
            <a:r>
              <a:rPr lang="cs-CZ" altLang="cs-CZ" sz="3200" b="1" smtClean="0">
                <a:solidFill>
                  <a:srgbClr val="002060"/>
                </a:solidFill>
              </a:rPr>
              <a:t>Modelling</a:t>
            </a:r>
          </a:p>
        </p:txBody>
      </p:sp>
      <p:sp>
        <p:nvSpPr>
          <p:cNvPr id="17411" name="Podnadpis 2"/>
          <p:cNvSpPr>
            <a:spLocks noGrp="1"/>
          </p:cNvSpPr>
          <p:nvPr>
            <p:ph sz="quarter" idx="1"/>
          </p:nvPr>
        </p:nvSpPr>
        <p:spPr>
          <a:xfrm>
            <a:off x="301625" y="1527175"/>
            <a:ext cx="8556625" cy="4572000"/>
          </a:xfrm>
        </p:spPr>
        <p:txBody>
          <a:bodyPr/>
          <a:lstStyle/>
          <a:p>
            <a:r>
              <a:rPr lang="en-US" altLang="cs-CZ" sz="2800" smtClean="0"/>
              <a:t>The project is represented by a hierarchical structure that is designed to logically sub-divide all the work-elements of the project.</a:t>
            </a:r>
            <a:endParaRPr lang="cs-CZ" altLang="cs-CZ" sz="2800"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055938"/>
            <a:ext cx="6564312"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Network analysis</a:t>
            </a:r>
          </a:p>
        </p:txBody>
      </p:sp>
      <p:sp>
        <p:nvSpPr>
          <p:cNvPr id="17411" name="Podnadpis 2"/>
          <p:cNvSpPr>
            <a:spLocks noGrp="1"/>
          </p:cNvSpPr>
          <p:nvPr>
            <p:ph sz="quarter" idx="1"/>
          </p:nvPr>
        </p:nvSpPr>
        <p:spPr>
          <a:xfrm>
            <a:off x="301625" y="1527175"/>
            <a:ext cx="8556625" cy="4572000"/>
          </a:xfrm>
        </p:spPr>
        <p:txBody>
          <a:bodyPr/>
          <a:lstStyle/>
          <a:p>
            <a:pPr>
              <a:defRPr/>
            </a:pPr>
            <a:r>
              <a:rPr lang="en-US" sz="2400" b="1" dirty="0" smtClean="0"/>
              <a:t>Homework: </a:t>
            </a:r>
          </a:p>
          <a:p>
            <a:pPr marL="0" indent="0">
              <a:buFont typeface="Wingdings 2" panose="05020102010507070707" pitchFamily="18" charset="2"/>
              <a:buNone/>
              <a:defRPr/>
            </a:pPr>
            <a:r>
              <a:rPr lang="cs-CZ" sz="2400" b="1" dirty="0" smtClean="0"/>
              <a:t>   </a:t>
            </a:r>
            <a:r>
              <a:rPr lang="en-GB" sz="2400" dirty="0" smtClean="0"/>
              <a:t>Draw </a:t>
            </a:r>
            <a:r>
              <a:rPr lang="en-GB" sz="2400" dirty="0"/>
              <a:t>the network and identify the critical path. </a:t>
            </a: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graphicFrame>
        <p:nvGraphicFramePr>
          <p:cNvPr id="3" name="Tabulka 2"/>
          <p:cNvGraphicFramePr>
            <a:graphicFrameLocks noGrp="1"/>
          </p:cNvGraphicFramePr>
          <p:nvPr/>
        </p:nvGraphicFramePr>
        <p:xfrm>
          <a:off x="1042988" y="2852738"/>
          <a:ext cx="6842125" cy="3014662"/>
        </p:xfrm>
        <a:graphic>
          <a:graphicData uri="http://schemas.openxmlformats.org/drawingml/2006/table">
            <a:tbl>
              <a:tblPr>
                <a:tableStyleId>{5C22544A-7EE6-4342-B048-85BDC9FD1C3A}</a:tableStyleId>
              </a:tblPr>
              <a:tblGrid>
                <a:gridCol w="2280046"/>
                <a:gridCol w="2281040"/>
                <a:gridCol w="2281040"/>
              </a:tblGrid>
              <a:tr h="427246">
                <a:tc>
                  <a:txBody>
                    <a:bodyPr/>
                    <a:lstStyle/>
                    <a:p>
                      <a:pPr algn="ctr">
                        <a:spcAft>
                          <a:spcPts val="0"/>
                        </a:spcAft>
                      </a:pPr>
                      <a:r>
                        <a:rPr lang="en-GB" sz="1600" b="1" dirty="0">
                          <a:effectLst/>
                          <a:latin typeface="Arial"/>
                          <a:ea typeface="Times New Roman"/>
                        </a:rPr>
                        <a:t>Activity</a:t>
                      </a:r>
                      <a:endParaRPr lang="cs-CZ" sz="1600" dirty="0">
                        <a:effectLst/>
                        <a:latin typeface="Times New Roman"/>
                        <a:ea typeface="Times New Roman"/>
                      </a:endParaRPr>
                    </a:p>
                  </a:txBody>
                  <a:tcPr marL="44459" marR="444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indent="44450" algn="ctr">
                        <a:spcAft>
                          <a:spcPts val="0"/>
                        </a:spcAft>
                      </a:pPr>
                      <a:r>
                        <a:rPr lang="en-GB" sz="1600" b="1" dirty="0">
                          <a:effectLst/>
                          <a:latin typeface="Arial"/>
                          <a:ea typeface="Times New Roman"/>
                        </a:rPr>
                        <a:t>Preceding Activity</a:t>
                      </a:r>
                      <a:endParaRPr lang="cs-CZ" sz="1600" dirty="0">
                        <a:effectLst/>
                        <a:latin typeface="Times New Roman"/>
                        <a:ea typeface="Times New Roman"/>
                      </a:endParaRPr>
                    </a:p>
                  </a:txBody>
                  <a:tcPr marL="44459" marR="444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b="1" dirty="0">
                          <a:effectLst/>
                          <a:latin typeface="Arial"/>
                          <a:ea typeface="Times New Roman"/>
                        </a:rPr>
                        <a:t>Duration </a:t>
                      </a:r>
                      <a:r>
                        <a:rPr lang="en-US" sz="1600" b="1" dirty="0">
                          <a:effectLst/>
                          <a:latin typeface="Arial"/>
                          <a:ea typeface="Times New Roman"/>
                        </a:rPr>
                        <a:t>[weeks]</a:t>
                      </a:r>
                      <a:endParaRPr lang="cs-CZ" sz="1600" dirty="0">
                        <a:effectLst/>
                        <a:latin typeface="Times New Roman"/>
                        <a:ea typeface="Times New Roman"/>
                      </a:endParaRPr>
                    </a:p>
                  </a:txBody>
                  <a:tcPr marL="44459" marR="444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287491">
                <a:tc>
                  <a:txBody>
                    <a:bodyPr/>
                    <a:lstStyle/>
                    <a:p>
                      <a:pPr algn="ctr">
                        <a:spcAft>
                          <a:spcPts val="0"/>
                        </a:spcAft>
                      </a:pPr>
                      <a:r>
                        <a:rPr lang="en-GB" sz="1600" dirty="0">
                          <a:effectLst/>
                          <a:latin typeface="Arial"/>
                          <a:ea typeface="Times New Roman"/>
                        </a:rPr>
                        <a:t>A</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latin typeface="Arial"/>
                          <a:ea typeface="Times New Roman"/>
                        </a:rPr>
                        <a:t>None</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a:effectLst/>
                          <a:latin typeface="Arial"/>
                          <a:ea typeface="Times New Roman"/>
                        </a:rPr>
                        <a:t>4</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B</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latin typeface="Arial"/>
                          <a:ea typeface="Times New Roman"/>
                        </a:rPr>
                        <a:t>None</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a:effectLst/>
                          <a:latin typeface="Arial"/>
                          <a:ea typeface="Times New Roman"/>
                        </a:rPr>
                        <a:t>6</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C</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latin typeface="Arial"/>
                          <a:ea typeface="Times New Roman"/>
                        </a:rPr>
                        <a:t>A, B</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a:effectLst/>
                          <a:latin typeface="Arial"/>
                          <a:ea typeface="Times New Roman"/>
                        </a:rPr>
                        <a:t>7</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D</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latin typeface="Arial"/>
                          <a:ea typeface="Times New Roman"/>
                        </a:rPr>
                        <a:t>B</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a:effectLst/>
                          <a:latin typeface="Arial"/>
                          <a:ea typeface="Times New Roman"/>
                        </a:rPr>
                        <a:t>8</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E</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latin typeface="Arial"/>
                          <a:ea typeface="Times New Roman"/>
                        </a:rPr>
                        <a:t>B</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a:ea typeface="Times New Roman"/>
                        </a:rPr>
                        <a:t>5</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F</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a:effectLst/>
                          <a:latin typeface="Arial"/>
                          <a:ea typeface="Times New Roman"/>
                        </a:rPr>
                        <a:t>C</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a:ea typeface="Times New Roman"/>
                        </a:rPr>
                        <a:t>5</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G</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a:effectLst/>
                          <a:latin typeface="Arial"/>
                          <a:ea typeface="Times New Roman"/>
                        </a:rPr>
                        <a:t>D</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a:ea typeface="Times New Roman"/>
                        </a:rPr>
                        <a:t>7</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H</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a:effectLst/>
                          <a:latin typeface="Arial"/>
                          <a:ea typeface="Times New Roman"/>
                        </a:rPr>
                        <a:t>D, E</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a:ea typeface="Times New Roman"/>
                        </a:rPr>
                        <a:t>8</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I</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a:effectLst/>
                          <a:latin typeface="Arial"/>
                          <a:ea typeface="Times New Roman"/>
                        </a:rPr>
                        <a:t>F, G, H</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a:ea typeface="Times New Roman"/>
                        </a:rPr>
                        <a:t>4</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adpis 1"/>
          <p:cNvSpPr>
            <a:spLocks noGrp="1"/>
          </p:cNvSpPr>
          <p:nvPr>
            <p:ph type="title"/>
          </p:nvPr>
        </p:nvSpPr>
        <p:spPr/>
        <p:txBody>
          <a:bodyPr/>
          <a:lstStyle/>
          <a:p>
            <a:pPr eaLnBrk="1" hangingPunct="1"/>
            <a:r>
              <a:rPr lang="en-US" altLang="cs-CZ" sz="3200" b="1" smtClean="0">
                <a:solidFill>
                  <a:srgbClr val="002060"/>
                </a:solidFill>
              </a:rPr>
              <a:t>Project </a:t>
            </a:r>
            <a:r>
              <a:rPr lang="cs-CZ" altLang="cs-CZ" sz="3200" b="1" smtClean="0">
                <a:solidFill>
                  <a:srgbClr val="002060"/>
                </a:solidFill>
              </a:rPr>
              <a:t>Modelling</a:t>
            </a:r>
          </a:p>
        </p:txBody>
      </p:sp>
      <p:sp>
        <p:nvSpPr>
          <p:cNvPr id="17411" name="Podnadpis 2"/>
          <p:cNvSpPr>
            <a:spLocks noGrp="1"/>
          </p:cNvSpPr>
          <p:nvPr>
            <p:ph sz="quarter" idx="1"/>
          </p:nvPr>
        </p:nvSpPr>
        <p:spPr>
          <a:xfrm>
            <a:off x="301625" y="1527175"/>
            <a:ext cx="8556625" cy="4572000"/>
          </a:xfrm>
        </p:spPr>
        <p:txBody>
          <a:bodyPr/>
          <a:lstStyle/>
          <a:p>
            <a:pPr>
              <a:defRPr/>
            </a:pPr>
            <a:r>
              <a:rPr lang="en-US" sz="2800" dirty="0" smtClean="0"/>
              <a:t>The goal of the project is placed at the top of the diagram and then it is sub-divide into smaller elements of work at each lower level of breakdown.</a:t>
            </a:r>
            <a:endParaRPr lang="cs-CZ" sz="2800" dirty="0" smtClean="0"/>
          </a:p>
          <a:p>
            <a:pPr marL="0" indent="0">
              <a:buFont typeface="Wingdings 2" panose="05020102010507070707" pitchFamily="18" charset="2"/>
              <a:buNone/>
              <a:defRPr/>
            </a:pPr>
            <a:endParaRPr lang="cs-CZ" sz="2800" dirty="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13" y="3103563"/>
            <a:ext cx="6462712"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adpis 1"/>
          <p:cNvSpPr>
            <a:spLocks noGrp="1"/>
          </p:cNvSpPr>
          <p:nvPr>
            <p:ph type="title"/>
          </p:nvPr>
        </p:nvSpPr>
        <p:spPr/>
        <p:txBody>
          <a:bodyPr/>
          <a:lstStyle/>
          <a:p>
            <a:pPr eaLnBrk="1" hangingPunct="1"/>
            <a:r>
              <a:rPr lang="en-US" altLang="cs-CZ" sz="3200" b="1" smtClean="0">
                <a:solidFill>
                  <a:srgbClr val="002060"/>
                </a:solidFill>
              </a:rPr>
              <a:t>Project </a:t>
            </a:r>
            <a:r>
              <a:rPr lang="cs-CZ" altLang="cs-CZ" sz="3200" b="1" smtClean="0">
                <a:solidFill>
                  <a:srgbClr val="002060"/>
                </a:solidFill>
              </a:rPr>
              <a:t>Modelling</a:t>
            </a:r>
          </a:p>
        </p:txBody>
      </p:sp>
      <p:sp>
        <p:nvSpPr>
          <p:cNvPr id="19459" name="Podnadpis 2"/>
          <p:cNvSpPr>
            <a:spLocks noGrp="1"/>
          </p:cNvSpPr>
          <p:nvPr>
            <p:ph sz="quarter" idx="1"/>
          </p:nvPr>
        </p:nvSpPr>
        <p:spPr>
          <a:xfrm>
            <a:off x="301625" y="1527175"/>
            <a:ext cx="8556625" cy="4572000"/>
          </a:xfrm>
        </p:spPr>
        <p:txBody>
          <a:bodyPr/>
          <a:lstStyle/>
          <a:p>
            <a:r>
              <a:rPr lang="en-US" altLang="cs-CZ" sz="2800" smtClean="0"/>
              <a:t>At the lowest level of the EBS the element of work is called work package.</a:t>
            </a:r>
            <a:endParaRPr lang="cs-CZ" altLang="cs-CZ" sz="2800" smtClean="0"/>
          </a:p>
          <a:p>
            <a:r>
              <a:rPr lang="en-US" altLang="cs-CZ" sz="2800" smtClean="0"/>
              <a:t>Each element is identified by a short description. </a:t>
            </a:r>
            <a:endParaRPr lang="cs-CZ" altLang="cs-CZ" sz="2800" smtClean="0"/>
          </a:p>
          <a:p>
            <a:endParaRPr lang="cs-CZ" altLang="cs-CZ" sz="2800" smtClean="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488" y="3208338"/>
            <a:ext cx="6235700" cy="289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adpis 1"/>
          <p:cNvSpPr>
            <a:spLocks noGrp="1"/>
          </p:cNvSpPr>
          <p:nvPr>
            <p:ph type="title"/>
          </p:nvPr>
        </p:nvSpPr>
        <p:spPr/>
        <p:txBody>
          <a:bodyPr/>
          <a:lstStyle/>
          <a:p>
            <a:pPr eaLnBrk="1" hangingPunct="1"/>
            <a:r>
              <a:rPr lang="en-US" altLang="cs-CZ" sz="3200" b="1" smtClean="0">
                <a:solidFill>
                  <a:srgbClr val="002060"/>
                </a:solidFill>
              </a:rPr>
              <a:t>Project </a:t>
            </a:r>
            <a:r>
              <a:rPr lang="cs-CZ" altLang="cs-CZ" sz="3200" b="1" smtClean="0">
                <a:solidFill>
                  <a:srgbClr val="002060"/>
                </a:solidFill>
              </a:rPr>
              <a:t>Modelling</a:t>
            </a:r>
          </a:p>
        </p:txBody>
      </p:sp>
      <p:sp>
        <p:nvSpPr>
          <p:cNvPr id="20483" name="Podnadpis 2"/>
          <p:cNvSpPr>
            <a:spLocks noGrp="1"/>
          </p:cNvSpPr>
          <p:nvPr>
            <p:ph sz="quarter" idx="1"/>
          </p:nvPr>
        </p:nvSpPr>
        <p:spPr>
          <a:xfrm>
            <a:off x="301625" y="1527175"/>
            <a:ext cx="8556625" cy="4572000"/>
          </a:xfrm>
        </p:spPr>
        <p:txBody>
          <a:bodyPr/>
          <a:lstStyle/>
          <a:p>
            <a:r>
              <a:rPr lang="en-US" altLang="cs-CZ" sz="2800" smtClean="0"/>
              <a:t>The Work Breakdown Structure is useful for the general understanding of the project but we need a different view of the same structure in order to be able to make an efficient utilization of the breakdown structure. </a:t>
            </a:r>
          </a:p>
          <a:p>
            <a:r>
              <a:rPr lang="en-US" altLang="cs-CZ" sz="2800" smtClean="0"/>
              <a:t>We need to know which activities must be done in a specific order (precedence) and which activities could be done in parallel.</a:t>
            </a:r>
            <a:endParaRPr lang="cs-CZ" altLang="cs-CZ" sz="2800" smtClean="0"/>
          </a:p>
          <a:p>
            <a:r>
              <a:rPr lang="cs-CZ" altLang="cs-CZ" sz="2800" smtClean="0"/>
              <a:t>… </a:t>
            </a:r>
            <a:r>
              <a:rPr lang="en-US" altLang="cs-CZ" sz="2800" smtClean="0"/>
              <a:t>a group of activities that have to be performed in </a:t>
            </a:r>
            <a:r>
              <a:rPr lang="en-US" altLang="cs-CZ" sz="2800" b="1" i="1" smtClean="0">
                <a:solidFill>
                  <a:srgbClr val="0000CC"/>
                </a:solidFill>
              </a:rPr>
              <a:t>a logical sequence </a:t>
            </a:r>
            <a:r>
              <a:rPr lang="cs-CZ" altLang="cs-CZ" sz="2800" smtClean="0"/>
              <a:t>..</a:t>
            </a:r>
            <a:r>
              <a:rPr lang="en-US" altLang="cs-CZ" sz="280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adpis 1"/>
          <p:cNvSpPr>
            <a:spLocks noGrp="1"/>
          </p:cNvSpPr>
          <p:nvPr>
            <p:ph type="title"/>
          </p:nvPr>
        </p:nvSpPr>
        <p:spPr/>
        <p:txBody>
          <a:bodyPr/>
          <a:lstStyle/>
          <a:p>
            <a:pPr eaLnBrk="1" hangingPunct="1"/>
            <a:r>
              <a:rPr lang="en-US" altLang="cs-CZ" sz="3200" b="1" smtClean="0">
                <a:solidFill>
                  <a:srgbClr val="002060"/>
                </a:solidFill>
              </a:rPr>
              <a:t>Example: Stopping at Petrol Station</a:t>
            </a: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Construct dependency table for the following jobs in attending to a motor car at a service station</a:t>
            </a:r>
            <a:endParaRPr lang="cs-CZ" sz="2400" dirty="0" smtClean="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1042988" y="2565400"/>
          <a:ext cx="6697662" cy="3600450"/>
        </p:xfrm>
        <a:graphic>
          <a:graphicData uri="http://schemas.openxmlformats.org/drawingml/2006/table">
            <a:tbl>
              <a:tblPr/>
              <a:tblGrid>
                <a:gridCol w="940955"/>
                <a:gridCol w="3540305"/>
                <a:gridCol w="1108201"/>
                <a:gridCol w="1108201"/>
              </a:tblGrid>
              <a:tr h="385076">
                <a:tc>
                  <a:txBody>
                    <a:bodyPr/>
                    <a:lstStyle/>
                    <a:p>
                      <a:pPr algn="ctr">
                        <a:spcAft>
                          <a:spcPts val="0"/>
                        </a:spcAft>
                      </a:pPr>
                      <a:r>
                        <a:rPr lang="en-GB" sz="1200" b="1" dirty="0">
                          <a:solidFill>
                            <a:schemeClr val="tx1"/>
                          </a:solidFill>
                          <a:effectLst/>
                          <a:latin typeface="Arial"/>
                          <a:ea typeface="Times New Roman"/>
                        </a:rPr>
                        <a:t>Activity</a:t>
                      </a:r>
                      <a:endParaRPr lang="cs-CZ" sz="1000" dirty="0">
                        <a:solidFill>
                          <a:schemeClr val="tx1"/>
                        </a:solidFill>
                        <a:effectLst/>
                        <a:latin typeface="Times New Roman"/>
                        <a:ea typeface="Times New Roman"/>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Description</a:t>
                      </a:r>
                      <a:endParaRPr lang="cs-CZ" sz="1000" dirty="0">
                        <a:solidFill>
                          <a:schemeClr val="tx1"/>
                        </a:solidFill>
                        <a:effectLst/>
                        <a:latin typeface="Times New Roman"/>
                        <a:ea typeface="Times New Roman"/>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Duration </a:t>
                      </a:r>
                      <a:r>
                        <a:rPr lang="en-US" sz="1200" b="1" dirty="0">
                          <a:solidFill>
                            <a:schemeClr val="tx1"/>
                          </a:solidFill>
                          <a:effectLst/>
                          <a:latin typeface="Arial"/>
                          <a:ea typeface="Times New Roman"/>
                        </a:rPr>
                        <a:t>[sec]</a:t>
                      </a:r>
                      <a:endParaRPr lang="cs-CZ" sz="1000" dirty="0">
                        <a:solidFill>
                          <a:schemeClr val="tx1"/>
                        </a:solidFill>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Preceding activity</a:t>
                      </a:r>
                      <a:endParaRPr lang="cs-CZ" sz="1000" dirty="0">
                        <a:solidFill>
                          <a:schemeClr val="tx1"/>
                        </a:solidFill>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00961">
                <a:tc>
                  <a:txBody>
                    <a:bodyPr/>
                    <a:lstStyle/>
                    <a:p>
                      <a:pPr algn="ctr">
                        <a:spcAft>
                          <a:spcPts val="0"/>
                        </a:spcAft>
                      </a:pPr>
                      <a:r>
                        <a:rPr lang="en-GB" sz="1200" b="1" dirty="0">
                          <a:effectLst/>
                          <a:latin typeface="Arial"/>
                          <a:ea typeface="Times New Roman"/>
                        </a:rPr>
                        <a:t>A</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Drivers arrives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30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B</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Drivers selects brands of oil and petrol</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C</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Fill petrol tank</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120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D</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Prepare bill</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45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E</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Receive payment</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25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F</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Wash windscreens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20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G</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Polish windscreens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H</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Check tyre pressures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80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I</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Inflate tyres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100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J</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Open bonnet</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K</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Check oil requirements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60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L</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Add oil</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25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M</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Add distilled water to battery</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30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N</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Fill radiator</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50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O</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Close bonnet</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P</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Driver departs</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10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adpis 1"/>
          <p:cNvSpPr>
            <a:spLocks noGrp="1"/>
          </p:cNvSpPr>
          <p:nvPr>
            <p:ph type="title"/>
          </p:nvPr>
        </p:nvSpPr>
        <p:spPr/>
        <p:txBody>
          <a:bodyPr/>
          <a:lstStyle/>
          <a:p>
            <a:pPr eaLnBrk="1" hangingPunct="1"/>
            <a:r>
              <a:rPr lang="en-US" altLang="cs-CZ" sz="3200" b="1" smtClean="0">
                <a:solidFill>
                  <a:srgbClr val="002060"/>
                </a:solidFill>
              </a:rPr>
              <a:t>Example: Stopping at Petrol Station</a:t>
            </a: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Construct dependency table for the following jobs in attending to a motor car at a service station</a:t>
            </a:r>
            <a:endParaRPr lang="cs-CZ" sz="2400" dirty="0" smtClean="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1042988" y="2565400"/>
          <a:ext cx="6697662" cy="3600450"/>
        </p:xfrm>
        <a:graphic>
          <a:graphicData uri="http://schemas.openxmlformats.org/drawingml/2006/table">
            <a:tbl>
              <a:tblPr/>
              <a:tblGrid>
                <a:gridCol w="940955"/>
                <a:gridCol w="3540305"/>
                <a:gridCol w="1108201"/>
                <a:gridCol w="1108201"/>
              </a:tblGrid>
              <a:tr h="385076">
                <a:tc>
                  <a:txBody>
                    <a:bodyPr/>
                    <a:lstStyle/>
                    <a:p>
                      <a:pPr algn="ctr">
                        <a:spcAft>
                          <a:spcPts val="0"/>
                        </a:spcAft>
                      </a:pPr>
                      <a:r>
                        <a:rPr lang="en-GB" sz="1200" b="1" dirty="0">
                          <a:solidFill>
                            <a:schemeClr val="tx1"/>
                          </a:solidFill>
                          <a:effectLst/>
                          <a:latin typeface="Arial"/>
                          <a:ea typeface="Times New Roman"/>
                        </a:rPr>
                        <a:t>Activity</a:t>
                      </a:r>
                      <a:endParaRPr lang="cs-CZ" sz="1000" dirty="0">
                        <a:solidFill>
                          <a:schemeClr val="tx1"/>
                        </a:solidFill>
                        <a:effectLst/>
                        <a:latin typeface="Times New Roman"/>
                        <a:ea typeface="Times New Roman"/>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Description</a:t>
                      </a:r>
                      <a:endParaRPr lang="cs-CZ" sz="1000" dirty="0">
                        <a:solidFill>
                          <a:schemeClr val="tx1"/>
                        </a:solidFill>
                        <a:effectLst/>
                        <a:latin typeface="Times New Roman"/>
                        <a:ea typeface="Times New Roman"/>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Duration </a:t>
                      </a:r>
                      <a:r>
                        <a:rPr lang="en-US" sz="1200" b="1" dirty="0">
                          <a:solidFill>
                            <a:schemeClr val="tx1"/>
                          </a:solidFill>
                          <a:effectLst/>
                          <a:latin typeface="Arial"/>
                          <a:ea typeface="Times New Roman"/>
                        </a:rPr>
                        <a:t>[sec]</a:t>
                      </a:r>
                      <a:endParaRPr lang="cs-CZ" sz="1000" dirty="0">
                        <a:solidFill>
                          <a:schemeClr val="tx1"/>
                        </a:solidFill>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Preceding activity</a:t>
                      </a:r>
                      <a:endParaRPr lang="cs-CZ" sz="1000" dirty="0">
                        <a:solidFill>
                          <a:schemeClr val="tx1"/>
                        </a:solidFill>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00961">
                <a:tc>
                  <a:txBody>
                    <a:bodyPr/>
                    <a:lstStyle/>
                    <a:p>
                      <a:pPr algn="ctr">
                        <a:spcAft>
                          <a:spcPts val="0"/>
                        </a:spcAft>
                      </a:pPr>
                      <a:r>
                        <a:rPr lang="en-GB" sz="1200" b="1" dirty="0">
                          <a:effectLst/>
                          <a:latin typeface="Arial"/>
                          <a:ea typeface="Times New Roman"/>
                        </a:rPr>
                        <a:t>A</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Drivers arrives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30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err="1" smtClean="0">
                          <a:effectLst/>
                          <a:latin typeface="Arial"/>
                          <a:ea typeface="Times New Roman"/>
                        </a:rPr>
                        <a:t>None</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B</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Drivers selects brands of oil and petrol</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C</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Fill petrol tank</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120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D</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Prepare bill</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45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E</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Receive payment</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25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F</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Wash windscreens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20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G</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Polish windscreens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H</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Check tyre pressures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80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I</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Inflate tyres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100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J</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Open bonnet</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K</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Check oil requirements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60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L</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Add oil</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25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M</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Add distilled water to battery</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30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N</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Fill radiator</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50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O</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Close bonnet</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a:effectLst/>
                          <a:latin typeface="Arial"/>
                          <a:ea typeface="Times New Roman"/>
                        </a:rPr>
                        <a:t> </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P</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Driver departs</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10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adpis 1"/>
          <p:cNvSpPr>
            <a:spLocks noGrp="1"/>
          </p:cNvSpPr>
          <p:nvPr>
            <p:ph type="title"/>
          </p:nvPr>
        </p:nvSpPr>
        <p:spPr/>
        <p:txBody>
          <a:bodyPr/>
          <a:lstStyle/>
          <a:p>
            <a:pPr eaLnBrk="1" hangingPunct="1"/>
            <a:r>
              <a:rPr lang="en-US" altLang="cs-CZ" sz="3200" b="1" smtClean="0">
                <a:solidFill>
                  <a:srgbClr val="002060"/>
                </a:solidFill>
              </a:rPr>
              <a:t>Example: Stopping at Petrol Station</a:t>
            </a: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Construct dependency table for the following jobs in attending to a motor car at a service station</a:t>
            </a:r>
            <a:endParaRPr lang="cs-CZ" sz="2400" dirty="0" smtClean="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1042988" y="2565400"/>
          <a:ext cx="6697662" cy="3600450"/>
        </p:xfrm>
        <a:graphic>
          <a:graphicData uri="http://schemas.openxmlformats.org/drawingml/2006/table">
            <a:tbl>
              <a:tblPr/>
              <a:tblGrid>
                <a:gridCol w="940955"/>
                <a:gridCol w="3540305"/>
                <a:gridCol w="1108201"/>
                <a:gridCol w="1108201"/>
              </a:tblGrid>
              <a:tr h="385076">
                <a:tc>
                  <a:txBody>
                    <a:bodyPr/>
                    <a:lstStyle/>
                    <a:p>
                      <a:pPr algn="ctr">
                        <a:spcAft>
                          <a:spcPts val="0"/>
                        </a:spcAft>
                      </a:pPr>
                      <a:r>
                        <a:rPr lang="en-GB" sz="1200" b="1" dirty="0">
                          <a:solidFill>
                            <a:schemeClr val="tx1"/>
                          </a:solidFill>
                          <a:effectLst/>
                          <a:latin typeface="Arial"/>
                          <a:ea typeface="Times New Roman"/>
                        </a:rPr>
                        <a:t>Activity</a:t>
                      </a:r>
                      <a:endParaRPr lang="cs-CZ" sz="1000" dirty="0">
                        <a:solidFill>
                          <a:schemeClr val="tx1"/>
                        </a:solidFill>
                        <a:effectLst/>
                        <a:latin typeface="Times New Roman"/>
                        <a:ea typeface="Times New Roman"/>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Description</a:t>
                      </a:r>
                      <a:endParaRPr lang="cs-CZ" sz="1000" dirty="0">
                        <a:solidFill>
                          <a:schemeClr val="tx1"/>
                        </a:solidFill>
                        <a:effectLst/>
                        <a:latin typeface="Times New Roman"/>
                        <a:ea typeface="Times New Roman"/>
                      </a:endParaRPr>
                    </a:p>
                  </a:txBody>
                  <a:tcPr marL="44456" marR="444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Duration </a:t>
                      </a:r>
                      <a:r>
                        <a:rPr lang="en-US" sz="1200" b="1" dirty="0">
                          <a:solidFill>
                            <a:schemeClr val="tx1"/>
                          </a:solidFill>
                          <a:effectLst/>
                          <a:latin typeface="Arial"/>
                          <a:ea typeface="Times New Roman"/>
                        </a:rPr>
                        <a:t>[sec]</a:t>
                      </a:r>
                      <a:endParaRPr lang="cs-CZ" sz="1000" dirty="0">
                        <a:solidFill>
                          <a:schemeClr val="tx1"/>
                        </a:solidFill>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200" b="1" dirty="0">
                          <a:solidFill>
                            <a:schemeClr val="tx1"/>
                          </a:solidFill>
                          <a:effectLst/>
                          <a:latin typeface="Arial"/>
                          <a:ea typeface="Times New Roman"/>
                        </a:rPr>
                        <a:t>Preceding activity</a:t>
                      </a:r>
                      <a:endParaRPr lang="cs-CZ" sz="1000" dirty="0">
                        <a:solidFill>
                          <a:schemeClr val="tx1"/>
                        </a:solidFill>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00961">
                <a:tc>
                  <a:txBody>
                    <a:bodyPr/>
                    <a:lstStyle/>
                    <a:p>
                      <a:pPr algn="ctr">
                        <a:spcAft>
                          <a:spcPts val="0"/>
                        </a:spcAft>
                      </a:pPr>
                      <a:r>
                        <a:rPr lang="en-GB" sz="1200" b="1" dirty="0">
                          <a:effectLst/>
                          <a:latin typeface="Arial"/>
                          <a:ea typeface="Times New Roman"/>
                        </a:rPr>
                        <a:t>A</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Drivers arrives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30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err="1" smtClean="0">
                          <a:effectLst/>
                          <a:latin typeface="Arial"/>
                          <a:ea typeface="Times New Roman"/>
                        </a:rPr>
                        <a:t>None</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B</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Drivers selects brands of oil and petrol</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200" dirty="0" smtClean="0">
                          <a:effectLst/>
                          <a:latin typeface="Arial"/>
                          <a:ea typeface="Times New Roman"/>
                        </a:rPr>
                        <a:t>A</a:t>
                      </a: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C</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Fill petrol tank</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120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D</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Prepare bill</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45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E</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Receive payment</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25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F</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Wash windscreens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20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G</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Polish windscreens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H</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Check tyre pressures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80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I</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Inflate tyres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100</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J</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Open bonnet</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a:effectLst/>
                          <a:latin typeface="Arial"/>
                          <a:ea typeface="Times New Roman"/>
                        </a:rPr>
                        <a:t>15</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K</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dirty="0">
                          <a:effectLst/>
                          <a:latin typeface="Arial"/>
                          <a:ea typeface="Times New Roman"/>
                        </a:rPr>
                        <a:t>Check oil requirements</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60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L</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Add oil</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25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M</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Add distilled water to battery</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30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N</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Fill radiator</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50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O</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Close bonnet</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5</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961">
                <a:tc>
                  <a:txBody>
                    <a:bodyPr/>
                    <a:lstStyle/>
                    <a:p>
                      <a:pPr algn="ctr">
                        <a:spcAft>
                          <a:spcPts val="0"/>
                        </a:spcAft>
                      </a:pPr>
                      <a:r>
                        <a:rPr lang="en-GB" sz="1200" b="1" dirty="0">
                          <a:effectLst/>
                          <a:latin typeface="Arial"/>
                          <a:ea typeface="Times New Roman"/>
                        </a:rPr>
                        <a:t>P</a:t>
                      </a:r>
                      <a:endParaRPr lang="cs-CZ" sz="1000" b="1"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spcAft>
                          <a:spcPts val="0"/>
                        </a:spcAft>
                      </a:pPr>
                      <a:r>
                        <a:rPr lang="en-GB" sz="1200">
                          <a:effectLst/>
                          <a:latin typeface="Arial"/>
                          <a:ea typeface="Times New Roman"/>
                        </a:rPr>
                        <a:t>Driver departs</a:t>
                      </a:r>
                      <a:endParaRPr lang="cs-CZ" sz="100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10</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dirty="0">
                          <a:effectLst/>
                          <a:latin typeface="Arial"/>
                          <a:ea typeface="Times New Roman"/>
                        </a:rPr>
                        <a:t> </a:t>
                      </a:r>
                      <a:endParaRPr lang="cs-CZ" sz="1000" dirty="0">
                        <a:effectLst/>
                        <a:latin typeface="Times New Roman"/>
                        <a:ea typeface="Times New Roman"/>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dministrativní">
  <a:themeElements>
    <a:clrScheme name="Administrativní">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dministrativní">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ministrativní">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1149</TotalTime>
  <Words>2048</Words>
  <Application>Microsoft Office PowerPoint</Application>
  <PresentationFormat>Předvádění na obrazovce (4:3)</PresentationFormat>
  <Paragraphs>1329</Paragraphs>
  <Slides>30</Slides>
  <Notes>0</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30</vt:i4>
      </vt:variant>
    </vt:vector>
  </HeadingPairs>
  <TitlesOfParts>
    <vt:vector size="37" baseType="lpstr">
      <vt:lpstr>Arial</vt:lpstr>
      <vt:lpstr>Georgia</vt:lpstr>
      <vt:lpstr>Wingdings 2</vt:lpstr>
      <vt:lpstr>Wingdings</vt:lpstr>
      <vt:lpstr>Calibri</vt:lpstr>
      <vt:lpstr>Times New Roman</vt:lpstr>
      <vt:lpstr>Administrativní</vt:lpstr>
      <vt:lpstr>Project Modelling</vt:lpstr>
      <vt:lpstr>Project Modelling</vt:lpstr>
      <vt:lpstr>Project Modelling</vt:lpstr>
      <vt:lpstr>Project Modelling</vt:lpstr>
      <vt:lpstr>Project Modelling</vt:lpstr>
      <vt:lpstr>Project Modelling</vt:lpstr>
      <vt:lpstr>Example: Stopping at Petrol Station</vt:lpstr>
      <vt:lpstr>Example: Stopping at Petrol Station</vt:lpstr>
      <vt:lpstr>Example: Stopping at Petrol Station</vt:lpstr>
      <vt:lpstr>Example: Stopping at Petrol Station</vt:lpstr>
      <vt:lpstr>Example: Stopping at Petrol Station</vt:lpstr>
      <vt:lpstr>Example: Stopping at Petrol Station</vt:lpstr>
      <vt:lpstr>Example: Stopping at Petrol Station</vt:lpstr>
      <vt:lpstr>  Network analysis</vt:lpstr>
      <vt:lpstr>  Network analysis</vt:lpstr>
      <vt:lpstr>  Network analysis</vt:lpstr>
      <vt:lpstr>  Network analysis</vt:lpstr>
      <vt:lpstr>  Example</vt:lpstr>
      <vt:lpstr>  Example</vt:lpstr>
      <vt:lpstr>  Example</vt:lpstr>
      <vt:lpstr>  Example</vt:lpstr>
      <vt:lpstr>  Example</vt:lpstr>
      <vt:lpstr>  Example</vt:lpstr>
      <vt:lpstr>  Critical Path Method/CPM</vt:lpstr>
      <vt:lpstr>  Critical Path Method/CPM</vt:lpstr>
      <vt:lpstr>  Network analysis</vt:lpstr>
      <vt:lpstr>  Network analysis</vt:lpstr>
      <vt:lpstr>  Network analysis</vt:lpstr>
      <vt:lpstr>  Network analysis</vt:lpstr>
      <vt:lpstr>  Network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Teoretická informatika</dc:title>
  <dc:creator>Hynek</dc:creator>
  <cp:lastModifiedBy>Hynek Josef</cp:lastModifiedBy>
  <cp:revision>156</cp:revision>
  <dcterms:created xsi:type="dcterms:W3CDTF">2008-02-10T10:12:05Z</dcterms:created>
  <dcterms:modified xsi:type="dcterms:W3CDTF">2017-12-13T15:23:43Z</dcterms:modified>
</cp:coreProperties>
</file>