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460" r:id="rId2"/>
    <p:sldId id="432" r:id="rId3"/>
    <p:sldId id="462" r:id="rId4"/>
    <p:sldId id="477" r:id="rId5"/>
    <p:sldId id="463" r:id="rId6"/>
    <p:sldId id="464" r:id="rId7"/>
    <p:sldId id="466" r:id="rId8"/>
    <p:sldId id="465" r:id="rId9"/>
    <p:sldId id="467" r:id="rId10"/>
    <p:sldId id="468" r:id="rId11"/>
    <p:sldId id="469" r:id="rId12"/>
    <p:sldId id="454" r:id="rId13"/>
    <p:sldId id="470" r:id="rId14"/>
    <p:sldId id="471" r:id="rId15"/>
    <p:sldId id="483" r:id="rId16"/>
    <p:sldId id="472" r:id="rId17"/>
    <p:sldId id="473" r:id="rId18"/>
    <p:sldId id="474" r:id="rId19"/>
    <p:sldId id="482" r:id="rId20"/>
    <p:sldId id="478" r:id="rId21"/>
    <p:sldId id="479" r:id="rId22"/>
    <p:sldId id="480" r:id="rId23"/>
    <p:sldId id="481" r:id="rId24"/>
    <p:sldId id="459" r:id="rId25"/>
    <p:sldId id="475" r:id="rId26"/>
    <p:sldId id="476" r:id="rId27"/>
  </p:sldIdLst>
  <p:sldSz cx="9144000" cy="6858000" type="screen4x3"/>
  <p:notesSz cx="6858000" cy="9144000"/>
  <p:defaultTextStyle>
    <a:defPPr>
      <a:defRPr lang="cs-CZ"/>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p:cViewPr varScale="1">
        <p:scale>
          <a:sx n="77" d="100"/>
          <a:sy n="77" d="100"/>
        </p:scale>
        <p:origin x="90" y="732"/>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39E4C797-8052-4BD6-9208-DD4A79B6D33A}" type="datetimeFigureOut">
              <a:rPr lang="cs-CZ"/>
              <a:pPr>
                <a:defRPr/>
              </a:pPr>
              <a:t>27.11.2018</a:t>
            </a:fld>
            <a:endParaRPr lang="cs-CZ"/>
          </a:p>
        </p:txBody>
      </p:sp>
      <p:sp>
        <p:nvSpPr>
          <p:cNvPr id="4" name="Zástupný symbol pro zápatí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5" name="Zástupný symbol pro číslo snímku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A7C61E0-33D6-4F6C-8D68-572FA9F10A7C}" type="slidenum">
              <a:rPr lang="cs-CZ" altLang="cs-CZ"/>
              <a:pPr>
                <a:defRPr/>
              </a:pPr>
              <a:t>‹#›</a:t>
            </a:fld>
            <a:endParaRPr lang="cs-CZ" altLang="cs-CZ"/>
          </a:p>
        </p:txBody>
      </p:sp>
    </p:spTree>
    <p:extLst>
      <p:ext uri="{BB962C8B-B14F-4D97-AF65-F5344CB8AC3E}">
        <p14:creationId xmlns:p14="http://schemas.microsoft.com/office/powerpoint/2010/main" val="353574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AA8621C-208A-43C3-91CC-579CF8B752EC}" type="datetimeFigureOut">
              <a:rPr lang="cs-CZ"/>
              <a:pPr>
                <a:defRPr/>
              </a:pPr>
              <a:t>27.11.2018</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cs-CZ" noProof="0" smtClean="0"/>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69BC1FA-9888-43DB-8F0D-E6B39CEB4D10}" type="slidenum">
              <a:rPr lang="cs-CZ" altLang="cs-CZ"/>
              <a:pPr>
                <a:defRPr/>
              </a:pPr>
              <a:t>‹#›</a:t>
            </a:fld>
            <a:endParaRPr lang="cs-CZ" altLang="cs-CZ"/>
          </a:p>
        </p:txBody>
      </p:sp>
    </p:spTree>
    <p:extLst>
      <p:ext uri="{BB962C8B-B14F-4D97-AF65-F5344CB8AC3E}">
        <p14:creationId xmlns:p14="http://schemas.microsoft.com/office/powerpoint/2010/main" val="3673636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8991600" y="3175"/>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9144000" cy="2514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Přímá spojovací čára 25"/>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Obdélník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7"/>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8"/>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odnadpis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cs-CZ" smtClean="0"/>
              <a:t>Klepnutím lze upravit styl předlohy podnadpisů.</a:t>
            </a:r>
            <a:endParaRPr lang="en-US"/>
          </a:p>
        </p:txBody>
      </p:sp>
      <p:sp>
        <p:nvSpPr>
          <p:cNvPr id="8" name="Nadpis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cs-CZ" smtClean="0"/>
              <a:t>Klepnutím lze upravit styl předlohy nadpisů.</a:t>
            </a:r>
            <a:endParaRPr lang="en-US"/>
          </a:p>
        </p:txBody>
      </p:sp>
      <p:sp>
        <p:nvSpPr>
          <p:cNvPr id="15" name="Zástupný symbol pro datum 27"/>
          <p:cNvSpPr>
            <a:spLocks noGrp="1"/>
          </p:cNvSpPr>
          <p:nvPr>
            <p:ph type="dt" sz="half" idx="10"/>
          </p:nvPr>
        </p:nvSpPr>
        <p:spPr/>
        <p:txBody>
          <a:bodyPr/>
          <a:lstStyle>
            <a:lvl1pPr>
              <a:defRPr/>
            </a:lvl1pPr>
          </a:lstStyle>
          <a:p>
            <a:pPr>
              <a:defRPr/>
            </a:pPr>
            <a:fld id="{F5B40B20-1B5B-4722-A478-5B0C8F93EE22}" type="datetimeFigureOut">
              <a:rPr lang="cs-CZ"/>
              <a:pPr>
                <a:defRPr/>
              </a:pPr>
              <a:t>27.11.2018</a:t>
            </a:fld>
            <a:endParaRPr lang="cs-CZ"/>
          </a:p>
        </p:txBody>
      </p:sp>
      <p:sp>
        <p:nvSpPr>
          <p:cNvPr id="16" name="Zástupný symbol pro zápatí 16"/>
          <p:cNvSpPr>
            <a:spLocks noGrp="1"/>
          </p:cNvSpPr>
          <p:nvPr>
            <p:ph type="ftr" sz="quarter" idx="11"/>
          </p:nvPr>
        </p:nvSpPr>
        <p:spPr/>
        <p:txBody>
          <a:bodyPr/>
          <a:lstStyle>
            <a:lvl1pPr>
              <a:defRPr/>
            </a:lvl1pPr>
          </a:lstStyle>
          <a:p>
            <a:pPr>
              <a:defRPr/>
            </a:pPr>
            <a:endParaRPr lang="cs-CZ"/>
          </a:p>
        </p:txBody>
      </p:sp>
      <p:sp>
        <p:nvSpPr>
          <p:cNvPr id="17" name="Zástupný symbol pro číslo snímku 28"/>
          <p:cNvSpPr>
            <a:spLocks noGrp="1"/>
          </p:cNvSpPr>
          <p:nvPr>
            <p:ph type="sldNum" sz="quarter" idx="12"/>
          </p:nvPr>
        </p:nvSpPr>
        <p:spPr>
          <a:xfrm>
            <a:off x="4343400" y="2198688"/>
            <a:ext cx="457200" cy="441325"/>
          </a:xfrm>
        </p:spPr>
        <p:txBody>
          <a:bodyPr/>
          <a:lstStyle>
            <a:lvl1pPr>
              <a:defRPr/>
            </a:lvl1pPr>
          </a:lstStyle>
          <a:p>
            <a:pPr>
              <a:defRPr/>
            </a:pPr>
            <a:fld id="{2395215E-1515-48DD-90D8-CD53C73B0704}" type="slidenum">
              <a:rPr lang="cs-CZ" altLang="cs-CZ"/>
              <a:pPr>
                <a:defRPr/>
              </a:pPr>
              <a:t>‹#›</a:t>
            </a:fld>
            <a:endParaRPr lang="cs-CZ" altLang="cs-CZ"/>
          </a:p>
        </p:txBody>
      </p:sp>
    </p:spTree>
    <p:extLst>
      <p:ext uri="{BB962C8B-B14F-4D97-AF65-F5344CB8AC3E}">
        <p14:creationId xmlns:p14="http://schemas.microsoft.com/office/powerpoint/2010/main" val="5925271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C5CF4258-2F6B-4F79-95B0-68D54A3ADA7A}" type="datetimeFigureOut">
              <a:rPr lang="cs-CZ"/>
              <a:pPr>
                <a:defRPr/>
              </a:pPr>
              <a:t>27.11.2018</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p:txBody>
          <a:bodyPr/>
          <a:lstStyle>
            <a:lvl1pPr>
              <a:defRPr/>
            </a:lvl1pPr>
          </a:lstStyle>
          <a:p>
            <a:pPr>
              <a:defRPr/>
            </a:pPr>
            <a:fld id="{ECF9650C-1550-448E-9C17-0DB5E6D12F9D}" type="slidenum">
              <a:rPr lang="cs-CZ" altLang="cs-CZ"/>
              <a:pPr>
                <a:defRPr/>
              </a:pPr>
              <a:t>‹#›</a:t>
            </a:fld>
            <a:endParaRPr lang="cs-CZ" altLang="cs-CZ"/>
          </a:p>
        </p:txBody>
      </p:sp>
    </p:spTree>
    <p:extLst>
      <p:ext uri="{BB962C8B-B14F-4D97-AF65-F5344CB8AC3E}">
        <p14:creationId xmlns:p14="http://schemas.microsoft.com/office/powerpoint/2010/main" val="34739031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bg>
      <p:bgPr>
        <a:solidFill>
          <a:schemeClr val="bg2"/>
        </a:solidFill>
        <a:effectLst/>
      </p:bgPr>
    </p:bg>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7010400" y="0"/>
            <a:ext cx="21336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9" name="Obdélník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26"/>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Elipsa 27"/>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Elipsa 28"/>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svislý text 2"/>
          <p:cNvSpPr>
            <a:spLocks noGrp="1"/>
          </p:cNvSpPr>
          <p:nvPr>
            <p:ph type="body" orient="vert" idx="1"/>
          </p:nvPr>
        </p:nvSpPr>
        <p:spPr>
          <a:xfrm>
            <a:off x="304800" y="304800"/>
            <a:ext cx="6553200" cy="5821366"/>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 name="Svislý nadpis 1"/>
          <p:cNvSpPr>
            <a:spLocks noGrp="1"/>
          </p:cNvSpPr>
          <p:nvPr>
            <p:ph type="title" orient="vert"/>
          </p:nvPr>
        </p:nvSpPr>
        <p:spPr>
          <a:xfrm>
            <a:off x="7391400" y="304801"/>
            <a:ext cx="1447800" cy="5851525"/>
          </a:xfrm>
        </p:spPr>
        <p:txBody>
          <a:bodyPr vert="eaVert"/>
          <a:lstStyle/>
          <a:p>
            <a:r>
              <a:rPr lang="cs-CZ" smtClean="0"/>
              <a:t>Klepnutím lze upravit styl předlohy nadpisů.</a:t>
            </a:r>
            <a:endParaRPr lang="en-US"/>
          </a:p>
        </p:txBody>
      </p:sp>
      <p:sp>
        <p:nvSpPr>
          <p:cNvPr id="13" name="Zástupný symbol pro číslo snímku 5"/>
          <p:cNvSpPr>
            <a:spLocks noGrp="1"/>
          </p:cNvSpPr>
          <p:nvPr>
            <p:ph type="sldNum" sz="quarter" idx="10"/>
          </p:nvPr>
        </p:nvSpPr>
        <p:spPr>
          <a:xfrm>
            <a:off x="6915150" y="3009900"/>
            <a:ext cx="457200" cy="441325"/>
          </a:xfrm>
        </p:spPr>
        <p:txBody>
          <a:bodyPr/>
          <a:lstStyle>
            <a:lvl1pPr>
              <a:defRPr/>
            </a:lvl1pPr>
          </a:lstStyle>
          <a:p>
            <a:pPr>
              <a:defRPr/>
            </a:pPr>
            <a:fld id="{133AD814-9D1E-46AD-8142-057AD6B7073F}" type="slidenum">
              <a:rPr lang="cs-CZ" altLang="cs-CZ"/>
              <a:pPr>
                <a:defRPr/>
              </a:pPr>
              <a:t>‹#›</a:t>
            </a:fld>
            <a:endParaRPr lang="cs-CZ" altLang="cs-CZ"/>
          </a:p>
        </p:txBody>
      </p:sp>
      <p:sp>
        <p:nvSpPr>
          <p:cNvPr id="14" name="Zástupný symbol pro datum 3"/>
          <p:cNvSpPr>
            <a:spLocks noGrp="1"/>
          </p:cNvSpPr>
          <p:nvPr>
            <p:ph type="dt" sz="half" idx="11"/>
          </p:nvPr>
        </p:nvSpPr>
        <p:spPr/>
        <p:txBody>
          <a:bodyPr/>
          <a:lstStyle>
            <a:lvl1pPr>
              <a:defRPr/>
            </a:lvl1pPr>
          </a:lstStyle>
          <a:p>
            <a:pPr>
              <a:defRPr/>
            </a:pPr>
            <a:fld id="{473B0BB0-0B3D-4A0C-AE6F-F134785AEB6A}" type="datetimeFigureOut">
              <a:rPr lang="cs-CZ"/>
              <a:pPr>
                <a:defRPr/>
              </a:pPr>
              <a:t>27.11.2018</a:t>
            </a:fld>
            <a:endParaRPr lang="cs-CZ"/>
          </a:p>
        </p:txBody>
      </p:sp>
      <p:sp>
        <p:nvSpPr>
          <p:cNvPr id="15" name="Zástupný symbol pro zápatí 4"/>
          <p:cNvSpPr>
            <a:spLocks noGrp="1"/>
          </p:cNvSpPr>
          <p:nvPr>
            <p:ph type="ftr" sz="quarter" idx="12"/>
          </p:nvPr>
        </p:nvSpPr>
        <p:spPr/>
        <p:txBody>
          <a:bodyPr/>
          <a:lstStyle>
            <a:lvl1pPr>
              <a:defRPr/>
            </a:lvl1pPr>
          </a:lstStyle>
          <a:p>
            <a:pPr>
              <a:defRPr/>
            </a:pPr>
            <a:endParaRPr lang="cs-CZ"/>
          </a:p>
        </p:txBody>
      </p:sp>
    </p:spTree>
    <p:extLst>
      <p:ext uri="{BB962C8B-B14F-4D97-AF65-F5344CB8AC3E}">
        <p14:creationId xmlns:p14="http://schemas.microsoft.com/office/powerpoint/2010/main" val="29055709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bg>
      <p:bgPr>
        <a:solidFill>
          <a:schemeClr val="bg2"/>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solidFill>
                  <a:schemeClr val="accent3">
                    <a:shade val="75000"/>
                  </a:schemeClr>
                </a:solidFill>
              </a:defRPr>
            </a:lvl1pPr>
          </a:lstStyle>
          <a:p>
            <a:r>
              <a:rPr lang="cs-CZ" smtClean="0"/>
              <a:t>Klepnutím lze upravit styl předlohy nadpisů.</a:t>
            </a:r>
            <a:endParaRPr lang="en-US"/>
          </a:p>
        </p:txBody>
      </p:sp>
      <p:sp>
        <p:nvSpPr>
          <p:cNvPr id="8" name="Zástupný symbol pro obsah 7"/>
          <p:cNvSpPr>
            <a:spLocks noGrp="1"/>
          </p:cNvSpPr>
          <p:nvPr>
            <p:ph sz="quarter" idx="1"/>
          </p:nvPr>
        </p:nvSpPr>
        <p:spPr>
          <a:xfrm>
            <a:off x="301752" y="1527048"/>
            <a:ext cx="8503920" cy="45720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Zástupný symbol pro datum 3"/>
          <p:cNvSpPr>
            <a:spLocks noGrp="1"/>
          </p:cNvSpPr>
          <p:nvPr>
            <p:ph type="dt" sz="half" idx="10"/>
          </p:nvPr>
        </p:nvSpPr>
        <p:spPr/>
        <p:txBody>
          <a:bodyPr/>
          <a:lstStyle>
            <a:lvl1pPr>
              <a:defRPr/>
            </a:lvl1pPr>
          </a:lstStyle>
          <a:p>
            <a:pPr>
              <a:defRPr/>
            </a:pPr>
            <a:fld id="{C52595E9-57B3-4910-9B65-FF9FC3BCA214}" type="datetimeFigureOut">
              <a:rPr lang="cs-CZ"/>
              <a:pPr>
                <a:defRPr/>
              </a:pPr>
              <a:t>27.11.2018</a:t>
            </a:fld>
            <a:endParaRPr lang="cs-CZ"/>
          </a:p>
        </p:txBody>
      </p:sp>
      <p:sp>
        <p:nvSpPr>
          <p:cNvPr id="5" name="Zástupný symbol pro zápatí 4"/>
          <p:cNvSpPr>
            <a:spLocks noGrp="1"/>
          </p:cNvSpPr>
          <p:nvPr>
            <p:ph type="ftr" sz="quarter" idx="11"/>
          </p:nvPr>
        </p:nvSpPr>
        <p:spPr/>
        <p:txBody>
          <a:bodyPr/>
          <a:lstStyle>
            <a:lvl1pPr>
              <a:defRPr/>
            </a:lvl1pPr>
          </a:lstStyle>
          <a:p>
            <a:pPr>
              <a:defRPr/>
            </a:pPr>
            <a:endParaRPr lang="cs-CZ"/>
          </a:p>
        </p:txBody>
      </p:sp>
      <p:sp>
        <p:nvSpPr>
          <p:cNvPr id="6" name="Zástupný symbol pro číslo snímku 5"/>
          <p:cNvSpPr>
            <a:spLocks noGrp="1"/>
          </p:cNvSpPr>
          <p:nvPr>
            <p:ph type="sldNum" sz="quarter" idx="12"/>
          </p:nvPr>
        </p:nvSpPr>
        <p:spPr>
          <a:xfrm>
            <a:off x="4362450" y="1027113"/>
            <a:ext cx="457200" cy="441325"/>
          </a:xfrm>
        </p:spPr>
        <p:txBody>
          <a:bodyPr/>
          <a:lstStyle>
            <a:lvl1pPr>
              <a:defRPr/>
            </a:lvl1pPr>
          </a:lstStyle>
          <a:p>
            <a:pPr>
              <a:defRPr/>
            </a:pPr>
            <a:fld id="{94ED9862-15E4-443C-8F4C-75DFB5B4B218}" type="slidenum">
              <a:rPr lang="cs-CZ" altLang="cs-CZ"/>
              <a:pPr>
                <a:defRPr/>
              </a:pPr>
              <a:t>‹#›</a:t>
            </a:fld>
            <a:endParaRPr lang="cs-CZ" altLang="cs-CZ"/>
          </a:p>
        </p:txBody>
      </p:sp>
    </p:spTree>
    <p:extLst>
      <p:ext uri="{BB962C8B-B14F-4D97-AF65-F5344CB8AC3E}">
        <p14:creationId xmlns:p14="http://schemas.microsoft.com/office/powerpoint/2010/main" val="41405445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4" name="Obdélník 19"/>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21"/>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3"/>
          <p:cNvSpPr>
            <a:spLocks noChangeArrowheads="1"/>
          </p:cNvSpPr>
          <p:nvPr/>
        </p:nvSpPr>
        <p:spPr bwMode="white">
          <a:xfrm>
            <a:off x="8991600" y="1905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4"/>
          <p:cNvSpPr>
            <a:spLocks noChangeArrowheads="1"/>
          </p:cNvSpPr>
          <p:nvPr/>
        </p:nvSpPr>
        <p:spPr bwMode="white">
          <a:xfrm>
            <a:off x="152400" y="2286000"/>
            <a:ext cx="8832850" cy="304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5"/>
          <p:cNvSpPr>
            <a:spLocks noChangeArrowheads="1"/>
          </p:cNvSpPr>
          <p:nvPr/>
        </p:nvSpPr>
        <p:spPr bwMode="auto">
          <a:xfrm>
            <a:off x="155575" y="142875"/>
            <a:ext cx="8832850" cy="2139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8"/>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9"/>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30"/>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cs-CZ" smtClean="0"/>
              <a:t>Klepnutím lze upravit styly předlohy textu.</a:t>
            </a:r>
          </a:p>
        </p:txBody>
      </p:sp>
      <p:sp>
        <p:nvSpPr>
          <p:cNvPr id="2" name="Nadpis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cs-CZ" smtClean="0"/>
              <a:t>Klepnutím lze upravit styl předlohy nadpisů.</a:t>
            </a:r>
            <a:endParaRPr lang="en-US"/>
          </a:p>
        </p:txBody>
      </p:sp>
      <p:sp>
        <p:nvSpPr>
          <p:cNvPr id="15" name="Zástupný symbol pro zápatí 4"/>
          <p:cNvSpPr>
            <a:spLocks noGrp="1"/>
          </p:cNvSpPr>
          <p:nvPr>
            <p:ph type="ftr" sz="quarter" idx="10"/>
          </p:nvPr>
        </p:nvSpPr>
        <p:spPr/>
        <p:txBody>
          <a:bodyPr/>
          <a:lstStyle>
            <a:lvl1pPr>
              <a:defRPr/>
            </a:lvl1pPr>
          </a:lstStyle>
          <a:p>
            <a:pPr>
              <a:defRPr/>
            </a:pPr>
            <a:endParaRPr lang="cs-CZ"/>
          </a:p>
        </p:txBody>
      </p:sp>
      <p:sp>
        <p:nvSpPr>
          <p:cNvPr id="16" name="Zástupný symbol pro datum 3"/>
          <p:cNvSpPr>
            <a:spLocks noGrp="1"/>
          </p:cNvSpPr>
          <p:nvPr>
            <p:ph type="dt" sz="half" idx="11"/>
          </p:nvPr>
        </p:nvSpPr>
        <p:spPr/>
        <p:txBody>
          <a:bodyPr/>
          <a:lstStyle>
            <a:lvl1pPr>
              <a:defRPr/>
            </a:lvl1pPr>
          </a:lstStyle>
          <a:p>
            <a:pPr>
              <a:defRPr/>
            </a:pPr>
            <a:fld id="{D7959FDA-570A-4433-A13C-6CBEE95B1744}" type="datetimeFigureOut">
              <a:rPr lang="cs-CZ"/>
              <a:pPr>
                <a:defRPr/>
              </a:pPr>
              <a:t>27.11.2018</a:t>
            </a:fld>
            <a:endParaRPr lang="cs-CZ"/>
          </a:p>
        </p:txBody>
      </p:sp>
      <p:sp>
        <p:nvSpPr>
          <p:cNvPr id="17" name="Zástupný symbol pro číslo snímku 5"/>
          <p:cNvSpPr>
            <a:spLocks noGrp="1"/>
          </p:cNvSpPr>
          <p:nvPr>
            <p:ph type="sldNum" sz="quarter" idx="12"/>
          </p:nvPr>
        </p:nvSpPr>
        <p:spPr>
          <a:xfrm>
            <a:off x="4343400" y="2198688"/>
            <a:ext cx="457200" cy="441325"/>
          </a:xfrm>
        </p:spPr>
        <p:txBody>
          <a:bodyPr/>
          <a:lstStyle>
            <a:lvl1pPr>
              <a:defRPr/>
            </a:lvl1pPr>
          </a:lstStyle>
          <a:p>
            <a:pPr>
              <a:defRPr/>
            </a:pPr>
            <a:fld id="{CEA22A31-96E6-4C9A-A5A5-FBA72AEE29AB}" type="slidenum">
              <a:rPr lang="cs-CZ" altLang="cs-CZ"/>
              <a:pPr>
                <a:defRPr/>
              </a:pPr>
              <a:t>‹#›</a:t>
            </a:fld>
            <a:endParaRPr lang="cs-CZ" altLang="cs-CZ"/>
          </a:p>
        </p:txBody>
      </p:sp>
    </p:spTree>
    <p:extLst>
      <p:ext uri="{BB962C8B-B14F-4D97-AF65-F5344CB8AC3E}">
        <p14:creationId xmlns:p14="http://schemas.microsoft.com/office/powerpoint/2010/main" val="32037215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Pr>
        <a:solidFill>
          <a:schemeClr val="bg2"/>
        </a:solidFill>
        <a:effectLst/>
      </p:bgPr>
    </p:bg>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2" name="Nadpis 1"/>
          <p:cNvSpPr>
            <a:spLocks noGrp="1"/>
          </p:cNvSpPr>
          <p:nvPr>
            <p:ph type="title"/>
          </p:nvPr>
        </p:nvSpPr>
        <p:spPr>
          <a:xfrm>
            <a:off x="301752" y="228600"/>
            <a:ext cx="8534400" cy="758952"/>
          </a:xfrm>
        </p:spPr>
        <p:txBody>
          <a:bodyPr/>
          <a:lstStyle/>
          <a:p>
            <a:r>
              <a:rPr lang="cs-CZ" smtClean="0"/>
              <a:t>Klepnutím lze upravit styl předlohy nadpisů.</a:t>
            </a:r>
            <a:endParaRPr lang="en-US"/>
          </a:p>
        </p:txBody>
      </p:sp>
      <p:sp>
        <p:nvSpPr>
          <p:cNvPr id="10" name="Zástupný symbol pro obsah 9"/>
          <p:cNvSpPr>
            <a:spLocks noGrp="1"/>
          </p:cNvSpPr>
          <p:nvPr>
            <p:ph sz="half" idx="1"/>
          </p:nvPr>
        </p:nvSpPr>
        <p:spPr>
          <a:xfrm>
            <a:off x="301752"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2" name="Zástupný symbol pro obsah 11"/>
          <p:cNvSpPr>
            <a:spLocks noGrp="1"/>
          </p:cNvSpPr>
          <p:nvPr>
            <p:ph sz="half" idx="2"/>
          </p:nvPr>
        </p:nvSpPr>
        <p:spPr>
          <a:xfrm>
            <a:off x="4800600" y="1371600"/>
            <a:ext cx="4038600" cy="4681728"/>
          </a:xfrm>
        </p:spPr>
        <p:txBody>
          <a:bodyPr/>
          <a:lstStyle>
            <a:lvl1pPr>
              <a:defRPr sz="2500"/>
            </a:lvl1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6" name="Zástupný symbol pro datum 4"/>
          <p:cNvSpPr>
            <a:spLocks noGrp="1"/>
          </p:cNvSpPr>
          <p:nvPr>
            <p:ph type="dt" sz="half" idx="10"/>
          </p:nvPr>
        </p:nvSpPr>
        <p:spPr>
          <a:xfrm>
            <a:off x="5791200" y="6410325"/>
            <a:ext cx="3044825" cy="365125"/>
          </a:xfrm>
        </p:spPr>
        <p:txBody>
          <a:bodyPr/>
          <a:lstStyle>
            <a:lvl1pPr>
              <a:defRPr/>
            </a:lvl1pPr>
          </a:lstStyle>
          <a:p>
            <a:pPr>
              <a:defRPr/>
            </a:pPr>
            <a:fld id="{601B4290-9C33-4FC7-83CA-41EE89D51209}" type="datetimeFigureOut">
              <a:rPr lang="cs-CZ"/>
              <a:pPr>
                <a:defRPr/>
              </a:pPr>
              <a:t>27.11.2018</a:t>
            </a:fld>
            <a:endParaRPr lang="cs-CZ"/>
          </a:p>
        </p:txBody>
      </p:sp>
      <p:sp>
        <p:nvSpPr>
          <p:cNvPr id="7" name="Zástupný symbol pro zápatí 5"/>
          <p:cNvSpPr>
            <a:spLocks noGrp="1"/>
          </p:cNvSpPr>
          <p:nvPr>
            <p:ph type="ftr" sz="quarter" idx="11"/>
          </p:nvPr>
        </p:nvSpPr>
        <p:spPr/>
        <p:txBody>
          <a:bodyPr/>
          <a:lstStyle>
            <a:lvl1pPr>
              <a:defRPr/>
            </a:lvl1pPr>
          </a:lstStyle>
          <a:p>
            <a:pPr>
              <a:defRPr/>
            </a:pPr>
            <a:endParaRPr lang="cs-CZ"/>
          </a:p>
        </p:txBody>
      </p:sp>
      <p:sp>
        <p:nvSpPr>
          <p:cNvPr id="8" name="Zástupný symbol pro číslo snímku 6"/>
          <p:cNvSpPr>
            <a:spLocks noGrp="1"/>
          </p:cNvSpPr>
          <p:nvPr>
            <p:ph type="sldNum" sz="quarter" idx="12"/>
          </p:nvPr>
        </p:nvSpPr>
        <p:spPr/>
        <p:txBody>
          <a:bodyPr/>
          <a:lstStyle>
            <a:lvl1pPr>
              <a:defRPr/>
            </a:lvl1pPr>
          </a:lstStyle>
          <a:p>
            <a:pPr>
              <a:defRPr/>
            </a:pPr>
            <a:fld id="{2DC0026C-DA7C-4524-98BE-9354879DE682}" type="slidenum">
              <a:rPr lang="cs-CZ" altLang="cs-CZ"/>
              <a:pPr>
                <a:defRPr/>
              </a:pPr>
              <a:t>‹#›</a:t>
            </a:fld>
            <a:endParaRPr lang="cs-CZ" altLang="cs-CZ"/>
          </a:p>
        </p:txBody>
      </p:sp>
    </p:spTree>
    <p:extLst>
      <p:ext uri="{BB962C8B-B14F-4D97-AF65-F5344CB8AC3E}">
        <p14:creationId xmlns:p14="http://schemas.microsoft.com/office/powerpoint/2010/main" val="357783219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Pr>
        <a:solidFill>
          <a:schemeClr val="bg2"/>
        </a:solidFill>
        <a:effectLst/>
      </p:bgPr>
    </p:bg>
    <p:spTree>
      <p:nvGrpSpPr>
        <p:cNvPr id="1" name=""/>
        <p:cNvGrpSpPr/>
        <p:nvPr/>
      </p:nvGrpSpPr>
      <p:grpSpPr>
        <a:xfrm>
          <a:off x="0" y="0"/>
          <a:ext cx="0" cy="0"/>
          <a:chOff x="0" y="0"/>
          <a:chExt cx="0" cy="0"/>
        </a:xfrm>
      </p:grpSpPr>
      <p:sp>
        <p:nvSpPr>
          <p:cNvPr id="7" name="Přímá spojovací čára 19"/>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cs-CZ"/>
          </a:p>
        </p:txBody>
      </p:sp>
      <p:sp>
        <p:nvSpPr>
          <p:cNvPr id="8" name="Obdélník 20"/>
          <p:cNvSpPr>
            <a:spLocks noChangeArrowheads="1"/>
          </p:cNvSpPr>
          <p:nvPr/>
        </p:nvSpPr>
        <p:spPr bwMode="white">
          <a:xfrm>
            <a:off x="0" y="0"/>
            <a:ext cx="91440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1"/>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1" name="Obdélník 24"/>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2" name="Obdélník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Obdélník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Přímá spojovací čára 27"/>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5" name="Obdélník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6" name="Elipsa 29"/>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Elipsa 30"/>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Zástupný symbol pro text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4" name="Zástupný symbol pro text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cs-CZ" smtClean="0"/>
              <a:t>Klepnutím lze upravit styly předlohy textu.</a:t>
            </a:r>
          </a:p>
        </p:txBody>
      </p:sp>
      <p:sp>
        <p:nvSpPr>
          <p:cNvPr id="24" name="Zástupný symbol pro obsah 23"/>
          <p:cNvSpPr>
            <a:spLocks noGrp="1"/>
          </p:cNvSpPr>
          <p:nvPr>
            <p:ph sz="quarter" idx="2"/>
          </p:nvPr>
        </p:nvSpPr>
        <p:spPr>
          <a:xfrm>
            <a:off x="301752" y="2471383"/>
            <a:ext cx="4041648" cy="3818404"/>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6" name="Zástupný symbol pro obsah 25"/>
          <p:cNvSpPr>
            <a:spLocks noGrp="1"/>
          </p:cNvSpPr>
          <p:nvPr>
            <p:ph sz="quarter" idx="4"/>
          </p:nvPr>
        </p:nvSpPr>
        <p:spPr>
          <a:xfrm>
            <a:off x="4800600" y="2471383"/>
            <a:ext cx="4038600" cy="382219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23" name="Nadpis 22"/>
          <p:cNvSpPr>
            <a:spLocks noGrp="1"/>
          </p:cNvSpPr>
          <p:nvPr>
            <p:ph type="title"/>
          </p:nvPr>
        </p:nvSpPr>
        <p:spPr/>
        <p:txBody>
          <a:bodyPr rtlCol="0"/>
          <a:lstStyle/>
          <a:p>
            <a:r>
              <a:rPr lang="cs-CZ" smtClean="0"/>
              <a:t>Klepnutím lze upravit styl předlohy nadpisů.</a:t>
            </a:r>
            <a:endParaRPr lang="en-US"/>
          </a:p>
        </p:txBody>
      </p:sp>
      <p:sp>
        <p:nvSpPr>
          <p:cNvPr id="18" name="Zástupný symbol pro datum 6"/>
          <p:cNvSpPr>
            <a:spLocks noGrp="1"/>
          </p:cNvSpPr>
          <p:nvPr>
            <p:ph type="dt" sz="half" idx="10"/>
          </p:nvPr>
        </p:nvSpPr>
        <p:spPr/>
        <p:txBody>
          <a:bodyPr/>
          <a:lstStyle>
            <a:lvl1pPr>
              <a:defRPr/>
            </a:lvl1pPr>
          </a:lstStyle>
          <a:p>
            <a:pPr>
              <a:defRPr/>
            </a:pPr>
            <a:fld id="{BD6C8DB1-3211-4277-86F4-8C0A9BA90D03}" type="datetimeFigureOut">
              <a:rPr lang="cs-CZ"/>
              <a:pPr>
                <a:defRPr/>
              </a:pPr>
              <a:t>27.11.2018</a:t>
            </a:fld>
            <a:endParaRPr lang="cs-CZ"/>
          </a:p>
        </p:txBody>
      </p:sp>
      <p:sp>
        <p:nvSpPr>
          <p:cNvPr id="19" name="Zástupný symbol pro zápatí 7"/>
          <p:cNvSpPr>
            <a:spLocks noGrp="1"/>
          </p:cNvSpPr>
          <p:nvPr>
            <p:ph type="ftr" sz="quarter" idx="11"/>
          </p:nvPr>
        </p:nvSpPr>
        <p:spPr>
          <a:xfrm>
            <a:off x="304800" y="6410325"/>
            <a:ext cx="3581400" cy="365125"/>
          </a:xfrm>
        </p:spPr>
        <p:txBody>
          <a:bodyPr/>
          <a:lstStyle>
            <a:lvl1pPr>
              <a:defRPr/>
            </a:lvl1pPr>
          </a:lstStyle>
          <a:p>
            <a:pPr>
              <a:defRPr/>
            </a:pPr>
            <a:endParaRPr lang="cs-CZ"/>
          </a:p>
        </p:txBody>
      </p:sp>
      <p:sp>
        <p:nvSpPr>
          <p:cNvPr id="20" name="Zástupný symbol pro číslo snímku 8"/>
          <p:cNvSpPr>
            <a:spLocks noGrp="1"/>
          </p:cNvSpPr>
          <p:nvPr>
            <p:ph type="sldNum" sz="quarter" idx="12"/>
          </p:nvPr>
        </p:nvSpPr>
        <p:spPr>
          <a:xfrm>
            <a:off x="4343400" y="1042988"/>
            <a:ext cx="457200" cy="441325"/>
          </a:xfrm>
        </p:spPr>
        <p:txBody>
          <a:bodyPr/>
          <a:lstStyle>
            <a:lvl1pPr>
              <a:defRPr/>
            </a:lvl1pPr>
          </a:lstStyle>
          <a:p>
            <a:pPr>
              <a:defRPr/>
            </a:pPr>
            <a:fld id="{F9B1747C-99D8-476E-917F-42EC19CCE42A}" type="slidenum">
              <a:rPr lang="cs-CZ" altLang="cs-CZ"/>
              <a:pPr>
                <a:defRPr/>
              </a:pPr>
              <a:t>‹#›</a:t>
            </a:fld>
            <a:endParaRPr lang="cs-CZ" altLang="cs-CZ"/>
          </a:p>
        </p:txBody>
      </p:sp>
    </p:spTree>
    <p:extLst>
      <p:ext uri="{BB962C8B-B14F-4D97-AF65-F5344CB8AC3E}">
        <p14:creationId xmlns:p14="http://schemas.microsoft.com/office/powerpoint/2010/main" val="33926574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en-US"/>
          </a:p>
        </p:txBody>
      </p:sp>
      <p:sp>
        <p:nvSpPr>
          <p:cNvPr id="3" name="Zástupný symbol pro datum 2"/>
          <p:cNvSpPr>
            <a:spLocks noGrp="1"/>
          </p:cNvSpPr>
          <p:nvPr>
            <p:ph type="dt" sz="half" idx="10"/>
          </p:nvPr>
        </p:nvSpPr>
        <p:spPr/>
        <p:txBody>
          <a:bodyPr/>
          <a:lstStyle>
            <a:lvl1pPr>
              <a:defRPr/>
            </a:lvl1pPr>
          </a:lstStyle>
          <a:p>
            <a:pPr>
              <a:defRPr/>
            </a:pPr>
            <a:fld id="{F729F4E7-D5D2-4AA4-A639-3086E33DDBC3}" type="datetimeFigureOut">
              <a:rPr lang="cs-CZ"/>
              <a:pPr>
                <a:defRPr/>
              </a:pPr>
              <a:t>27.11.2018</a:t>
            </a:fld>
            <a:endParaRPr lang="cs-CZ"/>
          </a:p>
        </p:txBody>
      </p:sp>
      <p:sp>
        <p:nvSpPr>
          <p:cNvPr id="4" name="Zástupný symbol pro zápatí 3"/>
          <p:cNvSpPr>
            <a:spLocks noGrp="1"/>
          </p:cNvSpPr>
          <p:nvPr>
            <p:ph type="ftr" sz="quarter" idx="11"/>
          </p:nvPr>
        </p:nvSpPr>
        <p:spPr/>
        <p:txBody>
          <a:bodyPr/>
          <a:lstStyle>
            <a:lvl1pPr>
              <a:defRPr/>
            </a:lvl1pPr>
          </a:lstStyle>
          <a:p>
            <a:pPr>
              <a:defRPr/>
            </a:pPr>
            <a:endParaRPr lang="cs-CZ"/>
          </a:p>
        </p:txBody>
      </p:sp>
      <p:sp>
        <p:nvSpPr>
          <p:cNvPr id="5" name="Zástupný symbol pro číslo snímku 4"/>
          <p:cNvSpPr>
            <a:spLocks noGrp="1"/>
          </p:cNvSpPr>
          <p:nvPr>
            <p:ph type="sldNum" sz="quarter" idx="12"/>
          </p:nvPr>
        </p:nvSpPr>
        <p:spPr>
          <a:xfrm>
            <a:off x="4343400" y="1036638"/>
            <a:ext cx="457200" cy="441325"/>
          </a:xfrm>
        </p:spPr>
        <p:txBody>
          <a:bodyPr/>
          <a:lstStyle>
            <a:lvl1pPr>
              <a:defRPr/>
            </a:lvl1pPr>
          </a:lstStyle>
          <a:p>
            <a:pPr>
              <a:defRPr/>
            </a:pPr>
            <a:fld id="{D4D7E763-16F8-47AD-9FC2-C51A7CAA8E27}" type="slidenum">
              <a:rPr lang="cs-CZ" altLang="cs-CZ"/>
              <a:pPr>
                <a:defRPr/>
              </a:pPr>
              <a:t>‹#›</a:t>
            </a:fld>
            <a:endParaRPr lang="cs-CZ" altLang="cs-CZ"/>
          </a:p>
        </p:txBody>
      </p:sp>
    </p:spTree>
    <p:extLst>
      <p:ext uri="{BB962C8B-B14F-4D97-AF65-F5344CB8AC3E}">
        <p14:creationId xmlns:p14="http://schemas.microsoft.com/office/powerpoint/2010/main" val="347864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Obdélník 19"/>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3" name="Obdélník 20"/>
          <p:cNvSpPr>
            <a:spLocks noChangeArrowheads="1"/>
          </p:cNvSpPr>
          <p:nvPr/>
        </p:nvSpPr>
        <p:spPr bwMode="white">
          <a:xfrm>
            <a:off x="0" y="0"/>
            <a:ext cx="9144000" cy="1555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4"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5" name="Obdélník 23"/>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6" name="Obdélník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7" name="Obdélník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8" name="Zástupný symbol pro datum 1"/>
          <p:cNvSpPr>
            <a:spLocks noGrp="1"/>
          </p:cNvSpPr>
          <p:nvPr>
            <p:ph type="dt" sz="half" idx="10"/>
          </p:nvPr>
        </p:nvSpPr>
        <p:spPr/>
        <p:txBody>
          <a:bodyPr/>
          <a:lstStyle>
            <a:lvl1pPr>
              <a:defRPr/>
            </a:lvl1pPr>
          </a:lstStyle>
          <a:p>
            <a:pPr>
              <a:defRPr/>
            </a:pPr>
            <a:fld id="{290C9141-2A34-404F-A40A-3049454471ED}" type="datetimeFigureOut">
              <a:rPr lang="cs-CZ"/>
              <a:pPr>
                <a:defRPr/>
              </a:pPr>
              <a:t>27.11.2018</a:t>
            </a:fld>
            <a:endParaRPr lang="cs-CZ"/>
          </a:p>
        </p:txBody>
      </p:sp>
      <p:sp>
        <p:nvSpPr>
          <p:cNvPr id="9" name="Zástupný symbol pro zápatí 2"/>
          <p:cNvSpPr>
            <a:spLocks noGrp="1"/>
          </p:cNvSpPr>
          <p:nvPr>
            <p:ph type="ftr" sz="quarter" idx="11"/>
          </p:nvPr>
        </p:nvSpPr>
        <p:spPr/>
        <p:txBody>
          <a:bodyPr/>
          <a:lstStyle>
            <a:lvl1pPr>
              <a:defRPr/>
            </a:lvl1pPr>
          </a:lstStyle>
          <a:p>
            <a:pPr>
              <a:defRPr/>
            </a:pPr>
            <a:endParaRPr lang="cs-CZ"/>
          </a:p>
        </p:txBody>
      </p:sp>
      <p:sp>
        <p:nvSpPr>
          <p:cNvPr id="10" name="Zástupný symbol pro číslo snímku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2FE9C655-76FF-4470-AB2B-F9B7535FD0CA}" type="slidenum">
              <a:rPr lang="cs-CZ" altLang="cs-CZ"/>
              <a:pPr>
                <a:defRPr/>
              </a:pPr>
              <a:t>‹#›</a:t>
            </a:fld>
            <a:endParaRPr lang="cs-CZ" altLang="cs-CZ"/>
          </a:p>
        </p:txBody>
      </p:sp>
    </p:spTree>
    <p:extLst>
      <p:ext uri="{BB962C8B-B14F-4D97-AF65-F5344CB8AC3E}">
        <p14:creationId xmlns:p14="http://schemas.microsoft.com/office/powerpoint/2010/main" val="2208699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5" name="Obdélník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19063"/>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Obdélník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2" name="Přímá spojovací čára 27"/>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cs-CZ" smtClean="0"/>
              <a:t>Klepnutím lze upravit styl předlohy nadpisů.</a:t>
            </a:r>
            <a:endParaRPr lang="en-US"/>
          </a:p>
        </p:txBody>
      </p:sp>
      <p:sp>
        <p:nvSpPr>
          <p:cNvPr id="3" name="Zástupný symbol pro text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cs-CZ" smtClean="0"/>
              <a:t>Klepnutím lze upravit styly předlohy textu.</a:t>
            </a:r>
          </a:p>
        </p:txBody>
      </p:sp>
      <p:sp>
        <p:nvSpPr>
          <p:cNvPr id="20" name="Zástupný symbol pro obsah 19"/>
          <p:cNvSpPr>
            <a:spLocks noGrp="1"/>
          </p:cNvSpPr>
          <p:nvPr>
            <p:ph sz="quarter" idx="1"/>
          </p:nvPr>
        </p:nvSpPr>
        <p:spPr>
          <a:xfrm>
            <a:off x="3124200" y="685800"/>
            <a:ext cx="5638800" cy="5410200"/>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64CDD52D-B70C-40FC-8C0C-E6D85B2B0D4B}" type="slidenum">
              <a:rPr lang="cs-CZ" altLang="cs-CZ"/>
              <a:pPr>
                <a:defRPr/>
              </a:pPr>
              <a:t>‹#›</a:t>
            </a:fld>
            <a:endParaRPr lang="cs-CZ" altLang="cs-CZ"/>
          </a:p>
        </p:txBody>
      </p:sp>
      <p:sp>
        <p:nvSpPr>
          <p:cNvPr id="17" name="Zástupný symbol pro datum 4"/>
          <p:cNvSpPr>
            <a:spLocks noGrp="1"/>
          </p:cNvSpPr>
          <p:nvPr>
            <p:ph type="dt" sz="half" idx="11"/>
          </p:nvPr>
        </p:nvSpPr>
        <p:spPr/>
        <p:txBody>
          <a:bodyPr/>
          <a:lstStyle>
            <a:lvl1pPr>
              <a:defRPr/>
            </a:lvl1pPr>
          </a:lstStyle>
          <a:p>
            <a:pPr>
              <a:defRPr/>
            </a:pPr>
            <a:fld id="{719638A0-614D-4D23-91A1-9F054423306F}" type="datetimeFigureOut">
              <a:rPr lang="cs-CZ"/>
              <a:pPr>
                <a:defRPr/>
              </a:pPr>
              <a:t>27.11.2018</a:t>
            </a:fld>
            <a:endParaRPr lang="cs-CZ"/>
          </a:p>
        </p:txBody>
      </p:sp>
      <p:sp>
        <p:nvSpPr>
          <p:cNvPr id="18" name="Zástupný symbol pro zápatí 5"/>
          <p:cNvSpPr>
            <a:spLocks noGrp="1"/>
          </p:cNvSpPr>
          <p:nvPr>
            <p:ph type="ftr" sz="quarter" idx="12"/>
          </p:nvPr>
        </p:nvSpPr>
        <p:spPr>
          <a:xfrm>
            <a:off x="301625" y="6410325"/>
            <a:ext cx="3382963" cy="366713"/>
          </a:xfrm>
        </p:spPr>
        <p:txBody>
          <a:bodyPr/>
          <a:lstStyle>
            <a:lvl1pPr>
              <a:defRPr/>
            </a:lvl1pPr>
          </a:lstStyle>
          <a:p>
            <a:pPr>
              <a:defRPr/>
            </a:pPr>
            <a:endParaRPr lang="cs-CZ"/>
          </a:p>
        </p:txBody>
      </p:sp>
    </p:spTree>
    <p:extLst>
      <p:ext uri="{BB962C8B-B14F-4D97-AF65-F5344CB8AC3E}">
        <p14:creationId xmlns:p14="http://schemas.microsoft.com/office/powerpoint/2010/main" val="145724889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5" name="Přímá spojovací čára 19"/>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6" name="Obdélník 20"/>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7" name="Obdélník 21"/>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8" name="Obdélník 23"/>
          <p:cNvSpPr>
            <a:spLocks noChangeArrowheads="1"/>
          </p:cNvSpPr>
          <p:nvPr/>
        </p:nvSpPr>
        <p:spPr bwMode="white">
          <a:xfrm>
            <a:off x="0" y="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24"/>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 name="Obdélník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1" name="Obdélník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Obdélník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3" name="Elipsa 28"/>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Elipsa 29"/>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bdélník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2" name="Nadpis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cs-CZ" smtClean="0"/>
              <a:t>Klepnutím lze upravit styl předlohy nadpisů.</a:t>
            </a:r>
            <a:endParaRPr lang="en-US"/>
          </a:p>
        </p:txBody>
      </p:sp>
      <p:sp>
        <p:nvSpPr>
          <p:cNvPr id="3" name="Zástupný symbol pro obrázek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cs-CZ" noProof="0" smtClean="0"/>
              <a:t>Klepnutím na ikonu přidáte obrázek.</a:t>
            </a:r>
            <a:endParaRPr lang="en-US" noProof="0" dirty="0"/>
          </a:p>
        </p:txBody>
      </p:sp>
      <p:sp>
        <p:nvSpPr>
          <p:cNvPr id="4" name="Zástupný symbol pro text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cs-CZ" smtClean="0"/>
              <a:t>Klepnutím lze upravit styly předlohy textu.</a:t>
            </a:r>
          </a:p>
        </p:txBody>
      </p:sp>
      <p:sp>
        <p:nvSpPr>
          <p:cNvPr id="16" name="Zástupný symbol pro číslo snímku 6"/>
          <p:cNvSpPr>
            <a:spLocks noGrp="1"/>
          </p:cNvSpPr>
          <p:nvPr>
            <p:ph type="sldNum" sz="quarter" idx="10"/>
          </p:nvPr>
        </p:nvSpPr>
        <p:spPr>
          <a:xfrm>
            <a:off x="1371600" y="312738"/>
            <a:ext cx="457200" cy="441325"/>
          </a:xfrm>
        </p:spPr>
        <p:txBody>
          <a:bodyPr/>
          <a:lstStyle>
            <a:lvl1pPr>
              <a:defRPr/>
            </a:lvl1pPr>
          </a:lstStyle>
          <a:p>
            <a:pPr>
              <a:defRPr/>
            </a:pPr>
            <a:fld id="{75A51A86-F3D4-4369-9B20-90170550C830}" type="slidenum">
              <a:rPr lang="cs-CZ" altLang="cs-CZ"/>
              <a:pPr>
                <a:defRPr/>
              </a:pPr>
              <a:t>‹#›</a:t>
            </a:fld>
            <a:endParaRPr lang="cs-CZ" altLang="cs-CZ"/>
          </a:p>
        </p:txBody>
      </p:sp>
      <p:sp>
        <p:nvSpPr>
          <p:cNvPr id="17" name="Zástupný symbol pro datum 4"/>
          <p:cNvSpPr>
            <a:spLocks noGrp="1"/>
          </p:cNvSpPr>
          <p:nvPr>
            <p:ph type="dt" sz="half" idx="11"/>
          </p:nvPr>
        </p:nvSpPr>
        <p:spPr>
          <a:xfrm>
            <a:off x="5788025" y="6405563"/>
            <a:ext cx="3044825" cy="365125"/>
          </a:xfrm>
        </p:spPr>
        <p:txBody>
          <a:bodyPr/>
          <a:lstStyle>
            <a:lvl1pPr>
              <a:defRPr/>
            </a:lvl1pPr>
          </a:lstStyle>
          <a:p>
            <a:pPr>
              <a:defRPr/>
            </a:pPr>
            <a:fld id="{EECDEE58-4457-469E-8585-90452CB61B00}" type="datetimeFigureOut">
              <a:rPr lang="cs-CZ"/>
              <a:pPr>
                <a:defRPr/>
              </a:pPr>
              <a:t>27.11.2018</a:t>
            </a:fld>
            <a:endParaRPr lang="cs-CZ"/>
          </a:p>
        </p:txBody>
      </p:sp>
      <p:sp>
        <p:nvSpPr>
          <p:cNvPr id="18" name="Zástupný symbol pro zápatí 5"/>
          <p:cNvSpPr>
            <a:spLocks noGrp="1"/>
          </p:cNvSpPr>
          <p:nvPr>
            <p:ph type="ftr" sz="quarter" idx="12"/>
          </p:nvPr>
        </p:nvSpPr>
        <p:spPr>
          <a:xfrm>
            <a:off x="301625" y="6410325"/>
            <a:ext cx="3584575" cy="366713"/>
          </a:xfrm>
        </p:spPr>
        <p:txBody>
          <a:bodyPr/>
          <a:lstStyle>
            <a:lvl1pPr>
              <a:defRPr/>
            </a:lvl1pPr>
          </a:lstStyle>
          <a:p>
            <a:pPr>
              <a:defRPr/>
            </a:pPr>
            <a:endParaRPr lang="cs-CZ"/>
          </a:p>
        </p:txBody>
      </p:sp>
    </p:spTree>
    <p:extLst>
      <p:ext uri="{BB962C8B-B14F-4D97-AF65-F5344CB8AC3E}">
        <p14:creationId xmlns:p14="http://schemas.microsoft.com/office/powerpoint/2010/main" val="38423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Obdélník 16"/>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7" name="Obdélník 15"/>
          <p:cNvSpPr>
            <a:spLocks noChangeArrowheads="1"/>
          </p:cNvSpPr>
          <p:nvPr/>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8" name="Obdélník 17"/>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1029" name="Obdélník 18"/>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cs-CZ" smtClean="0">
              <a:latin typeface="Georgia" pitchFamily="18" charset="0"/>
            </a:endParaRPr>
          </a:p>
        </p:txBody>
      </p:sp>
      <p:sp>
        <p:nvSpPr>
          <p:cNvPr id="9" name="Obdélník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4" name="Zástupný symbol pro datum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CBD0E25B-C888-4C09-8243-86471E41838A}" type="datetimeFigureOut">
              <a:rPr lang="cs-CZ"/>
              <a:pPr>
                <a:defRPr/>
              </a:pPr>
              <a:t>27.11.2018</a:t>
            </a:fld>
            <a:endParaRPr lang="cs-CZ"/>
          </a:p>
        </p:txBody>
      </p:sp>
      <p:sp>
        <p:nvSpPr>
          <p:cNvPr id="3" name="Zástupný symbol pro zápatí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cs-CZ"/>
          </a:p>
        </p:txBody>
      </p:sp>
      <p:sp>
        <p:nvSpPr>
          <p:cNvPr id="8" name="Obdélník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fontAlgn="auto" hangingPunct="1">
              <a:spcBef>
                <a:spcPts val="0"/>
              </a:spcBef>
              <a:spcAft>
                <a:spcPts val="0"/>
              </a:spcAft>
              <a:defRPr/>
            </a:pPr>
            <a:endParaRPr lang="en-US" dirty="0">
              <a:latin typeface="+mn-lt"/>
              <a:cs typeface="+mn-cs"/>
            </a:endParaRPr>
          </a:p>
        </p:txBody>
      </p:sp>
      <p:sp>
        <p:nvSpPr>
          <p:cNvPr id="10" name="Přímá spojovací čára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fontAlgn="auto" hangingPunct="1">
              <a:spcBef>
                <a:spcPts val="0"/>
              </a:spcBef>
              <a:spcAft>
                <a:spcPts val="0"/>
              </a:spcAft>
              <a:defRPr/>
            </a:pPr>
            <a:endParaRPr lang="en-US">
              <a:latin typeface="+mn-lt"/>
              <a:cs typeface="+mn-cs"/>
            </a:endParaRPr>
          </a:p>
        </p:txBody>
      </p:sp>
      <p:sp>
        <p:nvSpPr>
          <p:cNvPr id="12" name="Elipsa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Elipsa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Zástupný symbol pro číslo snímku 22"/>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latin typeface="Georgia" panose="02040502050405020303" pitchFamily="18" charset="0"/>
              </a:defRPr>
            </a:lvl1pPr>
          </a:lstStyle>
          <a:p>
            <a:pPr>
              <a:defRPr/>
            </a:pPr>
            <a:fld id="{04577515-E1EF-49CE-A4D5-325994563A7C}" type="slidenum">
              <a:rPr lang="cs-CZ" altLang="cs-CZ"/>
              <a:pPr>
                <a:defRPr/>
              </a:pPr>
              <a:t>‹#›</a:t>
            </a:fld>
            <a:endParaRPr lang="cs-CZ" altLang="cs-CZ"/>
          </a:p>
        </p:txBody>
      </p:sp>
      <p:sp>
        <p:nvSpPr>
          <p:cNvPr id="1038" name="Zástupný symbol pro nadpis 21"/>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cs-CZ" altLang="cs-CZ" smtClean="0"/>
              <a:t>Klepnutím lze upravit styl předlohy nadpisů.</a:t>
            </a:r>
            <a:endParaRPr lang="en-US" altLang="cs-CZ" smtClean="0"/>
          </a:p>
        </p:txBody>
      </p:sp>
      <p:sp>
        <p:nvSpPr>
          <p:cNvPr id="1039" name="Zástupný symbol pro text 12"/>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s-CZ" altLang="cs-CZ" smtClean="0"/>
              <a:t>Klepnutím lze upravit styly předlohy textu.</a:t>
            </a:r>
          </a:p>
          <a:p>
            <a:pPr lvl="1"/>
            <a:r>
              <a:rPr lang="cs-CZ" altLang="cs-CZ" smtClean="0"/>
              <a:t>Druhá úroveň</a:t>
            </a:r>
          </a:p>
          <a:p>
            <a:pPr lvl="2"/>
            <a:r>
              <a:rPr lang="cs-CZ" altLang="cs-CZ" smtClean="0"/>
              <a:t>Třetí úroveň</a:t>
            </a:r>
          </a:p>
          <a:p>
            <a:pPr lvl="3"/>
            <a:r>
              <a:rPr lang="cs-CZ" altLang="cs-CZ" smtClean="0"/>
              <a:t>Čtvrtá úroveň</a:t>
            </a:r>
          </a:p>
          <a:p>
            <a:pPr lvl="4"/>
            <a:r>
              <a:rPr lang="cs-CZ" altLang="cs-CZ" smtClean="0"/>
              <a:t>Pátá úroveň</a:t>
            </a:r>
            <a:endParaRPr lang="en-US" altLang="cs-CZ" smtClean="0"/>
          </a:p>
        </p:txBody>
      </p:sp>
    </p:spTree>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List_aplikace_Microsoft_Excel_97_20031.xls"/></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List_aplikace_Microsoft_Excel_97_20032.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List_aplikace_Microsoft_Excel_97_20033.xls"/></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Homework: </a:t>
            </a:r>
          </a:p>
          <a:p>
            <a:pPr marL="0" indent="0">
              <a:buFont typeface="Wingdings 2" panose="05020102010507070707" pitchFamily="18" charset="2"/>
              <a:buNone/>
              <a:defRPr/>
            </a:pPr>
            <a:r>
              <a:rPr lang="cs-CZ" sz="2400" b="1" dirty="0" smtClean="0"/>
              <a:t>   </a:t>
            </a:r>
            <a:r>
              <a:rPr lang="en-GB" sz="2400" dirty="0" smtClean="0"/>
              <a:t>Draw </a:t>
            </a:r>
            <a:r>
              <a:rPr lang="en-GB" sz="2400" dirty="0"/>
              <a:t>the network and identify the critical path. </a:t>
            </a: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3" name="Tabulka 2"/>
          <p:cNvGraphicFramePr>
            <a:graphicFrameLocks noGrp="1"/>
          </p:cNvGraphicFramePr>
          <p:nvPr/>
        </p:nvGraphicFramePr>
        <p:xfrm>
          <a:off x="1042988" y="2852738"/>
          <a:ext cx="6842126" cy="3014665"/>
        </p:xfrm>
        <a:graphic>
          <a:graphicData uri="http://schemas.openxmlformats.org/drawingml/2006/table">
            <a:tbl>
              <a:tblPr>
                <a:tableStyleId>{5C22544A-7EE6-4342-B048-85BDC9FD1C3A}</a:tableStyleId>
              </a:tblPr>
              <a:tblGrid>
                <a:gridCol w="2280046"/>
                <a:gridCol w="2281040"/>
                <a:gridCol w="2281040"/>
              </a:tblGrid>
              <a:tr h="427246">
                <a:tc>
                  <a:txBody>
                    <a:bodyPr/>
                    <a:lstStyle/>
                    <a:p>
                      <a:pPr algn="ctr">
                        <a:spcAft>
                          <a:spcPts val="0"/>
                        </a:spcAft>
                      </a:pPr>
                      <a:r>
                        <a:rPr lang="en-GB" sz="1600" b="1" dirty="0">
                          <a:effectLst/>
                          <a:latin typeface="Arial"/>
                          <a:ea typeface="Times New Roman"/>
                        </a:rPr>
                        <a:t>Activity</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indent="44450" algn="ctr">
                        <a:spcAft>
                          <a:spcPts val="0"/>
                        </a:spcAft>
                      </a:pPr>
                      <a:r>
                        <a:rPr lang="en-GB" sz="1600" b="1" dirty="0">
                          <a:effectLst/>
                          <a:latin typeface="Arial"/>
                          <a:ea typeface="Times New Roman"/>
                        </a:rPr>
                        <a:t>Preceding Activity</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b="1" dirty="0">
                          <a:effectLst/>
                          <a:latin typeface="Arial"/>
                          <a:ea typeface="Times New Roman"/>
                        </a:rPr>
                        <a:t>Duration </a:t>
                      </a:r>
                      <a:r>
                        <a:rPr lang="en-US" sz="1600" b="1" dirty="0">
                          <a:effectLst/>
                          <a:latin typeface="Arial"/>
                          <a:ea typeface="Times New Roman"/>
                        </a:rPr>
                        <a:t>[weeks]</a:t>
                      </a:r>
                      <a:endParaRPr lang="cs-CZ" sz="1600" dirty="0">
                        <a:effectLst/>
                        <a:latin typeface="Times New Roman"/>
                        <a:ea typeface="Times New Roman"/>
                      </a:endParaRPr>
                    </a:p>
                  </a:txBody>
                  <a:tcPr marL="44459" marR="4445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287491">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4</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B</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None</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6</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A, 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7</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a:effectLst/>
                          <a:latin typeface="Arial"/>
                          <a:ea typeface="Times New Roman"/>
                        </a:rPr>
                        <a:t>8</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E</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F</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5</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G</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7</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H</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D, E</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8</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87491">
                <a:tc>
                  <a:txBody>
                    <a:bodyPr/>
                    <a:lstStyle/>
                    <a:p>
                      <a:pPr algn="ctr">
                        <a:spcAft>
                          <a:spcPts val="0"/>
                        </a:spcAft>
                      </a:pPr>
                      <a:r>
                        <a:rPr lang="en-GB" sz="1600">
                          <a:effectLst/>
                          <a:latin typeface="Arial"/>
                          <a:ea typeface="Times New Roman"/>
                        </a:rPr>
                        <a:t>I</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spcAft>
                          <a:spcPts val="0"/>
                        </a:spcAft>
                      </a:pPr>
                      <a:r>
                        <a:rPr lang="en-GB" sz="1600">
                          <a:effectLst/>
                          <a:latin typeface="Arial"/>
                          <a:ea typeface="Times New Roman"/>
                        </a:rPr>
                        <a:t>F, G, H</a:t>
                      </a:r>
                      <a:endParaRPr lang="cs-CZ" sz="160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59" marR="444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Nadpis 1"/>
          <p:cNvSpPr>
            <a:spLocks noGrp="1"/>
          </p:cNvSpPr>
          <p:nvPr>
            <p:ph type="title"/>
          </p:nvPr>
        </p:nvSpPr>
        <p:spPr/>
        <p:txBody>
          <a:bodyPr/>
          <a:lstStyle/>
          <a:p>
            <a:pPr eaLnBrk="1" hangingPunct="1"/>
            <a:r>
              <a:rPr lang="en-US" altLang="cs-CZ" sz="3200" b="1" smtClean="0">
                <a:solidFill>
                  <a:srgbClr val="002060"/>
                </a:solidFill>
              </a:rPr>
              <a:t>Resource Smoothing</a:t>
            </a:r>
            <a:endParaRPr lang="cs-CZ" altLang="cs-CZ" sz="3200" b="1" smtClean="0">
              <a:solidFill>
                <a:srgbClr val="002060"/>
              </a:solidFill>
            </a:endParaRPr>
          </a:p>
        </p:txBody>
      </p:sp>
      <p:sp>
        <p:nvSpPr>
          <p:cNvPr id="24579" name="Podnadpis 2"/>
          <p:cNvSpPr>
            <a:spLocks noGrp="1"/>
          </p:cNvSpPr>
          <p:nvPr>
            <p:ph sz="quarter" idx="1"/>
          </p:nvPr>
        </p:nvSpPr>
        <p:spPr>
          <a:xfrm>
            <a:off x="301625" y="1527175"/>
            <a:ext cx="8518525" cy="4572000"/>
          </a:xfrm>
        </p:spPr>
        <p:txBody>
          <a:bodyPr/>
          <a:lstStyle/>
          <a:p>
            <a:pPr>
              <a:spcAft>
                <a:spcPts val="600"/>
              </a:spcAft>
            </a:pPr>
            <a:r>
              <a:rPr lang="en-US" altLang="cs-CZ" sz="2400" b="1" smtClean="0"/>
              <a:t>It is worthwhile to smooth </a:t>
            </a:r>
          </a:p>
          <a:p>
            <a:pPr marL="274638" lvl="1" indent="0">
              <a:spcBef>
                <a:spcPct val="0"/>
              </a:spcBef>
              <a:buFont typeface="Wingdings" panose="05000000000000000000" pitchFamily="2" charset="2"/>
              <a:buNone/>
            </a:pPr>
            <a:r>
              <a:rPr lang="en-US" altLang="cs-CZ" sz="2400" smtClean="0">
                <a:solidFill>
                  <a:schemeClr val="tx1"/>
                </a:solidFill>
              </a:rPr>
              <a:t>-	the resource that is the most expensive to hire </a:t>
            </a:r>
            <a:endParaRPr lang="cs-CZ" altLang="cs-CZ" sz="2400" smtClean="0">
              <a:solidFill>
                <a:schemeClr val="tx1"/>
              </a:solidFill>
            </a:endParaRPr>
          </a:p>
          <a:p>
            <a:pPr marL="274638" lvl="1" indent="0">
              <a:spcBef>
                <a:spcPct val="0"/>
              </a:spcBef>
              <a:buFont typeface="Wingdings" panose="05000000000000000000" pitchFamily="2" charset="2"/>
              <a:buNone/>
            </a:pPr>
            <a:r>
              <a:rPr lang="cs-CZ" altLang="cs-CZ" sz="2400" smtClean="0">
                <a:solidFill>
                  <a:schemeClr val="tx1"/>
                </a:solidFill>
              </a:rPr>
              <a:t>	</a:t>
            </a:r>
            <a:r>
              <a:rPr lang="en-US" altLang="cs-CZ" sz="2400" smtClean="0">
                <a:solidFill>
                  <a:schemeClr val="tx1"/>
                </a:solidFill>
              </a:rPr>
              <a:t>(e.g.</a:t>
            </a:r>
            <a:r>
              <a:rPr lang="cs-CZ" altLang="cs-CZ" sz="2400" smtClean="0">
                <a:solidFill>
                  <a:schemeClr val="tx1"/>
                </a:solidFill>
              </a:rPr>
              <a:t> </a:t>
            </a:r>
            <a:r>
              <a:rPr lang="en-US" altLang="cs-CZ" sz="2400" smtClean="0">
                <a:solidFill>
                  <a:schemeClr val="tx1"/>
                </a:solidFill>
              </a:rPr>
              <a:t>unique specialist, foreign expert)</a:t>
            </a:r>
            <a:endParaRPr lang="cs-CZ" altLang="cs-CZ" sz="2400" smtClean="0">
              <a:solidFill>
                <a:schemeClr val="tx1"/>
              </a:solidFill>
            </a:endParaRPr>
          </a:p>
          <a:p>
            <a:pPr marL="274638" lvl="1" indent="0">
              <a:spcBef>
                <a:spcPct val="0"/>
              </a:spcBef>
              <a:buFont typeface="Wingdings" panose="05000000000000000000" pitchFamily="2" charset="2"/>
              <a:buNone/>
            </a:pPr>
            <a:endParaRPr lang="en-US" altLang="cs-CZ" sz="1400" smtClean="0">
              <a:solidFill>
                <a:schemeClr val="tx1"/>
              </a:solidFill>
            </a:endParaRPr>
          </a:p>
          <a:p>
            <a:pPr marL="274638" lvl="1" indent="0">
              <a:spcBef>
                <a:spcPct val="0"/>
              </a:spcBef>
              <a:buFont typeface="Wingdings" panose="05000000000000000000" pitchFamily="2" charset="2"/>
              <a:buNone/>
            </a:pPr>
            <a:r>
              <a:rPr lang="en-US" altLang="cs-CZ" sz="2400" smtClean="0">
                <a:solidFill>
                  <a:schemeClr val="tx1"/>
                </a:solidFill>
              </a:rPr>
              <a:t>-	the resource that is the most overloaded </a:t>
            </a:r>
            <a:endParaRPr lang="cs-CZ" altLang="cs-CZ" sz="2400" smtClean="0">
              <a:solidFill>
                <a:schemeClr val="tx1"/>
              </a:solidFill>
            </a:endParaRPr>
          </a:p>
          <a:p>
            <a:pPr marL="274638" lvl="1" indent="0">
              <a:spcBef>
                <a:spcPct val="0"/>
              </a:spcBef>
              <a:buFont typeface="Wingdings" panose="05000000000000000000" pitchFamily="2" charset="2"/>
              <a:buNone/>
            </a:pPr>
            <a:r>
              <a:rPr lang="cs-CZ" altLang="cs-CZ" sz="2400" smtClean="0">
                <a:solidFill>
                  <a:schemeClr val="tx1"/>
                </a:solidFill>
              </a:rPr>
              <a:t>	</a:t>
            </a:r>
            <a:r>
              <a:rPr lang="en-US" altLang="cs-CZ" sz="2400" smtClean="0">
                <a:solidFill>
                  <a:schemeClr val="tx1"/>
                </a:solidFill>
              </a:rPr>
              <a:t>(e.g. lecture rooms, beds in hospital)</a:t>
            </a:r>
            <a:endParaRPr lang="cs-CZ" altLang="cs-CZ" sz="2400" smtClean="0">
              <a:solidFill>
                <a:schemeClr val="tx1"/>
              </a:solidFill>
            </a:endParaRPr>
          </a:p>
          <a:p>
            <a:pPr marL="274638" lvl="1" indent="0">
              <a:spcBef>
                <a:spcPct val="0"/>
              </a:spcBef>
              <a:buFont typeface="Wingdings" panose="05000000000000000000" pitchFamily="2" charset="2"/>
              <a:buNone/>
            </a:pPr>
            <a:endParaRPr lang="en-US" altLang="cs-CZ" sz="1400" smtClean="0">
              <a:solidFill>
                <a:schemeClr val="tx1"/>
              </a:solidFill>
            </a:endParaRPr>
          </a:p>
          <a:p>
            <a:pPr marL="274638" lvl="1" indent="0">
              <a:spcBef>
                <a:spcPct val="0"/>
              </a:spcBef>
              <a:buFont typeface="Wingdings" panose="05000000000000000000" pitchFamily="2" charset="2"/>
              <a:buNone/>
            </a:pPr>
            <a:r>
              <a:rPr lang="en-US" altLang="cs-CZ" sz="2400" smtClean="0">
                <a:solidFill>
                  <a:schemeClr val="tx1"/>
                </a:solidFill>
              </a:rPr>
              <a:t>-	the resource that is the least flexible </a:t>
            </a:r>
            <a:endParaRPr lang="cs-CZ" altLang="cs-CZ" sz="2400" smtClean="0">
              <a:solidFill>
                <a:schemeClr val="tx1"/>
              </a:solidFill>
            </a:endParaRPr>
          </a:p>
          <a:p>
            <a:pPr marL="274638" lvl="1" indent="0">
              <a:spcBef>
                <a:spcPct val="0"/>
              </a:spcBef>
              <a:buFont typeface="Wingdings" panose="05000000000000000000" pitchFamily="2" charset="2"/>
              <a:buNone/>
            </a:pPr>
            <a:r>
              <a:rPr lang="cs-CZ" altLang="cs-CZ" sz="2400" smtClean="0">
                <a:solidFill>
                  <a:schemeClr val="tx1"/>
                </a:solidFill>
              </a:rPr>
              <a:t>	</a:t>
            </a:r>
            <a:r>
              <a:rPr lang="en-US" altLang="cs-CZ" sz="2400" smtClean="0">
                <a:solidFill>
                  <a:schemeClr val="tx1"/>
                </a:solidFill>
              </a:rPr>
              <a:t>(e.g. crane, special equipment)</a:t>
            </a:r>
            <a:endParaRPr lang="cs-CZ" altLang="cs-CZ" sz="2400" smtClean="0">
              <a:solidFill>
                <a:schemeClr val="tx1"/>
              </a:solidFill>
            </a:endParaRPr>
          </a:p>
          <a:p>
            <a:pPr marL="274638" lvl="1" indent="0">
              <a:spcBef>
                <a:spcPct val="0"/>
              </a:spcBef>
              <a:buFont typeface="Wingdings" panose="05000000000000000000" pitchFamily="2" charset="2"/>
              <a:buNone/>
            </a:pPr>
            <a:endParaRPr lang="en-US" altLang="cs-CZ" sz="1400" smtClean="0">
              <a:solidFill>
                <a:schemeClr val="tx1"/>
              </a:solidFill>
            </a:endParaRPr>
          </a:p>
          <a:p>
            <a:pPr marL="274638" lvl="1" indent="0">
              <a:spcBef>
                <a:spcPct val="0"/>
              </a:spcBef>
              <a:buFont typeface="Wingdings" panose="05000000000000000000" pitchFamily="2" charset="2"/>
              <a:buNone/>
            </a:pPr>
            <a:r>
              <a:rPr lang="en-US" altLang="cs-CZ" sz="2400" smtClean="0">
                <a:solidFill>
                  <a:schemeClr val="tx1"/>
                </a:solidFill>
              </a:rPr>
              <a:t>-	or the resource that is the most used on the project </a:t>
            </a:r>
            <a:endParaRPr lang="cs-CZ" altLang="cs-CZ" sz="2400" smtClean="0">
              <a:solidFill>
                <a:schemeClr val="tx1"/>
              </a:solidFill>
            </a:endParaRPr>
          </a:p>
          <a:p>
            <a:pPr marL="274638" lvl="1" indent="0">
              <a:spcBef>
                <a:spcPct val="0"/>
              </a:spcBef>
              <a:buFont typeface="Wingdings" panose="05000000000000000000" pitchFamily="2" charset="2"/>
              <a:buNone/>
            </a:pPr>
            <a:r>
              <a:rPr lang="cs-CZ" altLang="cs-CZ" sz="2400" smtClean="0">
                <a:solidFill>
                  <a:schemeClr val="tx1"/>
                </a:solidFill>
              </a:rPr>
              <a:t>	</a:t>
            </a:r>
            <a:r>
              <a:rPr lang="en-US" altLang="cs-CZ" sz="2400" smtClean="0">
                <a:solidFill>
                  <a:schemeClr val="tx1"/>
                </a:solidFill>
              </a:rPr>
              <a:t>(e.g. workers, transportation).</a:t>
            </a:r>
          </a:p>
          <a:p>
            <a:pPr marL="274638" lvl="1" indent="0">
              <a:spcAft>
                <a:spcPts val="600"/>
              </a:spcAft>
              <a:buFont typeface="Wingdings" panose="05000000000000000000" pitchFamily="2" charset="2"/>
              <a:buNone/>
            </a:pPr>
            <a:endParaRPr lang="en-US" altLang="cs-CZ" sz="240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a:defRPr/>
            </a:pPr>
            <a:r>
              <a:rPr lang="en-US" sz="2400" b="1" dirty="0" smtClean="0"/>
              <a:t>Example: </a:t>
            </a:r>
            <a:r>
              <a:rPr lang="en-US" sz="2400" dirty="0" smtClean="0"/>
              <a:t>Consider the following project including the given data concerning workers needed for each task.</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908175" y="2636838"/>
          <a:ext cx="5616575" cy="2160587"/>
        </p:xfrm>
        <a:graphic>
          <a:graphicData uri="http://schemas.openxmlformats.org/drawingml/2006/table">
            <a:tbl>
              <a:tblPr/>
              <a:tblGrid>
                <a:gridCol w="1238982"/>
                <a:gridCol w="1459198"/>
                <a:gridCol w="1459198"/>
                <a:gridCol w="1459198"/>
              </a:tblGrid>
              <a:tr h="617311">
                <a:tc>
                  <a:txBody>
                    <a:bodyPr/>
                    <a:lstStyle/>
                    <a:p>
                      <a:pPr algn="ctr">
                        <a:spcAft>
                          <a:spcPts val="0"/>
                        </a:spcAft>
                      </a:pPr>
                      <a:r>
                        <a:rPr lang="en-GB" sz="1600" b="1" dirty="0">
                          <a:effectLst/>
                          <a:latin typeface="Arial"/>
                          <a:ea typeface="Times New Roman"/>
                        </a:rPr>
                        <a:t>Activity</a:t>
                      </a:r>
                      <a:endParaRPr lang="cs-CZ" sz="1600" dirty="0">
                        <a:effectLst/>
                        <a:latin typeface="Times New Roman"/>
                        <a:ea typeface="Times New Roman"/>
                      </a:endParaRPr>
                    </a:p>
                  </a:txBody>
                  <a:tcPr marL="44442" marR="444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a:ea typeface="Times New Roman"/>
                        </a:rPr>
                        <a:t>Duration </a:t>
                      </a:r>
                      <a:r>
                        <a:rPr lang="en-US" sz="1600" b="1" dirty="0">
                          <a:effectLst/>
                          <a:latin typeface="Arial"/>
                          <a:ea typeface="Times New Roman"/>
                        </a:rPr>
                        <a:t>[hours]</a:t>
                      </a:r>
                      <a:endParaRPr lang="cs-CZ" sz="1600" dirty="0">
                        <a:effectLst/>
                        <a:latin typeface="Times New Roman"/>
                        <a:ea typeface="Times New Roman"/>
                      </a:endParaRPr>
                    </a:p>
                  </a:txBody>
                  <a:tcPr marL="44442" marR="444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b="1" dirty="0">
                          <a:effectLst/>
                          <a:latin typeface="Arial"/>
                          <a:ea typeface="Times New Roman"/>
                        </a:rPr>
                        <a:t>Preceding activity</a:t>
                      </a:r>
                      <a:endParaRPr lang="cs-CZ" sz="1600" dirty="0">
                        <a:effectLst/>
                        <a:latin typeface="Times New Roman"/>
                        <a:ea typeface="Times New Roman"/>
                      </a:endParaRPr>
                    </a:p>
                  </a:txBody>
                  <a:tcPr marL="44442" marR="4444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en-GB" sz="1600" b="1" kern="1200" dirty="0">
                          <a:solidFill>
                            <a:schemeClr val="tx1"/>
                          </a:solidFill>
                          <a:effectLst/>
                          <a:latin typeface="Arial"/>
                          <a:ea typeface="Times New Roman"/>
                          <a:cs typeface="+mn-cs"/>
                        </a:rPr>
                        <a:t>Men</a:t>
                      </a:r>
                      <a:endParaRPr kumimoji="0" lang="cs-CZ" sz="1600" b="1" kern="1200" dirty="0">
                        <a:solidFill>
                          <a:schemeClr val="tx1"/>
                        </a:solidFill>
                        <a:effectLst/>
                        <a:latin typeface="Arial"/>
                        <a:ea typeface="Times New Roman"/>
                        <a:cs typeface="+mn-cs"/>
                      </a:endParaRPr>
                    </a:p>
                    <a:p>
                      <a:pPr marL="0" algn="ctr" rtl="0" eaLnBrk="1" latinLnBrk="0" hangingPunct="1">
                        <a:spcAft>
                          <a:spcPts val="0"/>
                        </a:spcAft>
                      </a:pPr>
                      <a:r>
                        <a:rPr kumimoji="0" lang="en-GB" sz="1600" b="1" kern="1200" dirty="0">
                          <a:solidFill>
                            <a:schemeClr val="tx1"/>
                          </a:solidFill>
                          <a:effectLst/>
                          <a:latin typeface="Arial"/>
                          <a:ea typeface="Times New Roman"/>
                          <a:cs typeface="+mn-cs"/>
                        </a:rPr>
                        <a:t>Required</a:t>
                      </a:r>
                      <a:endParaRPr kumimoji="0" lang="cs-CZ" sz="1600" b="1"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2</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none</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600" kern="1200" dirty="0">
                          <a:solidFill>
                            <a:schemeClr val="tx1"/>
                          </a:solidFill>
                          <a:effectLst/>
                          <a:latin typeface="Arial"/>
                          <a:ea typeface="Times New Roman"/>
                          <a:cs typeface="+mn-cs"/>
                        </a:rPr>
                        <a:t>2</a:t>
                      </a:r>
                      <a:endParaRPr kumimoji="0" lang="cs-CZ" sz="1600"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B</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none</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600" kern="1200" dirty="0">
                          <a:solidFill>
                            <a:schemeClr val="tx1"/>
                          </a:solidFill>
                          <a:effectLst/>
                          <a:latin typeface="Arial"/>
                          <a:ea typeface="Times New Roman"/>
                          <a:cs typeface="+mn-cs"/>
                        </a:rPr>
                        <a:t>3</a:t>
                      </a:r>
                      <a:endParaRPr kumimoji="0" lang="cs-CZ" sz="1600"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C</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4</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A</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600" kern="1200" dirty="0">
                          <a:solidFill>
                            <a:schemeClr val="tx1"/>
                          </a:solidFill>
                          <a:effectLst/>
                          <a:latin typeface="Arial"/>
                          <a:ea typeface="Times New Roman"/>
                          <a:cs typeface="+mn-cs"/>
                        </a:rPr>
                        <a:t>2</a:t>
                      </a:r>
                      <a:endParaRPr kumimoji="0" lang="cs-CZ" sz="1600"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a:effectLst/>
                          <a:latin typeface="Arial"/>
                          <a:ea typeface="Times New Roman"/>
                        </a:rPr>
                        <a:t>D</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6</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B</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600" kern="1200" dirty="0">
                          <a:solidFill>
                            <a:schemeClr val="tx1"/>
                          </a:solidFill>
                          <a:effectLst/>
                          <a:latin typeface="Arial"/>
                          <a:ea typeface="Times New Roman"/>
                          <a:cs typeface="+mn-cs"/>
                        </a:rPr>
                        <a:t>1</a:t>
                      </a:r>
                      <a:endParaRPr kumimoji="0" lang="cs-CZ" sz="1600"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08655">
                <a:tc>
                  <a:txBody>
                    <a:bodyPr/>
                    <a:lstStyle/>
                    <a:p>
                      <a:pPr algn="ctr">
                        <a:spcAft>
                          <a:spcPts val="0"/>
                        </a:spcAft>
                      </a:pPr>
                      <a:r>
                        <a:rPr lang="en-GB" sz="1600" dirty="0">
                          <a:effectLst/>
                          <a:latin typeface="Arial"/>
                          <a:ea typeface="Times New Roman"/>
                        </a:rPr>
                        <a:t>E</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a:effectLst/>
                          <a:latin typeface="Arial"/>
                          <a:ea typeface="Times New Roman"/>
                        </a:rPr>
                        <a:t>4</a:t>
                      </a:r>
                      <a:endParaRPr lang="cs-CZ" sz="160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GB" sz="1600" dirty="0">
                          <a:effectLst/>
                          <a:latin typeface="Arial"/>
                          <a:ea typeface="Times New Roman"/>
                        </a:rPr>
                        <a:t>C, D</a:t>
                      </a:r>
                      <a:endParaRPr lang="cs-CZ" sz="1600" dirty="0">
                        <a:effectLst/>
                        <a:latin typeface="Times New Roman"/>
                        <a:ea typeface="Times New Roman"/>
                      </a:endParaRPr>
                    </a:p>
                  </a:txBody>
                  <a:tcPr marL="44442" marR="4444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kumimoji="0" lang="en-GB" sz="1600" kern="1200" dirty="0">
                          <a:solidFill>
                            <a:schemeClr val="tx1"/>
                          </a:solidFill>
                          <a:effectLst/>
                          <a:latin typeface="Arial"/>
                          <a:ea typeface="Times New Roman"/>
                          <a:cs typeface="+mn-cs"/>
                        </a:rPr>
                        <a:t>3</a:t>
                      </a:r>
                      <a:endParaRPr kumimoji="0" lang="cs-CZ" sz="1600" kern="1200" dirty="0">
                        <a:solidFill>
                          <a:schemeClr val="tx1"/>
                        </a:solidFill>
                        <a:effectLst/>
                        <a:latin typeface="Arial"/>
                        <a:ea typeface="Times New Roman"/>
                        <a:cs typeface="+mn-cs"/>
                      </a:endParaRPr>
                    </a:p>
                  </a:txBody>
                  <a:tcPr marL="44453" marR="444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a:defRPr/>
            </a:pPr>
            <a:r>
              <a:rPr lang="cs-CZ" sz="2400" b="1" dirty="0" smtClean="0"/>
              <a:t> </a:t>
            </a:r>
            <a:r>
              <a:rPr lang="en-US" sz="2400" dirty="0" smtClean="0"/>
              <a:t>At the beginning we will utilize CPM as we did before.</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5" name="Tabulka 4"/>
          <p:cNvGraphicFramePr>
            <a:graphicFrameLocks noGrp="1"/>
          </p:cNvGraphicFramePr>
          <p:nvPr/>
        </p:nvGraphicFramePr>
        <p:xfrm>
          <a:off x="1042988" y="2349500"/>
          <a:ext cx="6715128" cy="3148011"/>
        </p:xfrm>
        <a:graphic>
          <a:graphicData uri="http://schemas.openxmlformats.org/drawingml/2006/table">
            <a:tbl>
              <a:tblPr/>
              <a:tblGrid>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gridCol w="279797"/>
              </a:tblGrid>
              <a:tr h="243045">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smtClean="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2</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6</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A</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2</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4</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C</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rowSpan="2" gridSpan="4">
                  <a:txBody>
                    <a:bodyPr/>
                    <a:lstStyle/>
                    <a:p>
                      <a:pPr algn="l" fontAlgn="b"/>
                      <a:endParaRPr lang="cs-CZ" sz="1100" b="0" i="0" u="none" strike="noStrike" dirty="0">
                        <a:solidFill>
                          <a:srgbClr val="000000"/>
                        </a:solidFill>
                        <a:effectLst/>
                        <a:latin typeface="Calibri"/>
                      </a:endParaRPr>
                    </a:p>
                  </a:txBody>
                  <a:tcPr marL="0" marR="0" marT="0" marB="0">
                    <a:lnL>
                      <a:noFill/>
                    </a:lnL>
                    <a:lnR>
                      <a:noFill/>
                    </a:lnR>
                    <a:lnT>
                      <a:noFill/>
                    </a:lnT>
                    <a:lnB>
                      <a:noFill/>
                    </a:lnB>
                  </a:tcPr>
                </a:tc>
                <a:tc rowSpan="2" hMerge="1">
                  <a:txBody>
                    <a:bodyPr/>
                    <a:lstStyle/>
                    <a:p>
                      <a:endParaRPr lang="cs-CZ"/>
                    </a:p>
                  </a:txBody>
                  <a:tcPr/>
                </a:tc>
                <a:tc rowSpan="2" hMerge="1">
                  <a:txBody>
                    <a:bodyPr/>
                    <a:lstStyle/>
                    <a:p>
                      <a:endParaRPr lang="cs-CZ"/>
                    </a:p>
                  </a:txBody>
                  <a:tcPr/>
                </a:tc>
                <a:tc rowSpan="2" h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1" i="0" u="none" strike="noStrike" dirty="0" smtClean="0">
                          <a:solidFill>
                            <a:srgbClr val="FF0000"/>
                          </a:solidFill>
                          <a:effectLst/>
                          <a:latin typeface="Arial"/>
                          <a:cs typeface="Times New Roman"/>
                        </a:rPr>
                        <a:t>0</a:t>
                      </a:r>
                      <a:endParaRPr lang="cs-CZ" sz="1000" b="1" i="0" u="none" strike="noStrike" dirty="0">
                        <a:solidFill>
                          <a:srgbClr val="FF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St</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gridSpan="4" vMerge="1">
                  <a:txBody>
                    <a:bodyPr/>
                    <a:lstStyle/>
                    <a:p>
                      <a:endParaRPr lang="cs-CZ"/>
                    </a:p>
                  </a:txBody>
                  <a:tcPr/>
                </a:tc>
                <a:tc hMerge="1" vMerge="1">
                  <a:txBody>
                    <a:bodyPr/>
                    <a:lstStyle/>
                    <a:p>
                      <a:endParaRPr lang="cs-CZ"/>
                    </a:p>
                  </a:txBody>
                  <a:tcPr/>
                </a:tc>
                <a:tc hMerge="1" vMerge="1">
                  <a:txBody>
                    <a:bodyPr/>
                    <a:lstStyle/>
                    <a:p>
                      <a:endParaRPr lang="cs-CZ"/>
                    </a:p>
                  </a:txBody>
                  <a:tcPr/>
                </a:tc>
                <a:tc hMerge="1" vMerge="1">
                  <a:txBody>
                    <a:bodyPr/>
                    <a:lstStyle/>
                    <a:p>
                      <a:endParaRPr lang="cs-CZ"/>
                    </a:p>
                  </a:txBody>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rtl="0" eaLnBrk="1" fontAlgn="ctr" latinLnBrk="0" hangingPunct="1"/>
                      <a:r>
                        <a:rPr lang="cs-CZ" sz="1000" b="0" i="0" u="none" strike="noStrike" dirty="0">
                          <a:solidFill>
                            <a:srgbClr val="000000"/>
                          </a:solidFill>
                          <a:effectLst/>
                          <a:latin typeface="Arial"/>
                          <a:cs typeface="Times New Roman"/>
                        </a:rPr>
                        <a:t> </a:t>
                      </a:r>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E</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800" b="0" i="0" u="none" strike="noStrike" dirty="0">
                          <a:solidFill>
                            <a:srgbClr val="000000"/>
                          </a:solidFill>
                          <a:effectLst/>
                          <a:latin typeface="Arial"/>
                          <a:cs typeface="Times New Roman"/>
                        </a:rPr>
                        <a:t>End</a:t>
                      </a:r>
                      <a:endParaRPr lang="cs-CZ" sz="8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14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14</a:t>
                      </a: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endParaRPr lang="cs-CZ" sz="1100" b="0" i="0" u="none" strike="noStrike">
                        <a:solidFill>
                          <a:srgbClr val="000000"/>
                        </a:solidFill>
                        <a:effectLst/>
                        <a:latin typeface="Calibri"/>
                      </a:endParaRPr>
                    </a:p>
                  </a:txBody>
                  <a:tcPr marL="0" marR="0" marT="0" marB="0" anchor="b">
                    <a:lnL w="12700" cap="flat" cmpd="sng" algn="ctr">
                      <a:solidFill>
                        <a:srgbClr val="000000"/>
                      </a:solidFill>
                      <a:prstDash val="solid"/>
                      <a:round/>
                      <a:headEnd type="none" w="med" len="med"/>
                      <a:tailEnd type="none" w="med" len="med"/>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4</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10</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r>
                        <a:rPr kumimoji="0" lang="cs-CZ" sz="1000" b="1" i="0" u="none" strike="noStrike" kern="1200" dirty="0">
                          <a:solidFill>
                            <a:srgbClr val="FF0000"/>
                          </a:solidFill>
                          <a:effectLst/>
                          <a:latin typeface="Arial"/>
                          <a:ea typeface="+mn-ea"/>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B</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a:solidFill>
                            <a:srgbClr val="000000"/>
                          </a:solidFill>
                          <a:effectLst/>
                          <a:latin typeface="Arial"/>
                          <a:cs typeface="Times New Roman"/>
                        </a:rPr>
                        <a:t> </a:t>
                      </a: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algn="ctr" rtl="0" eaLnBrk="1" fontAlgn="ctr" latinLnBrk="0" hangingPunct="1"/>
                      <a:r>
                        <a:rPr kumimoji="0" lang="cs-CZ" sz="1000" b="1" i="0" u="none" strike="noStrike" kern="1200" dirty="0" smtClean="0">
                          <a:solidFill>
                            <a:srgbClr val="FF0000"/>
                          </a:solidFill>
                          <a:effectLst/>
                          <a:latin typeface="Arial"/>
                          <a:ea typeface="+mn-ea"/>
                          <a:cs typeface="Times New Roman"/>
                        </a:rPr>
                        <a:t>0</a:t>
                      </a:r>
                      <a:endParaRPr kumimoji="0" lang="cs-CZ" sz="1000" b="1" i="0" u="none" strike="noStrike" kern="1200" dirty="0">
                        <a:solidFill>
                          <a:srgbClr val="FF0000"/>
                        </a:solidFill>
                        <a:effectLst/>
                        <a:latin typeface="Arial"/>
                        <a:ea typeface="+mn-ea"/>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D</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6</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43045">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cs-CZ" sz="1000" b="0" i="0" u="none" strike="noStrike" dirty="0" smtClean="0">
                          <a:solidFill>
                            <a:srgbClr val="000000"/>
                          </a:solidFill>
                          <a:effectLst/>
                          <a:latin typeface="Arial"/>
                          <a:cs typeface="Times New Roman"/>
                        </a:rPr>
                        <a:t>4</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a:solidFill>
                            <a:srgbClr val="000000"/>
                          </a:solidFill>
                          <a:effectLst/>
                          <a:latin typeface="Arial"/>
                          <a:cs typeface="Times New Roman"/>
                        </a:rPr>
                        <a:t> </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cs-CZ" sz="1000" b="0" i="0" u="none" strike="noStrike" dirty="0" smtClean="0">
                          <a:solidFill>
                            <a:srgbClr val="000000"/>
                          </a:solidFill>
                          <a:effectLst/>
                          <a:latin typeface="Arial"/>
                          <a:cs typeface="Times New Roman"/>
                        </a:rPr>
                        <a:t>10</a:t>
                      </a:r>
                      <a:endParaRPr lang="cs-CZ" sz="1000" b="0" i="0" u="none" strike="noStrike" dirty="0">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cs-CZ" sz="1000" b="0" i="0" u="none" strike="noStrike">
                        <a:solidFill>
                          <a:srgbClr val="000000"/>
                        </a:solidFill>
                        <a:effectLst/>
                        <a:latin typeface="Arial"/>
                      </a:endParaRP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r>
              <a:tr h="231471">
                <a:tc>
                  <a:txBody>
                    <a:bodyPr/>
                    <a:lstStyle/>
                    <a:p>
                      <a:pPr algn="l"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ctr" fontAlgn="ctr"/>
                      <a:endParaRPr lang="cs-CZ" sz="1000" b="0" i="0" u="none" strike="noStrike">
                        <a:solidFill>
                          <a:srgbClr val="000000"/>
                        </a:solidFill>
                        <a:effectLst/>
                        <a:latin typeface="Arial"/>
                      </a:endParaRPr>
                    </a:p>
                  </a:txBody>
                  <a:tcPr marL="0" marR="0" marT="0" marB="0" anchor="ctr">
                    <a:lnL>
                      <a:noFill/>
                    </a:lnL>
                    <a:lnR>
                      <a:noFill/>
                    </a:lnR>
                    <a:lnT>
                      <a:noFill/>
                    </a:lnT>
                    <a:lnB>
                      <a:noFill/>
                    </a:lnB>
                  </a:tcPr>
                </a:tc>
                <a:tc>
                  <a:txBody>
                    <a:bodyPr/>
                    <a:lstStyle/>
                    <a:p>
                      <a:pPr algn="l" fontAlgn="ctr"/>
                      <a:endParaRPr lang="cs-CZ" sz="1000" b="0" i="0" u="none" strike="noStrike" dirty="0">
                        <a:solidFill>
                          <a:srgbClr val="000000"/>
                        </a:solidFill>
                        <a:effectLst/>
                        <a:latin typeface="Arial"/>
                      </a:endParaRPr>
                    </a:p>
                  </a:txBody>
                  <a:tcPr marL="0" marR="0" marT="0" marB="0" anchor="ctr">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cs-CZ" sz="1100" b="0" i="0" u="none" strike="noStrike" dirty="0">
                        <a:solidFill>
                          <a:srgbClr val="000000"/>
                        </a:solidFill>
                        <a:effectLst/>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2"/>
              <a:defRPr/>
            </a:pPr>
            <a:r>
              <a:rPr lang="en-US" sz="2400" b="1" dirty="0" smtClean="0"/>
              <a:t> </a:t>
            </a:r>
            <a:r>
              <a:rPr lang="en-US" sz="2400" dirty="0" smtClean="0"/>
              <a:t>We will redraw it in a for of Gantt chart considering that all activities start at earliest start times.</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827088" y="2565400"/>
          <a:ext cx="7489825" cy="3028953"/>
        </p:xfrm>
        <a:graphic>
          <a:graphicData uri="http://schemas.openxmlformats.org/drawingml/2006/table">
            <a:tbl>
              <a:tblPr/>
              <a:tblGrid>
                <a:gridCol w="493723"/>
                <a:gridCol w="952907"/>
                <a:gridCol w="407380"/>
                <a:gridCol w="406595"/>
                <a:gridCol w="406595"/>
                <a:gridCol w="407380"/>
                <a:gridCol w="406595"/>
                <a:gridCol w="407380"/>
                <a:gridCol w="406595"/>
                <a:gridCol w="406595"/>
                <a:gridCol w="407380"/>
                <a:gridCol w="406595"/>
                <a:gridCol w="407380"/>
                <a:gridCol w="406595"/>
                <a:gridCol w="406595"/>
                <a:gridCol w="407380"/>
                <a:gridCol w="346155"/>
              </a:tblGrid>
              <a:tr h="260301">
                <a:tc>
                  <a:txBody>
                    <a:bodyPr/>
                    <a:lstStyle/>
                    <a:p>
                      <a:pPr algn="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a:noFill/>
                    </a:lnL>
                    <a:lnR>
                      <a:noFill/>
                    </a:lnR>
                    <a:lnT>
                      <a:noFill/>
                    </a:lnT>
                    <a:lnB>
                      <a:noFill/>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a:noFill/>
                    </a:lnB>
                  </a:tcPr>
                </a:tc>
              </a:tr>
              <a:tr h="317488">
                <a:tc>
                  <a:txBody>
                    <a:bodyPr/>
                    <a:lstStyle/>
                    <a:p>
                      <a:pPr algn="r">
                        <a:spcAft>
                          <a:spcPts val="0"/>
                        </a:spcAft>
                      </a:pPr>
                      <a:r>
                        <a:rPr lang="cs-CZ" sz="12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Time</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a:t>
                      </a:r>
                      <a:endParaRPr lang="cs-CZ" sz="14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6</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7</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8</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9</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10</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11</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14</a:t>
                      </a:r>
                      <a:endParaRPr lang="cs-CZ" sz="14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cs-CZ" sz="12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A</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B</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C</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D</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E</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Total</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2"/>
              <a:defRPr/>
            </a:pPr>
            <a:r>
              <a:rPr lang="en-US" sz="2400" b="1" dirty="0" smtClean="0"/>
              <a:t> </a:t>
            </a:r>
            <a:r>
              <a:rPr lang="en-US" sz="2400" dirty="0" smtClean="0"/>
              <a:t>We can see that the workload is rather unfortunate and uneven.</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28676" name="Objekt 2"/>
          <p:cNvGraphicFramePr>
            <a:graphicFrameLocks noChangeAspect="1"/>
          </p:cNvGraphicFramePr>
          <p:nvPr/>
        </p:nvGraphicFramePr>
        <p:xfrm>
          <a:off x="1619250" y="2474913"/>
          <a:ext cx="6048375" cy="3379787"/>
        </p:xfrm>
        <a:graphic>
          <a:graphicData uri="http://schemas.openxmlformats.org/presentationml/2006/ole">
            <mc:AlternateContent xmlns:mc="http://schemas.openxmlformats.org/markup-compatibility/2006">
              <mc:Choice xmlns:v="urn:schemas-microsoft-com:vml" Requires="v">
                <p:oleObj spid="_x0000_s28677" name="List" r:id="rId4" imgW="5048351" imgH="2819358" progId="Excel.Sheet.8">
                  <p:embed/>
                </p:oleObj>
              </mc:Choice>
              <mc:Fallback>
                <p:oleObj name="List" r:id="rId4" imgW="5048351" imgH="2819358" progId="Excel.Sheet.8">
                  <p:embed/>
                  <p:pic>
                    <p:nvPicPr>
                      <p:cNvPr id="0" name="Objek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474913"/>
                        <a:ext cx="6048375"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2"/>
              <a:defRPr/>
            </a:pPr>
            <a:r>
              <a:rPr lang="en-US" sz="2400" b="1" dirty="0" smtClean="0"/>
              <a:t> </a:t>
            </a:r>
            <a:r>
              <a:rPr lang="en-US" sz="2400" dirty="0" smtClean="0"/>
              <a:t>We will redraw it in a for of Gantt chart considering that all activities start at earliest start times.</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827088" y="2565400"/>
          <a:ext cx="7489825" cy="3028953"/>
        </p:xfrm>
        <a:graphic>
          <a:graphicData uri="http://schemas.openxmlformats.org/drawingml/2006/table">
            <a:tbl>
              <a:tblPr/>
              <a:tblGrid>
                <a:gridCol w="493723"/>
                <a:gridCol w="952907"/>
                <a:gridCol w="407380"/>
                <a:gridCol w="406595"/>
                <a:gridCol w="406595"/>
                <a:gridCol w="407380"/>
                <a:gridCol w="406595"/>
                <a:gridCol w="407380"/>
                <a:gridCol w="406595"/>
                <a:gridCol w="406595"/>
                <a:gridCol w="407380"/>
                <a:gridCol w="406595"/>
                <a:gridCol w="407380"/>
                <a:gridCol w="406595"/>
                <a:gridCol w="406595"/>
                <a:gridCol w="407380"/>
                <a:gridCol w="346155"/>
              </a:tblGrid>
              <a:tr h="260301">
                <a:tc>
                  <a:txBody>
                    <a:bodyPr/>
                    <a:lstStyle/>
                    <a:p>
                      <a:pPr algn="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a:noFill/>
                    </a:lnL>
                    <a:lnR>
                      <a:noFill/>
                    </a:lnR>
                    <a:lnT>
                      <a:noFill/>
                    </a:lnT>
                    <a:lnB>
                      <a:noFill/>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a:noFill/>
                    </a:lnB>
                  </a:tcPr>
                </a:tc>
              </a:tr>
              <a:tr h="317488">
                <a:tc>
                  <a:txBody>
                    <a:bodyPr/>
                    <a:lstStyle/>
                    <a:p>
                      <a:pPr algn="r">
                        <a:spcAft>
                          <a:spcPts val="0"/>
                        </a:spcAft>
                      </a:pPr>
                      <a:r>
                        <a:rPr lang="cs-CZ" sz="12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Time</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a:t>
                      </a:r>
                      <a:endParaRPr lang="cs-CZ" sz="14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6</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7</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8</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9</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10</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11</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14</a:t>
                      </a:r>
                      <a:endParaRPr lang="cs-CZ" sz="14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cs-CZ" sz="12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A</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B</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C</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a:solidFill>
                            <a:srgbClr val="000000"/>
                          </a:solidFill>
                          <a:effectLst/>
                          <a:latin typeface="Arial"/>
                          <a:ea typeface="Times New Roman"/>
                          <a:cs typeface="Times New Roman"/>
                        </a:rPr>
                        <a:t>2</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D</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E</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Total</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5</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5" name="Ovál 4"/>
          <p:cNvSpPr/>
          <p:nvPr/>
        </p:nvSpPr>
        <p:spPr>
          <a:xfrm>
            <a:off x="2124075" y="5157788"/>
            <a:ext cx="1778000" cy="62706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cs-CZ"/>
          </a:p>
        </p:txBody>
      </p:sp>
      <p:cxnSp>
        <p:nvCxnSpPr>
          <p:cNvPr id="6" name="Přímá spojnice se šipkou 5"/>
          <p:cNvCxnSpPr/>
          <p:nvPr/>
        </p:nvCxnSpPr>
        <p:spPr>
          <a:xfrm>
            <a:off x="3203575" y="3581400"/>
            <a:ext cx="576263" cy="0"/>
          </a:xfrm>
          <a:prstGeom prst="straightConnector1">
            <a:avLst/>
          </a:prstGeom>
          <a:ln w="44450" cmpd="sng">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 name="Přímá spojnice se šipkou 6"/>
          <p:cNvCxnSpPr/>
          <p:nvPr/>
        </p:nvCxnSpPr>
        <p:spPr>
          <a:xfrm>
            <a:off x="4787900" y="4184650"/>
            <a:ext cx="576263" cy="0"/>
          </a:xfrm>
          <a:prstGeom prst="straightConnector1">
            <a:avLst/>
          </a:prstGeom>
          <a:ln w="44450" cmpd="sng">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3"/>
              <a:defRPr/>
            </a:pPr>
            <a:r>
              <a:rPr lang="en-US" sz="2400" b="1" dirty="0" smtClean="0"/>
              <a:t> </a:t>
            </a:r>
            <a:r>
              <a:rPr lang="en-US" sz="2400" dirty="0" smtClean="0"/>
              <a:t>We can postpone some non-critical activities in order to </a:t>
            </a:r>
            <a:r>
              <a:rPr lang="en-US" sz="2400" dirty="0" err="1" smtClean="0"/>
              <a:t>ballance</a:t>
            </a:r>
            <a:r>
              <a:rPr lang="en-US" sz="2400" dirty="0" smtClean="0"/>
              <a:t> the workload (activities A and C are delayed).</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827088" y="2565400"/>
          <a:ext cx="7489825" cy="3028953"/>
        </p:xfrm>
        <a:graphic>
          <a:graphicData uri="http://schemas.openxmlformats.org/drawingml/2006/table">
            <a:tbl>
              <a:tblPr/>
              <a:tblGrid>
                <a:gridCol w="493723"/>
                <a:gridCol w="952907"/>
                <a:gridCol w="407380"/>
                <a:gridCol w="406595"/>
                <a:gridCol w="406595"/>
                <a:gridCol w="407380"/>
                <a:gridCol w="406595"/>
                <a:gridCol w="407380"/>
                <a:gridCol w="406595"/>
                <a:gridCol w="406595"/>
                <a:gridCol w="407380"/>
                <a:gridCol w="406595"/>
                <a:gridCol w="407380"/>
                <a:gridCol w="406595"/>
                <a:gridCol w="406595"/>
                <a:gridCol w="407380"/>
                <a:gridCol w="346155"/>
              </a:tblGrid>
              <a:tr h="260301">
                <a:tc>
                  <a:txBody>
                    <a:bodyPr/>
                    <a:lstStyle/>
                    <a:p>
                      <a:pPr algn="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a:noFill/>
                    </a:lnL>
                    <a:lnR>
                      <a:noFill/>
                    </a:lnR>
                    <a:lnT>
                      <a:noFill/>
                    </a:lnT>
                    <a:lnB>
                      <a:noFill/>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a:noFill/>
                    </a:lnR>
                    <a:lnT>
                      <a:noFill/>
                    </a:lnT>
                    <a:lnB>
                      <a:noFill/>
                    </a:lnB>
                  </a:tcPr>
                </a:tc>
              </a:tr>
              <a:tr h="317488">
                <a:tc>
                  <a:txBody>
                    <a:bodyPr/>
                    <a:lstStyle/>
                    <a:p>
                      <a:pPr algn="r">
                        <a:spcAft>
                          <a:spcPts val="0"/>
                        </a:spcAft>
                      </a:pPr>
                      <a:r>
                        <a:rPr lang="cs-CZ" sz="12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Time</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a:t>
                      </a:r>
                      <a:endParaRPr lang="cs-CZ" sz="14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4</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6</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7</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8</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9</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10</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11</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12</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13</a:t>
                      </a:r>
                      <a:endParaRPr lang="cs-CZ" sz="1400" dirty="0">
                        <a:effectLst/>
                        <a:latin typeface="Times New Roman"/>
                        <a:ea typeface="Times New Roman"/>
                      </a:endParaRPr>
                    </a:p>
                  </a:txBody>
                  <a:tcPr marL="19053" marR="19053" marT="0"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400" b="1" dirty="0">
                          <a:solidFill>
                            <a:srgbClr val="000000"/>
                          </a:solidFill>
                          <a:effectLst/>
                          <a:latin typeface="Arial"/>
                          <a:ea typeface="Times New Roman"/>
                          <a:cs typeface="Times New Roman"/>
                        </a:rPr>
                        <a:t>14</a:t>
                      </a:r>
                      <a:endParaRPr lang="cs-CZ" sz="14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spcAft>
                          <a:spcPts val="0"/>
                        </a:spcAft>
                      </a:pPr>
                      <a:r>
                        <a:rPr lang="cs-CZ" sz="12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A</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endParaRPr kumimoji="0" lang="cs-CZ" sz="1600" kern="1200" dirty="0">
                        <a:solidFill>
                          <a:srgbClr val="000000"/>
                        </a:solidFill>
                        <a:effectLst/>
                        <a:latin typeface="Arial"/>
                        <a:ea typeface="Times New Roman"/>
                        <a:cs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0" lang="cs-CZ" sz="1600" kern="1200" dirty="0">
                        <a:solidFill>
                          <a:srgbClr val="000000"/>
                        </a:solidFill>
                        <a:effectLst/>
                        <a:latin typeface="Arial"/>
                        <a:ea typeface="Times New Roman"/>
                        <a:cs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rtl="0" eaLnBrk="1" latinLnBrk="0" hangingPunct="1">
                        <a:spcAft>
                          <a:spcPts val="0"/>
                        </a:spcAft>
                      </a:pPr>
                      <a:r>
                        <a:rPr kumimoji="0" lang="cs-CZ" sz="1600" kern="1200" dirty="0">
                          <a:solidFill>
                            <a:srgbClr val="000000"/>
                          </a:solidFill>
                          <a:effectLst/>
                          <a:latin typeface="Arial"/>
                          <a:ea typeface="Times New Roman"/>
                          <a:cs typeface="Times New Roman"/>
                        </a:rPr>
                        <a:t>2</a:t>
                      </a: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algn="ctr" rtl="0" eaLnBrk="1" latinLnBrk="0" hangingPunct="1">
                        <a:spcAft>
                          <a:spcPts val="0"/>
                        </a:spcAft>
                      </a:pPr>
                      <a:r>
                        <a:rPr kumimoji="0" lang="cs-CZ" sz="1600" kern="1200" dirty="0">
                          <a:solidFill>
                            <a:srgbClr val="000000"/>
                          </a:solidFill>
                          <a:effectLst/>
                          <a:latin typeface="Arial"/>
                          <a:ea typeface="Times New Roman"/>
                          <a:cs typeface="Times New Roman"/>
                        </a:rPr>
                        <a:t>2</a:t>
                      </a: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B</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C</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cs-CZ" sz="1800" dirty="0"/>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cs-CZ" sz="1800" dirty="0"/>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cs-CZ" sz="1800" dirty="0"/>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cs-CZ" sz="1800" dirty="0"/>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spcAft>
                          <a:spcPts val="0"/>
                        </a:spcAft>
                      </a:pPr>
                      <a:r>
                        <a:rPr lang="cs-CZ" sz="1600" dirty="0">
                          <a:solidFill>
                            <a:srgbClr val="000000"/>
                          </a:solidFill>
                          <a:effectLst/>
                          <a:latin typeface="Arial"/>
                          <a:ea typeface="Times New Roman"/>
                          <a:cs typeface="Times New Roman"/>
                        </a:rPr>
                        <a:t>2</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D</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1</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0269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cs-CZ" sz="1600" b="1" dirty="0">
                          <a:solidFill>
                            <a:srgbClr val="000000"/>
                          </a:solidFill>
                          <a:effectLst/>
                          <a:latin typeface="Arial"/>
                          <a:ea typeface="Times New Roman"/>
                          <a:cs typeface="Times New Roman"/>
                        </a:rPr>
                        <a:t>E</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lgn="r">
                        <a:spcAft>
                          <a:spcPts val="0"/>
                        </a:spcAft>
                      </a:pPr>
                      <a:r>
                        <a:rPr lang="cs-CZ" sz="1600" b="1"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a:solidFill>
                            <a:srgbClr val="000000"/>
                          </a:solidFill>
                          <a:effectLst/>
                          <a:latin typeface="Arial"/>
                          <a:ea typeface="Times New Roman"/>
                          <a:cs typeface="Times New Roman"/>
                        </a:rPr>
                        <a:t> </a:t>
                      </a:r>
                      <a:endParaRPr lang="cs-CZ" sz="16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600" dirty="0">
                          <a:solidFill>
                            <a:srgbClr val="000000"/>
                          </a:solidFill>
                          <a:effectLst/>
                          <a:latin typeface="Arial"/>
                          <a:ea typeface="Times New Roman"/>
                          <a:cs typeface="Times New Roman"/>
                        </a:rPr>
                        <a:t> </a:t>
                      </a:r>
                      <a:endParaRPr lang="cs-CZ" sz="1600" dirty="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w="12700" cap="flat" cmpd="sng" algn="ctr">
                      <a:solidFill>
                        <a:schemeClr val="tx1"/>
                      </a:solidFill>
                      <a:prstDash val="solid"/>
                      <a:round/>
                      <a:headEnd type="none" w="med" len="med"/>
                      <a:tailEnd type="none" w="med" len="med"/>
                    </a:lnL>
                    <a:lnR>
                      <a:noFill/>
                    </a:lnR>
                    <a:lnT>
                      <a:noFill/>
                    </a:lnT>
                    <a:lnB>
                      <a:noFill/>
                    </a:lnB>
                  </a:tcPr>
                </a:tc>
              </a:tr>
              <a:tr h="317488">
                <a:tc>
                  <a:txBody>
                    <a:bodyPr/>
                    <a:lstStyle/>
                    <a:p>
                      <a:pPr algn="r">
                        <a:spcAft>
                          <a:spcPts val="0"/>
                        </a:spcAft>
                      </a:pPr>
                      <a:r>
                        <a:rPr lang="cs-CZ" sz="1000">
                          <a:solidFill>
                            <a:srgbClr val="000000"/>
                          </a:solidFill>
                          <a:effectLst/>
                          <a:latin typeface="Arial"/>
                          <a:ea typeface="Times New Roman"/>
                          <a:cs typeface="Times New Roman"/>
                        </a:rPr>
                        <a:t> </a:t>
                      </a:r>
                      <a:endParaRPr lang="cs-CZ" sz="1000">
                        <a:effectLst/>
                        <a:latin typeface="Times New Roman"/>
                        <a:ea typeface="Times New Roman"/>
                      </a:endParaRPr>
                    </a:p>
                  </a:txBody>
                  <a:tcPr marL="19053" marR="19053" marT="0" marB="0">
                    <a:lnL>
                      <a:noFill/>
                    </a:lnL>
                    <a:lnR w="19050" cap="flat" cmpd="sng" algn="ctr">
                      <a:solidFill>
                        <a:srgbClr val="000000"/>
                      </a:solidFill>
                      <a:prstDash val="solid"/>
                      <a:round/>
                      <a:headEnd type="none" w="med" len="med"/>
                      <a:tailEnd type="none" w="med" len="med"/>
                    </a:lnR>
                    <a:lnT>
                      <a:noFill/>
                    </a:lnT>
                    <a:lnB>
                      <a:noFill/>
                    </a:lnB>
                  </a:tcPr>
                </a:tc>
                <a:tc>
                  <a:txBody>
                    <a:bodyPr/>
                    <a:lstStyle/>
                    <a:p>
                      <a:pPr>
                        <a:spcAft>
                          <a:spcPts val="0"/>
                        </a:spcAft>
                      </a:pPr>
                      <a:r>
                        <a:rPr lang="cs-CZ" sz="1600" b="1" dirty="0" err="1">
                          <a:solidFill>
                            <a:srgbClr val="000000"/>
                          </a:solidFill>
                          <a:effectLst/>
                          <a:latin typeface="Arial"/>
                          <a:ea typeface="Times New Roman"/>
                          <a:cs typeface="Times New Roman"/>
                        </a:rPr>
                        <a:t>Total</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cs-CZ" sz="1600" dirty="0" smtClean="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smtClean="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a:solidFill>
                            <a:srgbClr val="000000"/>
                          </a:solidFill>
                          <a:effectLst/>
                          <a:latin typeface="Arial"/>
                          <a:ea typeface="Times New Roman"/>
                          <a:cs typeface="Times New Roman"/>
                        </a:rPr>
                        <a:t>3</a:t>
                      </a: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a:solidFill>
                            <a:srgbClr val="000000"/>
                          </a:solidFill>
                          <a:effectLst/>
                          <a:latin typeface="Arial"/>
                          <a:ea typeface="Times New Roman"/>
                          <a:cs typeface="Times New Roman"/>
                        </a:rPr>
                        <a:t>3</a:t>
                      </a: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smtClean="0">
                          <a:solidFill>
                            <a:srgbClr val="000000"/>
                          </a:solidFill>
                          <a:effectLst/>
                          <a:latin typeface="Arial"/>
                          <a:ea typeface="Times New Roman"/>
                          <a:cs typeface="Times New Roman"/>
                        </a:rPr>
                        <a:t>3</a:t>
                      </a:r>
                      <a:endParaRPr kumimoji="0" lang="cs-CZ" sz="1600" kern="1200" dirty="0">
                        <a:solidFill>
                          <a:srgbClr val="000000"/>
                        </a:solidFill>
                        <a:effectLst/>
                        <a:latin typeface="Arial"/>
                        <a:ea typeface="Times New Roman"/>
                        <a:cs typeface="Times New Roman"/>
                      </a:endParaRP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a:solidFill>
                            <a:srgbClr val="000000"/>
                          </a:solidFill>
                          <a:effectLst/>
                          <a:latin typeface="Arial"/>
                          <a:ea typeface="Times New Roman"/>
                          <a:cs typeface="Times New Roman"/>
                        </a:rPr>
                        <a:t>3</a:t>
                      </a: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a:solidFill>
                            <a:srgbClr val="000000"/>
                          </a:solidFill>
                          <a:effectLst/>
                          <a:latin typeface="Arial"/>
                          <a:ea typeface="Times New Roman"/>
                          <a:cs typeface="Times New Roman"/>
                        </a:rPr>
                        <a:t>3</a:t>
                      </a: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kumimoji="0" lang="cs-CZ" sz="1600" kern="1200" dirty="0">
                          <a:solidFill>
                            <a:srgbClr val="000000"/>
                          </a:solidFill>
                          <a:effectLst/>
                          <a:latin typeface="Arial"/>
                          <a:ea typeface="Times New Roman"/>
                          <a:cs typeface="Times New Roman"/>
                        </a:rPr>
                        <a:t>3</a:t>
                      </a:r>
                    </a:p>
                  </a:txBody>
                  <a:tcPr marL="19053" marR="19053" marT="0" marB="0" anchor="ctr">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600" dirty="0">
                          <a:solidFill>
                            <a:srgbClr val="000000"/>
                          </a:solidFill>
                          <a:effectLst/>
                          <a:latin typeface="Arial"/>
                          <a:ea typeface="Times New Roman"/>
                          <a:cs typeface="Times New Roman"/>
                        </a:rPr>
                        <a:t>3</a:t>
                      </a:r>
                      <a:endParaRPr lang="cs-CZ" sz="1600" dirty="0">
                        <a:effectLst/>
                        <a:latin typeface="Times New Roman"/>
                        <a:ea typeface="Times New Roman"/>
                      </a:endParaRPr>
                    </a:p>
                  </a:txBody>
                  <a:tcPr marL="19053" marR="19053" marT="0"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spcAft>
                          <a:spcPts val="0"/>
                        </a:spcAft>
                      </a:pPr>
                      <a:r>
                        <a:rPr lang="cs-CZ" sz="1000" dirty="0">
                          <a:solidFill>
                            <a:srgbClr val="000000"/>
                          </a:solidFill>
                          <a:effectLst/>
                          <a:latin typeface="Arial"/>
                          <a:ea typeface="Times New Roman"/>
                          <a:cs typeface="Times New Roman"/>
                        </a:rPr>
                        <a:t> </a:t>
                      </a:r>
                      <a:endParaRPr lang="cs-CZ" sz="1000" dirty="0">
                        <a:effectLst/>
                        <a:latin typeface="Times New Roman"/>
                        <a:ea typeface="Times New Roman"/>
                      </a:endParaRPr>
                    </a:p>
                  </a:txBody>
                  <a:tcPr marL="19053" marR="19053" marT="0" marB="0">
                    <a:lnL w="19050" cap="flat" cmpd="sng" algn="ctr">
                      <a:solidFill>
                        <a:srgbClr val="000000"/>
                      </a:solidFill>
                      <a:prstDash val="solid"/>
                      <a:round/>
                      <a:headEnd type="none" w="med" len="med"/>
                      <a:tailEnd type="none" w="med" len="med"/>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3"/>
              <a:defRPr/>
            </a:pPr>
            <a:r>
              <a:rPr lang="en-US" sz="2400" b="1" dirty="0" smtClean="0"/>
              <a:t> </a:t>
            </a:r>
            <a:r>
              <a:rPr lang="en-US" sz="2400" dirty="0" smtClean="0"/>
              <a:t>We can see that the workload has been levelled. </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31748" name="Objekt 1"/>
          <p:cNvGraphicFramePr>
            <a:graphicFrameLocks noChangeAspect="1"/>
          </p:cNvGraphicFramePr>
          <p:nvPr/>
        </p:nvGraphicFramePr>
        <p:xfrm>
          <a:off x="1619250" y="2565400"/>
          <a:ext cx="5532438" cy="3087688"/>
        </p:xfrm>
        <a:graphic>
          <a:graphicData uri="http://schemas.openxmlformats.org/presentationml/2006/ole">
            <mc:AlternateContent xmlns:mc="http://schemas.openxmlformats.org/markup-compatibility/2006">
              <mc:Choice xmlns:v="urn:schemas-microsoft-com:vml" Requires="v">
                <p:oleObj spid="_x0000_s31749" name="List" r:id="rId4" imgW="5048351" imgH="2819358" progId="Excel.Sheet.8">
                  <p:embed/>
                </p:oleObj>
              </mc:Choice>
              <mc:Fallback>
                <p:oleObj name="List" r:id="rId4" imgW="5048351" imgH="2819358" progId="Excel.Sheet.8">
                  <p:embed/>
                  <p:pic>
                    <p:nvPicPr>
                      <p:cNvPr id="0" name="Objek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565400"/>
                        <a:ext cx="5532438"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Resource Smoothing</a:t>
            </a:r>
          </a:p>
        </p:txBody>
      </p:sp>
      <p:sp>
        <p:nvSpPr>
          <p:cNvPr id="17411" name="Podnadpis 2"/>
          <p:cNvSpPr>
            <a:spLocks noGrp="1"/>
          </p:cNvSpPr>
          <p:nvPr>
            <p:ph sz="quarter" idx="1"/>
          </p:nvPr>
        </p:nvSpPr>
        <p:spPr>
          <a:xfrm>
            <a:off x="301625" y="1527175"/>
            <a:ext cx="8556625" cy="4572000"/>
          </a:xfrm>
        </p:spPr>
        <p:txBody>
          <a:bodyPr/>
          <a:lstStyle/>
          <a:p>
            <a:pPr marL="457200" indent="-457200">
              <a:buFont typeface="+mj-lt"/>
              <a:buAutoNum type="arabicPeriod" startAt="3"/>
              <a:defRPr/>
            </a:pPr>
            <a:r>
              <a:rPr lang="en-US" sz="2400" b="1" dirty="0" smtClean="0"/>
              <a:t> </a:t>
            </a:r>
            <a:r>
              <a:rPr lang="en-US" sz="2400" dirty="0" smtClean="0"/>
              <a:t>Comparison „before“ and „after“ resource smoothing.</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spcBef>
                <a:spcPts val="1800"/>
              </a:spcBef>
              <a:buFont typeface="Wingdings 2" panose="05020102010507070707" pitchFamily="18" charset="2"/>
              <a:buNone/>
              <a:defRPr/>
            </a:pPr>
            <a:endParaRPr lang="cs-CZ" sz="2400" dirty="0" smtClean="0"/>
          </a:p>
        </p:txBody>
      </p:sp>
      <p:graphicFrame>
        <p:nvGraphicFramePr>
          <p:cNvPr id="32772" name="Objekt 1"/>
          <p:cNvGraphicFramePr>
            <a:graphicFrameLocks noChangeAspect="1"/>
          </p:cNvGraphicFramePr>
          <p:nvPr/>
        </p:nvGraphicFramePr>
        <p:xfrm>
          <a:off x="1619250" y="2565400"/>
          <a:ext cx="5532438" cy="3087688"/>
        </p:xfrm>
        <a:graphic>
          <a:graphicData uri="http://schemas.openxmlformats.org/presentationml/2006/ole">
            <mc:AlternateContent xmlns:mc="http://schemas.openxmlformats.org/markup-compatibility/2006">
              <mc:Choice xmlns:v="urn:schemas-microsoft-com:vml" Requires="v">
                <p:oleObj spid="_x0000_s32773" name="List" r:id="rId4" imgW="5048351" imgH="2819358" progId="Excel.Sheet.8">
                  <p:embed/>
                </p:oleObj>
              </mc:Choice>
              <mc:Fallback>
                <p:oleObj name="List" r:id="rId4" imgW="5048351" imgH="2819358" progId="Excel.Sheet.8">
                  <p:embed/>
                  <p:pic>
                    <p:nvPicPr>
                      <p:cNvPr id="0" name="Objek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2565400"/>
                        <a:ext cx="5532438"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p>
        </p:txBody>
      </p:sp>
      <p:sp>
        <p:nvSpPr>
          <p:cNvPr id="17411" name="Podnadpis 2"/>
          <p:cNvSpPr>
            <a:spLocks noGrp="1"/>
          </p:cNvSpPr>
          <p:nvPr>
            <p:ph sz="quarter" idx="1"/>
          </p:nvPr>
        </p:nvSpPr>
        <p:spPr>
          <a:xfrm>
            <a:off x="301625" y="1527175"/>
            <a:ext cx="8556625" cy="4572000"/>
          </a:xfrm>
        </p:spPr>
        <p:txBody>
          <a:bodyPr/>
          <a:lstStyle/>
          <a:p>
            <a:pPr>
              <a:defRPr/>
            </a:pPr>
            <a:r>
              <a:rPr lang="en-GB" sz="2000" dirty="0" smtClean="0"/>
              <a:t>Construct </a:t>
            </a:r>
            <a:r>
              <a:rPr lang="en-GB" sz="2000" dirty="0"/>
              <a:t>a network, calculate the total project time, and use a bar chart presentation to illustrate the number of staff required week by week assuming each activity starts at its earliest time.</a:t>
            </a:r>
            <a:endParaRPr lang="cs-CZ" sz="2000" dirty="0"/>
          </a:p>
          <a:p>
            <a:pPr>
              <a:defRPr/>
            </a:pPr>
            <a:r>
              <a:rPr lang="en-GB" sz="2000" dirty="0"/>
              <a:t>Try to smooth out the loads by using some of the float on non-critical activities.</a:t>
            </a:r>
            <a:endParaRPr lang="cs-CZ" sz="20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187450" y="3284538"/>
          <a:ext cx="6697664" cy="2949573"/>
        </p:xfrm>
        <a:graphic>
          <a:graphicData uri="http://schemas.openxmlformats.org/drawingml/2006/table">
            <a:tbl>
              <a:tblPr>
                <a:tableStyleId>{5C22544A-7EE6-4342-B048-85BDC9FD1C3A}</a:tableStyleId>
              </a:tblPr>
              <a:tblGrid>
                <a:gridCol w="1674416"/>
                <a:gridCol w="1674416"/>
                <a:gridCol w="1674416"/>
                <a:gridCol w="1674416"/>
              </a:tblGrid>
              <a:tr h="655463">
                <a:tc>
                  <a:txBody>
                    <a:bodyPr/>
                    <a:lstStyle/>
                    <a:p>
                      <a:pPr algn="ctr">
                        <a:spcAft>
                          <a:spcPts val="0"/>
                        </a:spcAft>
                      </a:pPr>
                      <a:r>
                        <a:rPr lang="en-GB" sz="1600" dirty="0">
                          <a:effectLst/>
                          <a:latin typeface="Arial" panose="020B0604020202020204" pitchFamily="34" charset="0"/>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panose="020B0604020202020204" pitchFamily="34" charset="0"/>
                          <a:cs typeface="Arial" panose="020B0604020202020204" pitchFamily="34" charset="0"/>
                        </a:rPr>
                        <a:t>Preceding activity</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panose="020B0604020202020204" pitchFamily="34" charset="0"/>
                          <a:cs typeface="Arial" panose="020B0604020202020204" pitchFamily="34" charset="0"/>
                        </a:rPr>
                        <a:t>Duration </a:t>
                      </a:r>
                      <a:r>
                        <a:rPr lang="en-US" sz="1600" dirty="0">
                          <a:effectLst/>
                          <a:latin typeface="Arial" panose="020B0604020202020204" pitchFamily="34" charset="0"/>
                          <a:cs typeface="Arial" panose="020B0604020202020204" pitchFamily="34" charset="0"/>
                        </a:rPr>
                        <a:t>[weeks]</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600" dirty="0">
                          <a:effectLst/>
                          <a:latin typeface="Arial" panose="020B0604020202020204" pitchFamily="34" charset="0"/>
                          <a:cs typeface="Arial" panose="020B0604020202020204" pitchFamily="34" charset="0"/>
                        </a:rPr>
                        <a:t>Staff</a:t>
                      </a:r>
                      <a:endParaRPr lang="cs-CZ" sz="1600" dirty="0">
                        <a:effectLst/>
                        <a:latin typeface="Arial" panose="020B0604020202020204" pitchFamily="34" charset="0"/>
                        <a:cs typeface="Arial" panose="020B0604020202020204" pitchFamily="34" charset="0"/>
                      </a:endParaRPr>
                    </a:p>
                    <a:p>
                      <a:pPr algn="ctr">
                        <a:spcAft>
                          <a:spcPts val="0"/>
                        </a:spcAft>
                      </a:pPr>
                      <a:r>
                        <a:rPr lang="en-GB" sz="1600" dirty="0">
                          <a:effectLst/>
                          <a:latin typeface="Arial" panose="020B0604020202020204" pitchFamily="34" charset="0"/>
                          <a:cs typeface="Arial" panose="020B0604020202020204" pitchFamily="34" charset="0"/>
                        </a:rPr>
                        <a:t>Required</a:t>
                      </a:r>
                      <a:endParaRPr lang="cs-CZ" sz="1600" dirty="0">
                        <a:effectLst/>
                        <a:latin typeface="Arial" panose="020B0604020202020204" pitchFamily="34" charset="0"/>
                        <a:ea typeface="Times New Roman"/>
                        <a:cs typeface="Arial" panose="020B0604020202020204" pitchFamily="34" charset="0"/>
                      </a:endParaRPr>
                    </a:p>
                  </a:txBody>
                  <a:tcPr marL="44456" marR="444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A</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B</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C</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A</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4</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D</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 B</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9</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E</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C</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4</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F</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D</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cs-CZ" sz="1800" dirty="0" smtClean="0">
                          <a:effectLst/>
                          <a:latin typeface="Arial" panose="020B0604020202020204" pitchFamily="34" charset="0"/>
                          <a:cs typeface="Arial" panose="020B0604020202020204" pitchFamily="34" charset="0"/>
                        </a:rPr>
                        <a:t>7</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7730">
                <a:tc>
                  <a:txBody>
                    <a:bodyPr/>
                    <a:lstStyle/>
                    <a:p>
                      <a:pPr algn="ctr">
                        <a:spcAft>
                          <a:spcPts val="0"/>
                        </a:spcAft>
                      </a:pPr>
                      <a:r>
                        <a:rPr lang="en-GB" sz="1800" b="1" dirty="0">
                          <a:effectLst/>
                          <a:latin typeface="Arial" panose="020B0604020202020204" pitchFamily="34" charset="0"/>
                          <a:cs typeface="Arial" panose="020B0604020202020204" pitchFamily="34" charset="0"/>
                        </a:rPr>
                        <a:t>End</a:t>
                      </a:r>
                      <a:endParaRPr lang="cs-CZ" sz="1800" b="1"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E, F</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0</a:t>
                      </a:r>
                      <a:endParaRPr lang="cs-CZ" sz="180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0</a:t>
                      </a:r>
                      <a:endParaRPr lang="cs-CZ" sz="1800" dirty="0">
                        <a:effectLst/>
                        <a:latin typeface="Arial" panose="020B0604020202020204" pitchFamily="34" charset="0"/>
                        <a:ea typeface="Times New Roman"/>
                        <a:cs typeface="Arial" panose="020B0604020202020204" pitchFamily="34" charset="0"/>
                      </a:endParaRPr>
                    </a:p>
                  </a:txBody>
                  <a:tcPr marL="44456" marR="4445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endParaRPr lang="cs-CZ" altLang="cs-CZ" sz="3200" b="1" smtClean="0">
              <a:solidFill>
                <a:srgbClr val="002060"/>
              </a:solidFill>
            </a:endParaRPr>
          </a:p>
        </p:txBody>
      </p:sp>
      <p:sp>
        <p:nvSpPr>
          <p:cNvPr id="17411" name="Podnadpis 2"/>
          <p:cNvSpPr>
            <a:spLocks noGrp="1"/>
          </p:cNvSpPr>
          <p:nvPr>
            <p:ph sz="quarter" idx="1"/>
          </p:nvPr>
        </p:nvSpPr>
        <p:spPr>
          <a:xfrm>
            <a:off x="301625" y="1527175"/>
            <a:ext cx="8231188" cy="4572000"/>
          </a:xfrm>
        </p:spPr>
        <p:txBody>
          <a:bodyPr/>
          <a:lstStyle/>
          <a:p>
            <a:pPr marL="0" indent="0">
              <a:buFont typeface="Wingdings 2" panose="05020102010507070707" pitchFamily="18" charset="2"/>
              <a:buNone/>
              <a:defRPr/>
            </a:pPr>
            <a:r>
              <a:rPr lang="cs-CZ" sz="2800" b="1" dirty="0" err="1" smtClean="0"/>
              <a:t>Revision</a:t>
            </a:r>
            <a:r>
              <a:rPr lang="cs-CZ" sz="2800" b="1" dirty="0" smtClean="0"/>
              <a:t> </a:t>
            </a:r>
            <a:r>
              <a:rPr lang="cs-CZ" sz="2800" b="1" dirty="0" err="1" smtClean="0"/>
              <a:t>Example</a:t>
            </a:r>
            <a:endParaRPr lang="cs-CZ" sz="2800" b="1" dirty="0" smtClean="0"/>
          </a:p>
          <a:p>
            <a:pPr>
              <a:defRPr/>
            </a:pPr>
            <a:r>
              <a:rPr lang="en-US" sz="2800" u="sng" dirty="0" smtClean="0"/>
              <a:t>Western </a:t>
            </a:r>
            <a:r>
              <a:rPr lang="en-US" sz="2800" u="sng" dirty="0"/>
              <a:t>Hills Shopping Center</a:t>
            </a:r>
          </a:p>
          <a:p>
            <a:pPr lvl="1">
              <a:spcAft>
                <a:spcPts val="600"/>
              </a:spcAft>
              <a:defRPr/>
            </a:pPr>
            <a:r>
              <a:rPr lang="en-US" sz="2400" dirty="0">
                <a:solidFill>
                  <a:schemeClr val="tx1"/>
                </a:solidFill>
              </a:rPr>
              <a:t>The owner of the Western Hills Shopping Center is considering </a:t>
            </a:r>
            <a:r>
              <a:rPr lang="en-US" sz="2400" dirty="0" err="1">
                <a:solidFill>
                  <a:schemeClr val="tx1"/>
                </a:solidFill>
              </a:rPr>
              <a:t>modernising</a:t>
            </a:r>
            <a:r>
              <a:rPr lang="en-US" sz="2400" dirty="0">
                <a:solidFill>
                  <a:schemeClr val="tx1"/>
                </a:solidFill>
              </a:rPr>
              <a:t> and expanding the current 32-business shopping complex. </a:t>
            </a:r>
            <a:endParaRPr lang="cs-CZ" sz="2400" dirty="0" smtClean="0">
              <a:solidFill>
                <a:schemeClr val="tx1"/>
              </a:solidFill>
            </a:endParaRPr>
          </a:p>
          <a:p>
            <a:pPr lvl="1">
              <a:spcAft>
                <a:spcPts val="600"/>
              </a:spcAft>
              <a:defRPr/>
            </a:pPr>
            <a:r>
              <a:rPr lang="en-US" sz="2400" dirty="0" smtClean="0">
                <a:solidFill>
                  <a:schemeClr val="tx1"/>
                </a:solidFill>
              </a:rPr>
              <a:t>Financing </a:t>
            </a:r>
            <a:r>
              <a:rPr lang="en-US" sz="2400" dirty="0">
                <a:solidFill>
                  <a:schemeClr val="tx1"/>
                </a:solidFill>
              </a:rPr>
              <a:t>for the expansion has been arranged through a private investor. </a:t>
            </a:r>
            <a:endParaRPr lang="cs-CZ" sz="2400" dirty="0" smtClean="0">
              <a:solidFill>
                <a:schemeClr val="tx1"/>
              </a:solidFill>
            </a:endParaRPr>
          </a:p>
          <a:p>
            <a:pPr lvl="1">
              <a:spcAft>
                <a:spcPts val="600"/>
              </a:spcAft>
              <a:defRPr/>
            </a:pPr>
            <a:r>
              <a:rPr lang="en-US" sz="2400" dirty="0" smtClean="0">
                <a:solidFill>
                  <a:schemeClr val="tx1"/>
                </a:solidFill>
              </a:rPr>
              <a:t>If </a:t>
            </a:r>
            <a:r>
              <a:rPr lang="en-US" sz="2400" dirty="0">
                <a:solidFill>
                  <a:schemeClr val="tx1"/>
                </a:solidFill>
              </a:rPr>
              <a:t>the expansion project is undertaken, the owner hopes to add 8 to 10 new businesses to the shopping center.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p>
        </p:txBody>
      </p:sp>
      <p:sp>
        <p:nvSpPr>
          <p:cNvPr id="17411" name="Podnadpis 2"/>
          <p:cNvSpPr>
            <a:spLocks noGrp="1"/>
          </p:cNvSpPr>
          <p:nvPr>
            <p:ph sz="quarter" idx="1"/>
          </p:nvPr>
        </p:nvSpPr>
        <p:spPr>
          <a:xfrm>
            <a:off x="301625" y="1527175"/>
            <a:ext cx="8556625" cy="4572000"/>
          </a:xfrm>
        </p:spPr>
        <p:txBody>
          <a:bodyPr/>
          <a:lstStyle/>
          <a:p>
            <a:pPr>
              <a:defRPr/>
            </a:pPr>
            <a:r>
              <a:rPr lang="cs-CZ" sz="2000" dirty="0" smtClean="0"/>
              <a:t>Network:</a:t>
            </a:r>
            <a:endParaRPr lang="cs-CZ" sz="20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pic>
        <p:nvPicPr>
          <p:cNvPr id="34820" name="Obrázek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276475"/>
            <a:ext cx="6840537"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Gantt Chart:</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pic>
        <p:nvPicPr>
          <p:cNvPr id="35844" name="Obrázek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575" y="2363788"/>
            <a:ext cx="8032750"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ál 2"/>
          <p:cNvSpPr/>
          <p:nvPr/>
        </p:nvSpPr>
        <p:spPr>
          <a:xfrm>
            <a:off x="4067175" y="4868863"/>
            <a:ext cx="1368425" cy="62706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cs-CZ"/>
          </a:p>
        </p:txBody>
      </p:sp>
      <p:cxnSp>
        <p:nvCxnSpPr>
          <p:cNvPr id="11" name="Přímá spojnice se šipkou 10"/>
          <p:cNvCxnSpPr/>
          <p:nvPr/>
        </p:nvCxnSpPr>
        <p:spPr>
          <a:xfrm>
            <a:off x="4932363" y="3716338"/>
            <a:ext cx="576262" cy="0"/>
          </a:xfrm>
          <a:prstGeom prst="straightConnector1">
            <a:avLst/>
          </a:prstGeom>
          <a:ln w="44450" cmpd="sng">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Přímá spojnice se šipkou 14"/>
          <p:cNvCxnSpPr/>
          <p:nvPr/>
        </p:nvCxnSpPr>
        <p:spPr>
          <a:xfrm>
            <a:off x="6227763" y="4292600"/>
            <a:ext cx="576262" cy="0"/>
          </a:xfrm>
          <a:prstGeom prst="straightConnector1">
            <a:avLst/>
          </a:prstGeom>
          <a:ln w="44450" cmpd="sng">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Gantt Chart after smoothing:</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pic>
        <p:nvPicPr>
          <p:cNvPr id="36868" name="Obrázek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2375"/>
            <a:ext cx="7805737" cy="327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p>
        </p:txBody>
      </p:sp>
      <p:sp>
        <p:nvSpPr>
          <p:cNvPr id="17411" name="Podnadpis 2"/>
          <p:cNvSpPr>
            <a:spLocks noGrp="1"/>
          </p:cNvSpPr>
          <p:nvPr>
            <p:ph sz="quarter" idx="1"/>
          </p:nvPr>
        </p:nvSpPr>
        <p:spPr>
          <a:xfrm>
            <a:off x="301625" y="1527175"/>
            <a:ext cx="8556625" cy="4572000"/>
          </a:xfrm>
        </p:spPr>
        <p:txBody>
          <a:bodyPr/>
          <a:lstStyle/>
          <a:p>
            <a:pPr>
              <a:defRPr/>
            </a:pPr>
            <a:r>
              <a:rPr lang="en-US" sz="2800" dirty="0" smtClean="0"/>
              <a:t>Gantt Chart after smoothing:</a:t>
            </a: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pic>
        <p:nvPicPr>
          <p:cNvPr id="37892" name="Obrázek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2133600"/>
            <a:ext cx="6886575"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Assignment</a:t>
            </a:r>
            <a:r>
              <a:rPr lang="cs-CZ" altLang="cs-CZ" sz="3200" b="1" smtClean="0">
                <a:solidFill>
                  <a:srgbClr val="002060"/>
                </a:solidFill>
              </a:rPr>
              <a:t> 2</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defRPr/>
            </a:pPr>
            <a:r>
              <a:rPr lang="en-US" sz="2000" dirty="0" smtClean="0"/>
              <a:t>You are one of three carpenters assigned to complete a short construction project. Unfortunately, right before the start of the project, one of your fellow carpenters was hospitalized and will be unable to work on the project. Are two carpenters only able to complete the project within originally promised 15 days?</a:t>
            </a:r>
            <a:endParaRPr lang="en-US"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3" name="Tabulka 2"/>
          <p:cNvGraphicFramePr>
            <a:graphicFrameLocks noGrp="1"/>
          </p:cNvGraphicFramePr>
          <p:nvPr/>
        </p:nvGraphicFramePr>
        <p:xfrm>
          <a:off x="1403350" y="3178175"/>
          <a:ext cx="6553200" cy="3108672"/>
        </p:xfrm>
        <a:graphic>
          <a:graphicData uri="http://schemas.openxmlformats.org/drawingml/2006/table">
            <a:tbl>
              <a:tblPr firstRow="1" bandRow="1">
                <a:tableStyleId>{5C22544A-7EE6-4342-B048-85BDC9FD1C3A}</a:tableStyleId>
              </a:tblPr>
              <a:tblGrid>
                <a:gridCol w="1638300"/>
                <a:gridCol w="1638300"/>
                <a:gridCol w="1638300"/>
                <a:gridCol w="1638300"/>
              </a:tblGrid>
              <a:tr h="548539">
                <a:tc>
                  <a:txBody>
                    <a:bodyPr/>
                    <a:lstStyle/>
                    <a:p>
                      <a:pPr algn="ctr"/>
                      <a:r>
                        <a:rPr lang="cs-CZ" sz="1500" dirty="0" err="1" smtClean="0">
                          <a:solidFill>
                            <a:schemeClr val="tx1"/>
                          </a:solidFill>
                          <a:latin typeface="Arial" panose="020B0604020202020204" pitchFamily="34" charset="0"/>
                          <a:cs typeface="Arial" panose="020B0604020202020204" pitchFamily="34" charset="0"/>
                        </a:rPr>
                        <a:t>Activity</a:t>
                      </a:r>
                      <a:endParaRPr lang="cs-CZ" sz="1500"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cs-CZ" sz="1500" dirty="0" err="1" smtClean="0">
                          <a:solidFill>
                            <a:schemeClr val="tx1"/>
                          </a:solidFill>
                          <a:latin typeface="Arial" panose="020B0604020202020204" pitchFamily="34" charset="0"/>
                          <a:cs typeface="Arial" panose="020B0604020202020204" pitchFamily="34" charset="0"/>
                        </a:rPr>
                        <a:t>Preceding</a:t>
                      </a:r>
                      <a:r>
                        <a:rPr lang="cs-CZ" sz="1500" dirty="0" smtClean="0">
                          <a:solidFill>
                            <a:schemeClr val="tx1"/>
                          </a:solidFill>
                          <a:latin typeface="Arial" panose="020B0604020202020204" pitchFamily="34" charset="0"/>
                          <a:cs typeface="Arial" panose="020B0604020202020204" pitchFamily="34" charset="0"/>
                        </a:rPr>
                        <a:t> </a:t>
                      </a:r>
                      <a:r>
                        <a:rPr lang="cs-CZ" sz="1500" dirty="0" err="1" smtClean="0">
                          <a:solidFill>
                            <a:schemeClr val="tx1"/>
                          </a:solidFill>
                          <a:latin typeface="Arial" panose="020B0604020202020204" pitchFamily="34" charset="0"/>
                          <a:cs typeface="Arial" panose="020B0604020202020204" pitchFamily="34" charset="0"/>
                        </a:rPr>
                        <a:t>activity</a:t>
                      </a:r>
                      <a:endParaRPr lang="cs-CZ" sz="1500"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cs-CZ" sz="1500" dirty="0" err="1" smtClean="0">
                          <a:solidFill>
                            <a:schemeClr val="tx1"/>
                          </a:solidFill>
                          <a:latin typeface="Arial" panose="020B0604020202020204" pitchFamily="34" charset="0"/>
                          <a:cs typeface="Arial" panose="020B0604020202020204" pitchFamily="34" charset="0"/>
                        </a:rPr>
                        <a:t>Duration</a:t>
                      </a:r>
                      <a:r>
                        <a:rPr lang="cs-CZ" sz="1500" dirty="0" smtClean="0">
                          <a:solidFill>
                            <a:schemeClr val="tx1"/>
                          </a:solidFill>
                          <a:latin typeface="Arial" panose="020B0604020202020204" pitchFamily="34" charset="0"/>
                          <a:cs typeface="Arial" panose="020B0604020202020204" pitchFamily="34" charset="0"/>
                        </a:rPr>
                        <a:t> </a:t>
                      </a:r>
                      <a:r>
                        <a:rPr lang="en-US" sz="1500" dirty="0" smtClean="0">
                          <a:solidFill>
                            <a:schemeClr val="tx1"/>
                          </a:solidFill>
                          <a:latin typeface="Arial" panose="020B0604020202020204" pitchFamily="34" charset="0"/>
                          <a:cs typeface="Arial" panose="020B0604020202020204" pitchFamily="34" charset="0"/>
                        </a:rPr>
                        <a:t>[days]</a:t>
                      </a:r>
                      <a:endParaRPr lang="cs-CZ" sz="1500"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dirty="0" smtClean="0">
                          <a:solidFill>
                            <a:schemeClr val="tx1"/>
                          </a:solidFill>
                          <a:latin typeface="Arial" panose="020B0604020202020204" pitchFamily="34" charset="0"/>
                          <a:cs typeface="Arial" panose="020B0604020202020204" pitchFamily="34" charset="0"/>
                        </a:rPr>
                        <a:t>Carpenters required</a:t>
                      </a:r>
                      <a:endParaRPr lang="cs-CZ" sz="1500"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A</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None</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B</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A</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1</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C</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A</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3</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D</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B,C</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1</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E</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D</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F</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D</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3</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1</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G</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E</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r h="319973">
                <a:tc>
                  <a:txBody>
                    <a:bodyPr/>
                    <a:lstStyle/>
                    <a:p>
                      <a:pPr algn="ctr"/>
                      <a:r>
                        <a:rPr lang="en-US" sz="1500" b="1" dirty="0" smtClean="0">
                          <a:solidFill>
                            <a:schemeClr val="tx1"/>
                          </a:solidFill>
                          <a:latin typeface="Arial" panose="020B0604020202020204" pitchFamily="34" charset="0"/>
                          <a:cs typeface="Arial" panose="020B0604020202020204" pitchFamily="34" charset="0"/>
                        </a:rPr>
                        <a:t>H</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1">
                        <a:lumMod val="40000"/>
                        <a:lumOff val="6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F, G</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c>
                  <a:txBody>
                    <a:bodyPr/>
                    <a:lstStyle/>
                    <a:p>
                      <a:pPr algn="ctr"/>
                      <a:r>
                        <a:rPr lang="en-US" sz="1500" b="1" dirty="0" smtClean="0">
                          <a:solidFill>
                            <a:schemeClr val="tx1"/>
                          </a:solidFill>
                          <a:latin typeface="Arial" panose="020B0604020202020204" pitchFamily="34" charset="0"/>
                          <a:cs typeface="Arial" panose="020B0604020202020204" pitchFamily="34" charset="0"/>
                        </a:rPr>
                        <a:t>2</a:t>
                      </a:r>
                      <a:endParaRPr lang="cs-CZ" sz="1500" b="1" dirty="0">
                        <a:solidFill>
                          <a:schemeClr val="tx1"/>
                        </a:solidFill>
                        <a:latin typeface="Arial" panose="020B0604020202020204" pitchFamily="34" charset="0"/>
                        <a:cs typeface="Arial" panose="020B0604020202020204" pitchFamily="34" charset="0"/>
                      </a:endParaRPr>
                    </a:p>
                  </a:txBody>
                  <a:tcPr marL="91447" marR="91447" marT="45704" marB="45704">
                    <a:solidFill>
                      <a:schemeClr val="accent2">
                        <a:lumMod val="60000"/>
                        <a:lumOff val="40000"/>
                      </a:schemeClr>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cs-CZ" altLang="cs-CZ" sz="3200" b="1" smtClean="0">
                <a:solidFill>
                  <a:srgbClr val="002060"/>
                </a:solidFill>
              </a:rPr>
              <a:t>Homework</a:t>
            </a:r>
            <a:endParaRPr lang="en-US" altLang="cs-CZ" sz="3200" b="1" smtClean="0">
              <a:solidFill>
                <a:srgbClr val="002060"/>
              </a:solidFill>
            </a:endParaRPr>
          </a:p>
        </p:txBody>
      </p:sp>
      <p:sp>
        <p:nvSpPr>
          <p:cNvPr id="17411" name="Podnadpis 2"/>
          <p:cNvSpPr>
            <a:spLocks noGrp="1"/>
          </p:cNvSpPr>
          <p:nvPr>
            <p:ph sz="quarter" idx="1"/>
          </p:nvPr>
        </p:nvSpPr>
        <p:spPr>
          <a:xfrm>
            <a:off x="301625" y="1527175"/>
            <a:ext cx="8556625" cy="4572000"/>
          </a:xfrm>
        </p:spPr>
        <p:txBody>
          <a:bodyPr/>
          <a:lstStyle/>
          <a:p>
            <a:pPr>
              <a:spcBef>
                <a:spcPts val="0"/>
              </a:spcBef>
              <a:spcAft>
                <a:spcPts val="1200"/>
              </a:spcAft>
              <a:defRPr/>
            </a:pPr>
            <a:r>
              <a:rPr lang="en-US" sz="2400" dirty="0" smtClean="0"/>
              <a:t>A company specializing in the erection of home swimming pools have broken the activities down as shown below. Also given in the table is the number of staff required.</a:t>
            </a:r>
            <a:endParaRPr lang="cs-CZ" sz="2400" dirty="0" smtClean="0"/>
          </a:p>
          <a:p>
            <a:pPr marL="457200" indent="-457200">
              <a:spcBef>
                <a:spcPts val="600"/>
              </a:spcBef>
              <a:spcAft>
                <a:spcPts val="600"/>
              </a:spcAft>
              <a:buFont typeface="+mj-lt"/>
              <a:buAutoNum type="arabicPeriod"/>
              <a:defRPr/>
            </a:pPr>
            <a:r>
              <a:rPr lang="en-US" sz="2400" dirty="0" smtClean="0"/>
              <a:t>Construct a network, calculate the total installation time, and use a bar chart presentation to illustrate the number of staff required week by week assuming each activity starts at its earliest time. </a:t>
            </a:r>
          </a:p>
          <a:p>
            <a:pPr marL="457200" indent="-457200">
              <a:spcBef>
                <a:spcPts val="600"/>
              </a:spcBef>
              <a:spcAft>
                <a:spcPts val="600"/>
              </a:spcAft>
              <a:buFont typeface="+mj-lt"/>
              <a:buAutoNum type="arabicPeriod"/>
              <a:defRPr/>
            </a:pPr>
            <a:r>
              <a:rPr lang="en-US" sz="2400" dirty="0" smtClean="0"/>
              <a:t>Determine if it is possible to complete the project in the shortest possible time without ever employing more than ten staff simultaneously on the site. </a:t>
            </a:r>
          </a:p>
          <a:p>
            <a:pPr>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Homework</a:t>
            </a:r>
          </a:p>
        </p:txBody>
      </p:sp>
      <p:sp>
        <p:nvSpPr>
          <p:cNvPr id="40963" name="Podnadpis 2"/>
          <p:cNvSpPr>
            <a:spLocks noGrp="1"/>
          </p:cNvSpPr>
          <p:nvPr>
            <p:ph sz="quarter" idx="1"/>
          </p:nvPr>
        </p:nvSpPr>
        <p:spPr>
          <a:xfrm>
            <a:off x="301625" y="1527175"/>
            <a:ext cx="8556625" cy="4572000"/>
          </a:xfrm>
        </p:spPr>
        <p:txBody>
          <a:bodyPr/>
          <a:lstStyle/>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a:p>
            <a:pPr marL="0" indent="0">
              <a:buFont typeface="Wingdings 2" panose="05020102010507070707" pitchFamily="18" charset="2"/>
              <a:buNone/>
            </a:pPr>
            <a:endParaRPr lang="cs-CZ" altLang="cs-CZ" sz="2400" smtClean="0"/>
          </a:p>
        </p:txBody>
      </p:sp>
      <p:graphicFrame>
        <p:nvGraphicFramePr>
          <p:cNvPr id="3" name="Tabulka 2"/>
          <p:cNvGraphicFramePr>
            <a:graphicFrameLocks noGrp="1"/>
          </p:cNvGraphicFramePr>
          <p:nvPr/>
        </p:nvGraphicFramePr>
        <p:xfrm>
          <a:off x="1187450" y="1700213"/>
          <a:ext cx="6769100" cy="4321175"/>
        </p:xfrm>
        <a:graphic>
          <a:graphicData uri="http://schemas.openxmlformats.org/drawingml/2006/table">
            <a:tbl>
              <a:tblPr>
                <a:tableStyleId>{5C22544A-7EE6-4342-B048-85BDC9FD1C3A}</a:tableStyleId>
              </a:tblPr>
              <a:tblGrid>
                <a:gridCol w="1692275"/>
                <a:gridCol w="1692275"/>
                <a:gridCol w="1692275"/>
                <a:gridCol w="1692275"/>
              </a:tblGrid>
              <a:tr h="720195">
                <a:tc>
                  <a:txBody>
                    <a:bodyPr/>
                    <a:lstStyle/>
                    <a:p>
                      <a:pPr algn="ctr">
                        <a:spcAft>
                          <a:spcPts val="0"/>
                        </a:spcAft>
                      </a:pPr>
                      <a:r>
                        <a:rPr lang="en-GB" sz="1800" dirty="0">
                          <a:effectLst/>
                          <a:latin typeface="Arial" panose="020B0604020202020204" pitchFamily="34" charset="0"/>
                          <a:cs typeface="Arial" panose="020B0604020202020204" pitchFamily="34" charset="0"/>
                        </a:rPr>
                        <a:t>Activity</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Preceding activity</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Duration </a:t>
                      </a:r>
                      <a:r>
                        <a:rPr lang="en-US" sz="1800" dirty="0">
                          <a:effectLst/>
                          <a:latin typeface="Arial" panose="020B0604020202020204" pitchFamily="34" charset="0"/>
                          <a:cs typeface="Arial" panose="020B0604020202020204" pitchFamily="34" charset="0"/>
                        </a:rPr>
                        <a:t>[weeks]</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Staff</a:t>
                      </a:r>
                      <a:endParaRPr lang="cs-CZ" sz="1800" dirty="0">
                        <a:effectLst/>
                        <a:latin typeface="Arial" panose="020B0604020202020204" pitchFamily="34" charset="0"/>
                        <a:cs typeface="Arial" panose="020B0604020202020204" pitchFamily="34" charset="0"/>
                      </a:endParaRPr>
                    </a:p>
                    <a:p>
                      <a:pPr algn="ctr">
                        <a:spcAft>
                          <a:spcPts val="0"/>
                        </a:spcAft>
                      </a:pPr>
                      <a:r>
                        <a:rPr lang="en-GB" sz="1800" dirty="0">
                          <a:effectLst/>
                          <a:latin typeface="Arial" panose="020B0604020202020204" pitchFamily="34" charset="0"/>
                          <a:cs typeface="Arial" panose="020B0604020202020204" pitchFamily="34" charset="0"/>
                        </a:rPr>
                        <a:t>Required</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A</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B</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none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4</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C</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D</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4</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E</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A</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1</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F</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C</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G</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D</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5</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H</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B, E</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7</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3</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I</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H</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2</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2</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60098">
                <a:tc>
                  <a:txBody>
                    <a:bodyPr/>
                    <a:lstStyle/>
                    <a:p>
                      <a:pPr algn="ctr">
                        <a:spcAft>
                          <a:spcPts val="0"/>
                        </a:spcAft>
                      </a:pPr>
                      <a:r>
                        <a:rPr lang="en-GB" sz="1800" dirty="0">
                          <a:effectLst/>
                          <a:latin typeface="Arial" panose="020B0604020202020204" pitchFamily="34" charset="0"/>
                          <a:cs typeface="Arial" panose="020B0604020202020204" pitchFamily="34" charset="0"/>
                        </a:rPr>
                        <a:t>J</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F, G, I</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a:effectLst/>
                          <a:latin typeface="Arial" panose="020B0604020202020204" pitchFamily="34" charset="0"/>
                          <a:cs typeface="Arial" panose="020B0604020202020204" pitchFamily="34" charset="0"/>
                        </a:rPr>
                        <a:t>3</a:t>
                      </a:r>
                      <a:endParaRPr lang="cs-CZ" sz="180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GB" sz="1800" dirty="0">
                          <a:effectLst/>
                          <a:latin typeface="Arial" panose="020B0604020202020204" pitchFamily="34" charset="0"/>
                          <a:cs typeface="Arial" panose="020B0604020202020204" pitchFamily="34" charset="0"/>
                        </a:rPr>
                        <a:t>1</a:t>
                      </a:r>
                      <a:endParaRPr lang="cs-CZ" sz="1800" dirty="0">
                        <a:effectLst/>
                        <a:latin typeface="Arial" panose="020B0604020202020204" pitchFamily="34" charset="0"/>
                        <a:ea typeface="Times New Roman"/>
                        <a:cs typeface="Arial" panose="020B0604020202020204" pitchFamily="34" charset="0"/>
                      </a:endParaRPr>
                    </a:p>
                  </a:txBody>
                  <a:tcPr marL="44452" marR="4445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adpis 1"/>
          <p:cNvSpPr>
            <a:spLocks noGrp="1"/>
          </p:cNvSpPr>
          <p:nvPr>
            <p:ph type="title"/>
          </p:nvPr>
        </p:nvSpPr>
        <p:spPr/>
        <p:txBody>
          <a:bodyPr/>
          <a:lstStyle/>
          <a:p>
            <a:pPr eaLnBrk="1" hangingPunct="1"/>
            <a:r>
              <a:rPr lang="en-US" altLang="cs-CZ" sz="3200" b="1" smtClean="0">
                <a:solidFill>
                  <a:srgbClr val="002060"/>
                </a:solidFill>
              </a:rPr>
              <a:t>Revision Example</a:t>
            </a:r>
          </a:p>
        </p:txBody>
      </p:sp>
      <p:sp>
        <p:nvSpPr>
          <p:cNvPr id="17411" name="Podnadpis 2"/>
          <p:cNvSpPr>
            <a:spLocks noGrp="1"/>
          </p:cNvSpPr>
          <p:nvPr>
            <p:ph sz="quarter" idx="1"/>
          </p:nvPr>
        </p:nvSpPr>
        <p:spPr>
          <a:xfrm>
            <a:off x="301625" y="1527175"/>
            <a:ext cx="8556625" cy="4572000"/>
          </a:xfrm>
        </p:spPr>
        <p:txBody>
          <a:bodyPr/>
          <a:lstStyle/>
          <a:p>
            <a:pPr>
              <a:defRPr/>
            </a:pPr>
            <a:r>
              <a:rPr lang="en-US" sz="2400" dirty="0" smtClean="0"/>
              <a:t>The </a:t>
            </a:r>
            <a:r>
              <a:rPr lang="en-US" sz="2400" dirty="0"/>
              <a:t>activities that make up the expansion project are listed in table below. </a:t>
            </a:r>
            <a:r>
              <a:rPr lang="en-GB" sz="2400" dirty="0" smtClean="0"/>
              <a:t> </a:t>
            </a: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graphicFrame>
        <p:nvGraphicFramePr>
          <p:cNvPr id="2" name="Tabulka 1"/>
          <p:cNvGraphicFramePr>
            <a:graphicFrameLocks noGrp="1"/>
          </p:cNvGraphicFramePr>
          <p:nvPr/>
        </p:nvGraphicFramePr>
        <p:xfrm>
          <a:off x="1116013" y="2492375"/>
          <a:ext cx="6840537" cy="3841752"/>
        </p:xfrm>
        <a:graphic>
          <a:graphicData uri="http://schemas.openxmlformats.org/drawingml/2006/table">
            <a:tbl>
              <a:tblPr/>
              <a:tblGrid>
                <a:gridCol w="1173162"/>
                <a:gridCol w="184957"/>
                <a:gridCol w="3034226"/>
                <a:gridCol w="1400069"/>
                <a:gridCol w="1048123"/>
              </a:tblGrid>
              <a:tr h="641062">
                <a:tc>
                  <a:txBody>
                    <a:bodyPr/>
                    <a:lstStyle/>
                    <a:p>
                      <a:pPr algn="ctr">
                        <a:lnSpc>
                          <a:spcPct val="100000"/>
                        </a:lnSpc>
                        <a:spcAft>
                          <a:spcPts val="0"/>
                        </a:spcAft>
                      </a:pPr>
                      <a:r>
                        <a:rPr lang="en-GB" sz="1600" b="1" dirty="0">
                          <a:effectLst/>
                          <a:latin typeface="Arial" panose="020B0604020202020204" pitchFamily="34" charset="0"/>
                          <a:ea typeface="Times New Roman"/>
                          <a:cs typeface="Arial" panose="020B0604020202020204" pitchFamily="34" charset="0"/>
                        </a:rPr>
                        <a:t> </a:t>
                      </a:r>
                      <a:r>
                        <a:rPr lang="en-GB" sz="1600" b="1" dirty="0" smtClean="0">
                          <a:effectLst/>
                          <a:latin typeface="Arial" panose="020B0604020202020204" pitchFamily="34" charset="0"/>
                          <a:ea typeface="Times New Roman"/>
                          <a:cs typeface="Arial" panose="020B0604020202020204" pitchFamily="34" charset="0"/>
                        </a:rPr>
                        <a:t>Activity</a:t>
                      </a:r>
                      <a:endParaRPr lang="cs-CZ" sz="1600" dirty="0">
                        <a:effectLst/>
                        <a:latin typeface="Arial" panose="020B0604020202020204" pitchFamily="34" charset="0"/>
                        <a:ea typeface="Times New Roman"/>
                        <a:cs typeface="Arial" panose="020B0604020202020204" pitchFamily="34" charset="0"/>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indent="44450" algn="ctr">
                        <a:lnSpc>
                          <a:spcPct val="100000"/>
                        </a:lnSpc>
                        <a:spcAft>
                          <a:spcPts val="0"/>
                        </a:spcAft>
                      </a:pPr>
                      <a:r>
                        <a:rPr lang="en-GB" sz="1600" b="1" dirty="0" smtClean="0">
                          <a:effectLst/>
                          <a:latin typeface="Arial" panose="020B0604020202020204" pitchFamily="34" charset="0"/>
                          <a:ea typeface="Times New Roman"/>
                          <a:cs typeface="Arial" panose="020B0604020202020204" pitchFamily="34" charset="0"/>
                        </a:rPr>
                        <a:t>Activity </a:t>
                      </a:r>
                      <a:r>
                        <a:rPr lang="en-GB" sz="1600" b="1" dirty="0">
                          <a:effectLst/>
                          <a:latin typeface="Arial" panose="020B0604020202020204" pitchFamily="34" charset="0"/>
                          <a:ea typeface="Times New Roman"/>
                          <a:cs typeface="Arial" panose="020B0604020202020204" pitchFamily="34" charset="0"/>
                        </a:rPr>
                        <a:t>description</a:t>
                      </a:r>
                      <a:endParaRPr lang="cs-CZ" sz="1600" dirty="0">
                        <a:effectLst/>
                        <a:latin typeface="Arial" panose="020B0604020202020204" pitchFamily="34" charset="0"/>
                        <a:ea typeface="Times New Roman"/>
                        <a:cs typeface="Arial" panose="020B0604020202020204" pitchFamily="34" charset="0"/>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cs-CZ"/>
                    </a:p>
                  </a:txBody>
                  <a:tcPr/>
                </a:tc>
                <a:tc>
                  <a:txBody>
                    <a:bodyPr/>
                    <a:lstStyle/>
                    <a:p>
                      <a:pPr indent="44450" algn="ctr">
                        <a:lnSpc>
                          <a:spcPct val="100000"/>
                        </a:lnSpc>
                        <a:spcAft>
                          <a:spcPts val="0"/>
                        </a:spcAft>
                      </a:pPr>
                      <a:r>
                        <a:rPr lang="en-GB" sz="1600" b="1" dirty="0">
                          <a:effectLst/>
                          <a:latin typeface="Arial" panose="020B0604020202020204" pitchFamily="34" charset="0"/>
                          <a:ea typeface="Times New Roman"/>
                          <a:cs typeface="Arial" panose="020B0604020202020204" pitchFamily="34" charset="0"/>
                        </a:rPr>
                        <a:t> </a:t>
                      </a:r>
                      <a:r>
                        <a:rPr lang="en-GB" sz="1600" b="1" dirty="0" smtClean="0">
                          <a:effectLst/>
                          <a:latin typeface="Arial" panose="020B0604020202020204" pitchFamily="34" charset="0"/>
                          <a:ea typeface="Times New Roman"/>
                          <a:cs typeface="Arial" panose="020B0604020202020204" pitchFamily="34" charset="0"/>
                        </a:rPr>
                        <a:t>Immediate </a:t>
                      </a:r>
                      <a:r>
                        <a:rPr lang="en-GB" sz="1600" b="1" dirty="0">
                          <a:effectLst/>
                          <a:latin typeface="Arial" panose="020B0604020202020204" pitchFamily="34" charset="0"/>
                          <a:ea typeface="Times New Roman"/>
                          <a:cs typeface="Arial" panose="020B0604020202020204" pitchFamily="34" charset="0"/>
                        </a:rPr>
                        <a:t>Predecessor</a:t>
                      </a:r>
                      <a:endParaRPr lang="cs-CZ" sz="1600" dirty="0">
                        <a:effectLst/>
                        <a:latin typeface="Arial" panose="020B0604020202020204" pitchFamily="34" charset="0"/>
                        <a:ea typeface="Times New Roman"/>
                        <a:cs typeface="Arial" panose="020B0604020202020204" pitchFamily="34" charset="0"/>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spcAft>
                          <a:spcPts val="0"/>
                        </a:spcAft>
                      </a:pPr>
                      <a:r>
                        <a:rPr lang="en-GB" sz="1600" b="1" dirty="0" smtClean="0">
                          <a:effectLst/>
                          <a:latin typeface="Arial" panose="020B0604020202020204" pitchFamily="34" charset="0"/>
                          <a:ea typeface="Times New Roman"/>
                          <a:cs typeface="Arial" panose="020B0604020202020204" pitchFamily="34" charset="0"/>
                        </a:rPr>
                        <a:t>Duration </a:t>
                      </a:r>
                      <a:endParaRPr lang="cs-CZ" sz="1600" dirty="0">
                        <a:effectLst/>
                        <a:latin typeface="Arial" panose="020B0604020202020204" pitchFamily="34" charset="0"/>
                        <a:ea typeface="Times New Roman"/>
                        <a:cs typeface="Arial" panose="020B0604020202020204" pitchFamily="34" charset="0"/>
                      </a:endParaRPr>
                    </a:p>
                    <a:p>
                      <a:pPr algn="ctr">
                        <a:lnSpc>
                          <a:spcPct val="100000"/>
                        </a:lnSpc>
                        <a:spcAft>
                          <a:spcPts val="0"/>
                        </a:spcAft>
                      </a:pPr>
                      <a:r>
                        <a:rPr lang="en-US" sz="1600" b="1" dirty="0">
                          <a:effectLst/>
                          <a:latin typeface="Arial" panose="020B0604020202020204" pitchFamily="34" charset="0"/>
                          <a:ea typeface="Times New Roman"/>
                          <a:cs typeface="Arial" panose="020B0604020202020204" pitchFamily="34" charset="0"/>
                        </a:rPr>
                        <a:t>[weeks]</a:t>
                      </a:r>
                      <a:endParaRPr lang="cs-CZ" sz="1600" dirty="0">
                        <a:effectLst/>
                        <a:latin typeface="Arial" panose="020B0604020202020204" pitchFamily="34" charset="0"/>
                        <a:ea typeface="Times New Roman"/>
                        <a:cs typeface="Arial" panose="020B0604020202020204" pitchFamily="34" charset="0"/>
                      </a:endParaRPr>
                    </a:p>
                  </a:txBody>
                  <a:tcPr marL="44449" marR="444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A</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Prepare architectural drawings</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None</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5</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B</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kern="0" dirty="0">
                          <a:effectLst/>
                          <a:latin typeface="Arial" panose="020B0604020202020204" pitchFamily="34" charset="0"/>
                          <a:cs typeface="Arial" panose="020B0604020202020204" pitchFamily="34" charset="0"/>
                        </a:rPr>
                        <a:t>Identify potential new tenants</a:t>
                      </a:r>
                      <a:endParaRPr lang="cs-CZ" sz="1400" b="0" kern="0" dirty="0">
                        <a:effectLst/>
                        <a:latin typeface="Arial" panose="020B0604020202020204" pitchFamily="34" charset="0"/>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None</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6</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C</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Develop prospectus for tenants</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A</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4</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D</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Select contractor</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A</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3</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E</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Prepare building permits</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A</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1</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F</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Obtain approval for building permits</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E</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4</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G</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Perform construction</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D, F</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14</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H</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Finalise contracts with tenants</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B, C</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12</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I</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nSpc>
                          <a:spcPct val="150000"/>
                        </a:lnSpc>
                        <a:spcAft>
                          <a:spcPts val="0"/>
                        </a:spcAft>
                      </a:pPr>
                      <a:r>
                        <a:rPr lang="en-GB" sz="1400" b="0">
                          <a:effectLst/>
                          <a:latin typeface="Arial" panose="020B0604020202020204" pitchFamily="34" charset="0"/>
                          <a:ea typeface="Times New Roman"/>
                          <a:cs typeface="Arial" panose="020B0604020202020204" pitchFamily="34" charset="0"/>
                        </a:rPr>
                        <a:t>Tenants move in</a:t>
                      </a:r>
                      <a:endParaRPr lang="cs-CZ" sz="1400" b="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cs-CZ"/>
                    </a:p>
                  </a:txBody>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G, H</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2</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20069">
                <a:tc gridSpan="2">
                  <a:txBody>
                    <a:bodyPr/>
                    <a:lstStyle/>
                    <a:p>
                      <a:pPr algn="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 </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cs-CZ" dirty="0"/>
                    </a:p>
                  </a:txBody>
                  <a:tcPr/>
                </a:tc>
                <a:tc>
                  <a:txBody>
                    <a:bodyPr/>
                    <a:lstStyle/>
                    <a:p>
                      <a:pPr algn="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Total : </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r">
                        <a:lnSpc>
                          <a:spcPct val="150000"/>
                        </a:lnSpc>
                        <a:spcAft>
                          <a:spcPts val="0"/>
                        </a:spcAft>
                      </a:pPr>
                      <a:r>
                        <a:rPr lang="en-GB" sz="1400" b="0" dirty="0">
                          <a:effectLst/>
                          <a:latin typeface="Arial" panose="020B0604020202020204" pitchFamily="34" charset="0"/>
                          <a:ea typeface="Times New Roman"/>
                          <a:cs typeface="Arial" panose="020B0604020202020204" pitchFamily="34" charset="0"/>
                        </a:rPr>
                        <a:t> </a:t>
                      </a:r>
                      <a:endParaRPr lang="cs-CZ" sz="1400" b="0" dirty="0">
                        <a:effectLst/>
                        <a:latin typeface="Arial" panose="020B0604020202020204" pitchFamily="34" charset="0"/>
                        <a:ea typeface="Times New Roman"/>
                        <a:cs typeface="Arial" panose="020B0604020202020204" pitchFamily="34" charset="0"/>
                      </a:endParaRPr>
                    </a:p>
                  </a:txBody>
                  <a:tcPr marL="44449" marR="44449"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50000"/>
                        </a:lnSpc>
                        <a:spcAft>
                          <a:spcPts val="0"/>
                        </a:spcAft>
                      </a:pPr>
                      <a:r>
                        <a:rPr lang="en-GB" sz="1400" b="1" dirty="0">
                          <a:effectLst/>
                          <a:latin typeface="Arial" panose="020B0604020202020204" pitchFamily="34" charset="0"/>
                          <a:ea typeface="Times New Roman"/>
                          <a:cs typeface="Arial" panose="020B0604020202020204" pitchFamily="34" charset="0"/>
                        </a:rPr>
                        <a:t>51</a:t>
                      </a:r>
                      <a:endParaRPr lang="cs-CZ" sz="1400" b="1" dirty="0">
                        <a:effectLst/>
                        <a:latin typeface="Arial" panose="020B0604020202020204" pitchFamily="34" charset="0"/>
                        <a:ea typeface="Times New Roman"/>
                        <a:cs typeface="Arial" panose="020B0604020202020204" pitchFamily="34" charset="0"/>
                      </a:endParaRPr>
                    </a:p>
                  </a:txBody>
                  <a:tcPr marL="44449" marR="444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en-US" altLang="cs-CZ" sz="3200" b="1" smtClean="0">
                <a:solidFill>
                  <a:srgbClr val="002060"/>
                </a:solidFill>
              </a:rPr>
              <a:t>Revision Example</a:t>
            </a:r>
          </a:p>
        </p:txBody>
      </p:sp>
      <p:sp>
        <p:nvSpPr>
          <p:cNvPr id="17411" name="Podnadpis 2"/>
          <p:cNvSpPr>
            <a:spLocks noGrp="1"/>
          </p:cNvSpPr>
          <p:nvPr>
            <p:ph sz="quarter" idx="1"/>
          </p:nvPr>
        </p:nvSpPr>
        <p:spPr>
          <a:xfrm>
            <a:off x="301625" y="1527175"/>
            <a:ext cx="8556625" cy="4572000"/>
          </a:xfrm>
        </p:spPr>
        <p:txBody>
          <a:bodyPr/>
          <a:lstStyle/>
          <a:p>
            <a:pPr>
              <a:defRPr/>
            </a:pPr>
            <a:r>
              <a:rPr lang="cs-CZ" sz="2400" dirty="0" err="1" smtClean="0"/>
              <a:t>Solution</a:t>
            </a:r>
            <a:r>
              <a:rPr lang="cs-CZ" sz="2400" dirty="0" smtClean="0"/>
              <a:t>:</a:t>
            </a:r>
            <a:r>
              <a:rPr lang="en-US" sz="2400" dirty="0" smtClean="0"/>
              <a:t> </a:t>
            </a:r>
            <a:r>
              <a:rPr lang="en-GB" sz="2400" dirty="0" smtClean="0"/>
              <a:t> </a:t>
            </a:r>
            <a:endParaRPr lang="cs-CZ" sz="2400" dirty="0" smtClean="0"/>
          </a:p>
          <a:p>
            <a:pPr lvl="1">
              <a:defRPr/>
            </a:pPr>
            <a:r>
              <a:rPr lang="cs-CZ" sz="1900" dirty="0" smtClean="0">
                <a:solidFill>
                  <a:schemeClr val="tx1"/>
                </a:solidFill>
              </a:rPr>
              <a:t>CP: St – A – E – F – G – I – End</a:t>
            </a:r>
          </a:p>
          <a:p>
            <a:pPr lvl="1">
              <a:defRPr/>
            </a:pPr>
            <a:r>
              <a:rPr lang="cs-CZ" sz="1900" dirty="0" err="1" smtClean="0">
                <a:solidFill>
                  <a:schemeClr val="tx1"/>
                </a:solidFill>
              </a:rPr>
              <a:t>Time</a:t>
            </a:r>
            <a:r>
              <a:rPr lang="cs-CZ" sz="1900" dirty="0" smtClean="0">
                <a:solidFill>
                  <a:schemeClr val="tx1"/>
                </a:solidFill>
              </a:rPr>
              <a:t>: 26 </a:t>
            </a:r>
            <a:r>
              <a:rPr lang="cs-CZ" sz="1900" dirty="0" err="1" smtClean="0">
                <a:solidFill>
                  <a:schemeClr val="tx1"/>
                </a:solidFill>
              </a:rPr>
              <a:t>weeks</a:t>
            </a:r>
            <a:endParaRPr lang="cs-CZ" sz="1900" dirty="0">
              <a:solidFill>
                <a:schemeClr val="tx1"/>
              </a:solidFill>
            </a:endParaRPr>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a:p>
            <a:pPr marL="0" indent="0">
              <a:buFont typeface="Wingdings 2" panose="05020102010507070707" pitchFamily="18" charset="2"/>
              <a:buNone/>
              <a:defRPr/>
            </a:pPr>
            <a:endParaRPr lang="cs-CZ" sz="2400" dirty="0" smtClean="0"/>
          </a:p>
        </p:txBody>
      </p:sp>
      <p:pic>
        <p:nvPicPr>
          <p:cNvPr id="18436" name="Obrázek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238" y="2781300"/>
            <a:ext cx="78994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adpis 1"/>
          <p:cNvSpPr>
            <a:spLocks noGrp="1"/>
          </p:cNvSpPr>
          <p:nvPr>
            <p:ph type="title"/>
          </p:nvPr>
        </p:nvSpPr>
        <p:spPr/>
        <p:txBody>
          <a:bodyPr/>
          <a:lstStyle/>
          <a:p>
            <a:pPr eaLnBrk="1" hangingPunct="1"/>
            <a:r>
              <a:rPr lang="en-US" altLang="cs-CZ" sz="3200" b="1" smtClean="0">
                <a:solidFill>
                  <a:srgbClr val="002060"/>
                </a:solidFill>
              </a:rPr>
              <a:t>Revision Example</a:t>
            </a:r>
            <a:endParaRPr lang="cs-CZ" altLang="cs-CZ" sz="3200" b="1" smtClean="0">
              <a:solidFill>
                <a:srgbClr val="002060"/>
              </a:solidFill>
            </a:endParaRPr>
          </a:p>
        </p:txBody>
      </p:sp>
      <p:sp>
        <p:nvSpPr>
          <p:cNvPr id="17411" name="Podnadpis 2"/>
          <p:cNvSpPr>
            <a:spLocks noGrp="1"/>
          </p:cNvSpPr>
          <p:nvPr>
            <p:ph sz="quarter" idx="1"/>
          </p:nvPr>
        </p:nvSpPr>
        <p:spPr>
          <a:xfrm>
            <a:off x="301625" y="1527175"/>
            <a:ext cx="8447088" cy="4572000"/>
          </a:xfrm>
        </p:spPr>
        <p:txBody>
          <a:bodyPr/>
          <a:lstStyle/>
          <a:p>
            <a:pPr marL="0" indent="0">
              <a:buFont typeface="Wingdings 2" panose="05020102010507070707" pitchFamily="18" charset="2"/>
              <a:buNone/>
              <a:defRPr/>
            </a:pPr>
            <a:r>
              <a:rPr lang="cs-CZ" sz="2800" u="sng" dirty="0" smtClean="0"/>
              <a:t>Project Management </a:t>
            </a:r>
            <a:r>
              <a:rPr lang="en-US" sz="2800" u="sng" dirty="0" smtClean="0"/>
              <a:t>&amp; </a:t>
            </a:r>
            <a:r>
              <a:rPr lang="cs-CZ" sz="2800" u="sng" dirty="0" err="1" smtClean="0"/>
              <a:t>Control</a:t>
            </a:r>
            <a:r>
              <a:rPr lang="cs-CZ" sz="2800" u="sng" dirty="0" smtClean="0"/>
              <a:t> </a:t>
            </a:r>
            <a:r>
              <a:rPr lang="cs-CZ" sz="2800" u="sng" dirty="0" err="1" smtClean="0"/>
              <a:t>using</a:t>
            </a:r>
            <a:r>
              <a:rPr lang="cs-CZ" sz="2800" u="sng" dirty="0" smtClean="0"/>
              <a:t> CPM</a:t>
            </a:r>
            <a:endParaRPr lang="en-US" sz="2800" u="sng" dirty="0"/>
          </a:p>
          <a:p>
            <a:pPr>
              <a:spcAft>
                <a:spcPts val="600"/>
              </a:spcAft>
              <a:defRPr/>
            </a:pPr>
            <a:r>
              <a:rPr lang="en-US" sz="2400" dirty="0" smtClean="0"/>
              <a:t>Please </a:t>
            </a:r>
            <a:r>
              <a:rPr lang="en-US" sz="2400" dirty="0"/>
              <a:t>assess the impact of the following pieces of information on the project progress:</a:t>
            </a:r>
          </a:p>
          <a:p>
            <a:pPr marL="542925" lvl="1" indent="-268288">
              <a:spcAft>
                <a:spcPts val="600"/>
              </a:spcAft>
              <a:buClr>
                <a:schemeClr val="accent1">
                  <a:lumMod val="50000"/>
                </a:schemeClr>
              </a:buClr>
              <a:buFont typeface="+mj-lt"/>
              <a:buAutoNum type="arabicPeriod"/>
              <a:defRPr/>
            </a:pPr>
            <a:r>
              <a:rPr lang="en-US" sz="2000" dirty="0" smtClean="0">
                <a:solidFill>
                  <a:schemeClr val="tx1"/>
                </a:solidFill>
              </a:rPr>
              <a:t>Activity </a:t>
            </a:r>
            <a:r>
              <a:rPr lang="en-US" sz="2000" dirty="0">
                <a:solidFill>
                  <a:schemeClr val="tx1"/>
                </a:solidFill>
              </a:rPr>
              <a:t>D will take one additional week due to the sickness of the relevant employee. </a:t>
            </a:r>
            <a:endParaRPr lang="cs-CZ" sz="2000" dirty="0" smtClean="0">
              <a:solidFill>
                <a:schemeClr val="tx1"/>
              </a:solidFill>
            </a:endParaRPr>
          </a:p>
          <a:p>
            <a:pPr marL="542925" lvl="1" indent="-268288">
              <a:spcAft>
                <a:spcPts val="600"/>
              </a:spcAft>
              <a:buClr>
                <a:schemeClr val="accent1">
                  <a:lumMod val="50000"/>
                </a:schemeClr>
              </a:buClr>
              <a:buFont typeface="+mj-lt"/>
              <a:buAutoNum type="arabicPeriod"/>
              <a:defRPr/>
            </a:pPr>
            <a:r>
              <a:rPr lang="en-US" sz="2000" dirty="0" smtClean="0">
                <a:solidFill>
                  <a:schemeClr val="tx1"/>
                </a:solidFill>
              </a:rPr>
              <a:t>Activity </a:t>
            </a:r>
            <a:r>
              <a:rPr lang="en-US" sz="2000" dirty="0">
                <a:solidFill>
                  <a:schemeClr val="tx1"/>
                </a:solidFill>
              </a:rPr>
              <a:t>A has been shortened to 4 weeks </a:t>
            </a:r>
            <a:r>
              <a:rPr lang="en-US" sz="2000" dirty="0" smtClean="0">
                <a:solidFill>
                  <a:schemeClr val="tx1"/>
                </a:solidFill>
              </a:rPr>
              <a:t>only</a:t>
            </a:r>
            <a:r>
              <a:rPr lang="cs-CZ" sz="2000" dirty="0" smtClean="0">
                <a:solidFill>
                  <a:schemeClr val="tx1"/>
                </a:solidFill>
              </a:rPr>
              <a:t>.</a:t>
            </a:r>
          </a:p>
          <a:p>
            <a:pPr marL="542925" lvl="1" indent="-268288">
              <a:spcAft>
                <a:spcPts val="600"/>
              </a:spcAft>
              <a:buClr>
                <a:schemeClr val="accent1">
                  <a:lumMod val="50000"/>
                </a:schemeClr>
              </a:buClr>
              <a:buFont typeface="+mj-lt"/>
              <a:buAutoNum type="arabicPeriod"/>
              <a:defRPr/>
            </a:pPr>
            <a:r>
              <a:rPr lang="en-US" sz="2000" dirty="0" smtClean="0">
                <a:solidFill>
                  <a:schemeClr val="tx1"/>
                </a:solidFill>
              </a:rPr>
              <a:t>It </a:t>
            </a:r>
            <a:r>
              <a:rPr lang="en-US" sz="2000" dirty="0">
                <a:solidFill>
                  <a:schemeClr val="tx1"/>
                </a:solidFill>
              </a:rPr>
              <a:t>is the week number 7 now and activity F has not started </a:t>
            </a:r>
            <a:r>
              <a:rPr lang="en-US" sz="2000" dirty="0" smtClean="0">
                <a:solidFill>
                  <a:schemeClr val="tx1"/>
                </a:solidFill>
              </a:rPr>
              <a:t>yet.</a:t>
            </a:r>
            <a:endParaRPr lang="cs-CZ" sz="2000" dirty="0" smtClean="0">
              <a:solidFill>
                <a:schemeClr val="tx1"/>
              </a:solidFill>
            </a:endParaRPr>
          </a:p>
          <a:p>
            <a:pPr marL="542925" lvl="1" indent="-268288">
              <a:spcAft>
                <a:spcPts val="600"/>
              </a:spcAft>
              <a:buClr>
                <a:schemeClr val="accent1">
                  <a:lumMod val="50000"/>
                </a:schemeClr>
              </a:buClr>
              <a:buFont typeface="+mj-lt"/>
              <a:buAutoNum type="arabicPeriod"/>
              <a:defRPr/>
            </a:pPr>
            <a:r>
              <a:rPr lang="en-US" sz="2000" dirty="0" smtClean="0">
                <a:solidFill>
                  <a:schemeClr val="tx1"/>
                </a:solidFill>
              </a:rPr>
              <a:t>Activity </a:t>
            </a:r>
            <a:r>
              <a:rPr lang="en-US" sz="2000" dirty="0">
                <a:solidFill>
                  <a:schemeClr val="tx1"/>
                </a:solidFill>
              </a:rPr>
              <a:t>C has been finished on time </a:t>
            </a:r>
            <a:r>
              <a:rPr lang="en-US" sz="2000" dirty="0" smtClean="0">
                <a:solidFill>
                  <a:schemeClr val="tx1"/>
                </a:solidFill>
              </a:rPr>
              <a:t>(</a:t>
            </a:r>
            <a:r>
              <a:rPr lang="cs-CZ" sz="2000" dirty="0">
                <a:solidFill>
                  <a:schemeClr val="tx1"/>
                </a:solidFill>
              </a:rPr>
              <a:t>9</a:t>
            </a:r>
            <a:r>
              <a:rPr lang="en-US" sz="2000" dirty="0" err="1" smtClean="0">
                <a:solidFill>
                  <a:schemeClr val="tx1"/>
                </a:solidFill>
              </a:rPr>
              <a:t>th</a:t>
            </a:r>
            <a:r>
              <a:rPr lang="en-US" sz="2000" dirty="0" smtClean="0">
                <a:solidFill>
                  <a:schemeClr val="tx1"/>
                </a:solidFill>
              </a:rPr>
              <a:t> </a:t>
            </a:r>
            <a:r>
              <a:rPr lang="en-US" sz="2000" dirty="0">
                <a:solidFill>
                  <a:schemeClr val="tx1"/>
                </a:solidFill>
              </a:rPr>
              <a:t>week</a:t>
            </a:r>
            <a:r>
              <a:rPr lang="en-US" sz="2000" dirty="0" smtClean="0">
                <a:solidFill>
                  <a:schemeClr val="tx1"/>
                </a:solidFill>
              </a:rPr>
              <a:t>).</a:t>
            </a:r>
            <a:endParaRPr lang="cs-CZ" sz="2000" dirty="0" smtClean="0">
              <a:solidFill>
                <a:schemeClr val="tx1"/>
              </a:solidFill>
            </a:endParaRPr>
          </a:p>
          <a:p>
            <a:pPr marL="542925" lvl="1" indent="-268288">
              <a:spcAft>
                <a:spcPts val="600"/>
              </a:spcAft>
              <a:buClr>
                <a:schemeClr val="accent1">
                  <a:lumMod val="50000"/>
                </a:schemeClr>
              </a:buClr>
              <a:buFont typeface="+mj-lt"/>
              <a:buAutoNum type="arabicPeriod"/>
              <a:defRPr/>
            </a:pPr>
            <a:r>
              <a:rPr lang="en-US" sz="2000" dirty="0" smtClean="0">
                <a:solidFill>
                  <a:schemeClr val="tx1"/>
                </a:solidFill>
              </a:rPr>
              <a:t>Team </a:t>
            </a:r>
            <a:r>
              <a:rPr lang="en-US" sz="2000" dirty="0">
                <a:solidFill>
                  <a:schemeClr val="tx1"/>
                </a:solidFill>
              </a:rPr>
              <a:t>that has started their work on the activity H on time announced that due to bad economic situation they will need 16 weeks to finish the contracts with tenants.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Nadpis 1"/>
          <p:cNvSpPr>
            <a:spLocks noGrp="1"/>
          </p:cNvSpPr>
          <p:nvPr>
            <p:ph type="title"/>
          </p:nvPr>
        </p:nvSpPr>
        <p:spPr/>
        <p:txBody>
          <a:bodyPr/>
          <a:lstStyle/>
          <a:p>
            <a:pPr eaLnBrk="1" hangingPunct="1"/>
            <a:r>
              <a:rPr lang="en-US" altLang="cs-CZ" sz="3200" b="1" smtClean="0">
                <a:solidFill>
                  <a:srgbClr val="002060"/>
                </a:solidFill>
              </a:rPr>
              <a:t> </a:t>
            </a:r>
            <a:br>
              <a:rPr lang="en-US" altLang="cs-CZ" sz="3200" b="1" smtClean="0">
                <a:solidFill>
                  <a:srgbClr val="002060"/>
                </a:solidFill>
              </a:rPr>
            </a:br>
            <a:r>
              <a:rPr lang="en-US" altLang="cs-CZ" sz="3200" b="1" smtClean="0">
                <a:solidFill>
                  <a:srgbClr val="002060"/>
                </a:solidFill>
              </a:rPr>
              <a:t>Network analysis</a:t>
            </a:r>
            <a:endParaRPr lang="cs-CZ" altLang="cs-CZ" sz="3200" b="1" smtClean="0">
              <a:solidFill>
                <a:srgbClr val="002060"/>
              </a:solidFill>
            </a:endParaRPr>
          </a:p>
        </p:txBody>
      </p:sp>
      <p:sp>
        <p:nvSpPr>
          <p:cNvPr id="17411" name="Podnadpis 2"/>
          <p:cNvSpPr>
            <a:spLocks noGrp="1"/>
          </p:cNvSpPr>
          <p:nvPr>
            <p:ph sz="quarter" idx="1"/>
          </p:nvPr>
        </p:nvSpPr>
        <p:spPr>
          <a:xfrm>
            <a:off x="301625" y="1527175"/>
            <a:ext cx="8231188" cy="4572000"/>
          </a:xfrm>
        </p:spPr>
        <p:txBody>
          <a:bodyPr/>
          <a:lstStyle/>
          <a:p>
            <a:pPr>
              <a:spcAft>
                <a:spcPts val="600"/>
              </a:spcAft>
              <a:defRPr/>
            </a:pPr>
            <a:r>
              <a:rPr lang="en-US" sz="2900" b="1" dirty="0" smtClean="0"/>
              <a:t>Contributions </a:t>
            </a:r>
            <a:r>
              <a:rPr lang="en-US" sz="2900" b="1" dirty="0"/>
              <a:t>of CPM:</a:t>
            </a:r>
          </a:p>
          <a:p>
            <a:pPr marL="542925" lvl="1" indent="-268288">
              <a:spcAft>
                <a:spcPts val="600"/>
              </a:spcAft>
              <a:buClr>
                <a:schemeClr val="accent1">
                  <a:lumMod val="50000"/>
                </a:schemeClr>
              </a:buClr>
              <a:buFont typeface="+mj-lt"/>
              <a:buAutoNum type="arabicPeriod"/>
              <a:defRPr/>
            </a:pPr>
            <a:r>
              <a:rPr lang="en-US" sz="2400" dirty="0" smtClean="0">
                <a:solidFill>
                  <a:schemeClr val="tx1"/>
                </a:solidFill>
              </a:rPr>
              <a:t>What </a:t>
            </a:r>
            <a:r>
              <a:rPr lang="en-US" sz="2400" dirty="0">
                <a:solidFill>
                  <a:schemeClr val="tx1"/>
                </a:solidFill>
              </a:rPr>
              <a:t>is the total time to complete the </a:t>
            </a:r>
            <a:r>
              <a:rPr lang="en-US" sz="2400" dirty="0" smtClean="0">
                <a:solidFill>
                  <a:schemeClr val="tx1"/>
                </a:solidFill>
              </a:rPr>
              <a:t>project?</a:t>
            </a:r>
            <a:endParaRPr lang="cs-CZ" sz="2400" dirty="0" smtClean="0">
              <a:solidFill>
                <a:schemeClr val="tx1"/>
              </a:solidFill>
            </a:endParaRPr>
          </a:p>
          <a:p>
            <a:pPr marL="542925" lvl="1" indent="-268288">
              <a:spcAft>
                <a:spcPts val="600"/>
              </a:spcAft>
              <a:buClr>
                <a:schemeClr val="accent1">
                  <a:lumMod val="50000"/>
                </a:schemeClr>
              </a:buClr>
              <a:buFont typeface="+mj-lt"/>
              <a:buAutoNum type="arabicPeriod"/>
              <a:defRPr/>
            </a:pPr>
            <a:r>
              <a:rPr lang="en-US" sz="2400" dirty="0" smtClean="0">
                <a:solidFill>
                  <a:schemeClr val="tx1"/>
                </a:solidFill>
              </a:rPr>
              <a:t>What are the scheduled start and completion times for each activity?</a:t>
            </a:r>
          </a:p>
          <a:p>
            <a:pPr marL="542925" lvl="1" indent="-268288">
              <a:spcAft>
                <a:spcPts val="600"/>
              </a:spcAft>
              <a:buClr>
                <a:schemeClr val="accent1">
                  <a:lumMod val="50000"/>
                </a:schemeClr>
              </a:buClr>
              <a:buFont typeface="+mj-lt"/>
              <a:buAutoNum type="arabicPeriod"/>
              <a:defRPr/>
            </a:pPr>
            <a:r>
              <a:rPr lang="en-US" sz="2400" dirty="0" smtClean="0">
                <a:solidFill>
                  <a:schemeClr val="tx1"/>
                </a:solidFill>
              </a:rPr>
              <a:t>Which activities are "critical" and must be completed exactly as scheduled in order to keep the project on schedule?</a:t>
            </a:r>
          </a:p>
          <a:p>
            <a:pPr marL="274637" lvl="1" indent="0">
              <a:spcAft>
                <a:spcPts val="600"/>
              </a:spcAft>
              <a:buClr>
                <a:schemeClr val="accent1">
                  <a:lumMod val="50000"/>
                </a:schemeClr>
              </a:buClr>
              <a:buFont typeface="Wingdings" panose="05000000000000000000" pitchFamily="2" charset="2"/>
              <a:buNone/>
              <a:defRPr/>
            </a:pPr>
            <a:r>
              <a:rPr lang="en-US" sz="2000" i="1" dirty="0" smtClean="0">
                <a:solidFill>
                  <a:schemeClr val="tx1"/>
                </a:solidFill>
              </a:rPr>
              <a:t>and furthermore</a:t>
            </a:r>
          </a:p>
          <a:p>
            <a:pPr marL="542925" lvl="1" indent="-269875">
              <a:spcAft>
                <a:spcPts val="600"/>
              </a:spcAft>
              <a:buClr>
                <a:schemeClr val="accent1">
                  <a:lumMod val="50000"/>
                </a:schemeClr>
              </a:buClr>
              <a:buFont typeface="+mj-lt"/>
              <a:buAutoNum type="arabicPeriod" startAt="4"/>
              <a:defRPr/>
            </a:pPr>
            <a:r>
              <a:rPr lang="en-US" sz="2400" dirty="0" smtClean="0">
                <a:solidFill>
                  <a:schemeClr val="tx1"/>
                </a:solidFill>
              </a:rPr>
              <a:t>Exactly same pieces of information could be used in scheduling, managing and controlling the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adpis 1"/>
          <p:cNvSpPr>
            <a:spLocks noGrp="1"/>
          </p:cNvSpPr>
          <p:nvPr>
            <p:ph type="title"/>
          </p:nvPr>
        </p:nvSpPr>
        <p:spPr/>
        <p:txBody>
          <a:bodyPr/>
          <a:lstStyle/>
          <a:p>
            <a:pPr eaLnBrk="1" hangingPunct="1"/>
            <a:r>
              <a:rPr lang="en-US" altLang="cs-CZ" sz="3200" b="1" smtClean="0">
                <a:solidFill>
                  <a:srgbClr val="002060"/>
                </a:solidFill>
              </a:rPr>
              <a:t>Resource Smoothing</a:t>
            </a:r>
            <a:endParaRPr lang="cs-CZ" altLang="cs-CZ" sz="3200" b="1" smtClean="0">
              <a:solidFill>
                <a:srgbClr val="002060"/>
              </a:solidFill>
            </a:endParaRPr>
          </a:p>
        </p:txBody>
      </p:sp>
      <p:sp>
        <p:nvSpPr>
          <p:cNvPr id="17411" name="Podnadpis 2"/>
          <p:cNvSpPr>
            <a:spLocks noGrp="1"/>
          </p:cNvSpPr>
          <p:nvPr>
            <p:ph sz="quarter" idx="1"/>
          </p:nvPr>
        </p:nvSpPr>
        <p:spPr>
          <a:xfrm>
            <a:off x="301625" y="1527175"/>
            <a:ext cx="8518525" cy="4572000"/>
          </a:xfrm>
        </p:spPr>
        <p:txBody>
          <a:bodyPr/>
          <a:lstStyle/>
          <a:p>
            <a:pPr>
              <a:spcAft>
                <a:spcPts val="600"/>
              </a:spcAft>
              <a:defRPr/>
            </a:pPr>
            <a:r>
              <a:rPr lang="en-US" sz="2800" b="1" dirty="0" smtClean="0"/>
              <a:t>Activity </a:t>
            </a:r>
            <a:r>
              <a:rPr lang="en-US" sz="2800" b="1" dirty="0"/>
              <a:t>Scheduling and Resource Allocation / Resource Smoothing</a:t>
            </a:r>
          </a:p>
          <a:p>
            <a:pPr marL="274637" lvl="1" indent="0">
              <a:spcAft>
                <a:spcPts val="600"/>
              </a:spcAft>
              <a:buClr>
                <a:schemeClr val="accent1">
                  <a:lumMod val="50000"/>
                </a:schemeClr>
              </a:buClr>
              <a:buFont typeface="Wingdings" panose="05000000000000000000" pitchFamily="2" charset="2"/>
              <a:buNone/>
              <a:defRPr/>
            </a:pPr>
            <a:r>
              <a:rPr lang="en-US" sz="2400" dirty="0">
                <a:solidFill>
                  <a:schemeClr val="tx1"/>
                </a:solidFill>
              </a:rPr>
              <a:t>An important consideration in the scheduling of activities is the effect on resource requirements over time. </a:t>
            </a:r>
            <a:endParaRPr lang="cs-CZ" sz="2400" dirty="0" smtClean="0">
              <a:solidFill>
                <a:schemeClr val="tx1"/>
              </a:solidFill>
            </a:endParaRPr>
          </a:p>
          <a:p>
            <a:pPr marL="274637" lvl="1" indent="0">
              <a:spcAft>
                <a:spcPts val="600"/>
              </a:spcAft>
              <a:buClr>
                <a:schemeClr val="accent1">
                  <a:lumMod val="50000"/>
                </a:schemeClr>
              </a:buClr>
              <a:buFont typeface="Wingdings" panose="05000000000000000000" pitchFamily="2" charset="2"/>
              <a:buNone/>
              <a:defRPr/>
            </a:pPr>
            <a:r>
              <a:rPr lang="en-US" sz="2400" dirty="0" smtClean="0">
                <a:solidFill>
                  <a:schemeClr val="tx1"/>
                </a:solidFill>
              </a:rPr>
              <a:t>There </a:t>
            </a:r>
            <a:r>
              <a:rPr lang="en-US" sz="2400" dirty="0">
                <a:solidFill>
                  <a:schemeClr val="tx1"/>
                </a:solidFill>
              </a:rPr>
              <a:t>might be a limit on the availability </a:t>
            </a:r>
            <a:r>
              <a:rPr lang="cs-CZ" sz="2400" dirty="0" err="1" smtClean="0">
                <a:solidFill>
                  <a:schemeClr val="tx1"/>
                </a:solidFill>
              </a:rPr>
              <a:t>of</a:t>
            </a:r>
            <a:r>
              <a:rPr lang="cs-CZ" sz="2400" dirty="0" smtClean="0">
                <a:solidFill>
                  <a:schemeClr val="tx1"/>
                </a:solidFill>
              </a:rPr>
              <a:t> </a:t>
            </a:r>
            <a:r>
              <a:rPr lang="en-US" sz="2400" dirty="0" smtClean="0">
                <a:solidFill>
                  <a:schemeClr val="tx1"/>
                </a:solidFill>
              </a:rPr>
              <a:t>one </a:t>
            </a:r>
            <a:r>
              <a:rPr lang="en-US" sz="2400" dirty="0">
                <a:solidFill>
                  <a:schemeClr val="tx1"/>
                </a:solidFill>
              </a:rPr>
              <a:t>or more resources, which will serve to constrain the timing of activities. </a:t>
            </a:r>
            <a:endParaRPr lang="cs-CZ" sz="2400" dirty="0" smtClean="0">
              <a:solidFill>
                <a:schemeClr val="tx1"/>
              </a:solidFill>
            </a:endParaRPr>
          </a:p>
          <a:p>
            <a:pPr marL="274637" lvl="1" indent="0">
              <a:spcAft>
                <a:spcPts val="600"/>
              </a:spcAft>
              <a:buClr>
                <a:schemeClr val="accent1">
                  <a:lumMod val="50000"/>
                </a:schemeClr>
              </a:buClr>
              <a:buFont typeface="Wingdings" panose="05000000000000000000" pitchFamily="2" charset="2"/>
              <a:buNone/>
              <a:defRPr/>
            </a:pPr>
            <a:r>
              <a:rPr lang="en-US" sz="2400" dirty="0" smtClean="0">
                <a:solidFill>
                  <a:schemeClr val="tx1"/>
                </a:solidFill>
              </a:rPr>
              <a:t>Moreover</a:t>
            </a:r>
            <a:r>
              <a:rPr lang="en-US" sz="2400" dirty="0">
                <a:solidFill>
                  <a:schemeClr val="tx1"/>
                </a:solidFill>
              </a:rPr>
              <a:t>, it is easier to control the costs of the project if there is a relatively even load on all </a:t>
            </a:r>
            <a:r>
              <a:rPr lang="en-US" sz="2400" dirty="0" smtClean="0">
                <a:solidFill>
                  <a:schemeClr val="tx1"/>
                </a:solidFill>
              </a:rPr>
              <a:t>resources</a:t>
            </a:r>
            <a:r>
              <a:rPr lang="cs-CZ" sz="2400" dirty="0" smtClean="0">
                <a:solidFill>
                  <a:schemeClr val="tx1"/>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Nadpis 1"/>
          <p:cNvSpPr>
            <a:spLocks noGrp="1"/>
          </p:cNvSpPr>
          <p:nvPr>
            <p:ph type="title"/>
          </p:nvPr>
        </p:nvSpPr>
        <p:spPr/>
        <p:txBody>
          <a:bodyPr/>
          <a:lstStyle/>
          <a:p>
            <a:pPr eaLnBrk="1" hangingPunct="1"/>
            <a:r>
              <a:rPr lang="en-US" altLang="cs-CZ" sz="3200" b="1" smtClean="0">
                <a:solidFill>
                  <a:srgbClr val="002060"/>
                </a:solidFill>
              </a:rPr>
              <a:t>Resource Smoothing</a:t>
            </a:r>
            <a:endParaRPr lang="cs-CZ" altLang="cs-CZ" sz="3200" b="1" smtClean="0">
              <a:solidFill>
                <a:srgbClr val="002060"/>
              </a:solidFill>
            </a:endParaRPr>
          </a:p>
        </p:txBody>
      </p:sp>
      <p:sp>
        <p:nvSpPr>
          <p:cNvPr id="17411" name="Podnadpis 2"/>
          <p:cNvSpPr>
            <a:spLocks noGrp="1"/>
          </p:cNvSpPr>
          <p:nvPr>
            <p:ph sz="quarter" idx="1"/>
          </p:nvPr>
        </p:nvSpPr>
        <p:spPr>
          <a:xfrm>
            <a:off x="301625" y="1527175"/>
            <a:ext cx="8518525" cy="4572000"/>
          </a:xfrm>
        </p:spPr>
        <p:txBody>
          <a:bodyPr/>
          <a:lstStyle/>
          <a:p>
            <a:pPr>
              <a:spcAft>
                <a:spcPts val="600"/>
              </a:spcAft>
              <a:defRPr/>
            </a:pPr>
            <a:r>
              <a:rPr lang="en-US" sz="2800" b="1" dirty="0" smtClean="0"/>
              <a:t>Activity Scheduling and Resource Allocation / Resource Smoothing</a:t>
            </a:r>
          </a:p>
          <a:p>
            <a:pPr marL="274637" lvl="1" indent="0">
              <a:spcAft>
                <a:spcPts val="600"/>
              </a:spcAft>
              <a:buClr>
                <a:schemeClr val="accent1">
                  <a:lumMod val="50000"/>
                </a:schemeClr>
              </a:buClr>
              <a:buFont typeface="Wingdings" panose="05000000000000000000" pitchFamily="2" charset="2"/>
              <a:buNone/>
              <a:defRPr/>
            </a:pPr>
            <a:r>
              <a:rPr lang="en-US" sz="2400" dirty="0" smtClean="0">
                <a:solidFill>
                  <a:schemeClr val="tx1"/>
                </a:solidFill>
              </a:rPr>
              <a:t>It is very expensive (and sometimes even impossible) to hire and fire employees, to bring in and move out expensive pieces of technology etc.</a:t>
            </a:r>
          </a:p>
          <a:p>
            <a:pPr marL="274637" lvl="1" indent="0">
              <a:spcAft>
                <a:spcPts val="600"/>
              </a:spcAft>
              <a:buClr>
                <a:schemeClr val="accent1">
                  <a:lumMod val="50000"/>
                </a:schemeClr>
              </a:buClr>
              <a:buFont typeface="Wingdings" panose="05000000000000000000" pitchFamily="2" charset="2"/>
              <a:buNone/>
              <a:defRPr/>
            </a:pPr>
            <a:r>
              <a:rPr lang="en-US" sz="2400" dirty="0" smtClean="0">
                <a:solidFill>
                  <a:schemeClr val="tx1"/>
                </a:solidFill>
              </a:rPr>
              <a:t>An even load means that the minimum of resources can be employed to a high level of utilization. </a:t>
            </a:r>
          </a:p>
          <a:p>
            <a:pPr marL="274637" lvl="1" indent="0">
              <a:spcAft>
                <a:spcPts val="600"/>
              </a:spcAft>
              <a:buClr>
                <a:schemeClr val="accent1">
                  <a:lumMod val="50000"/>
                </a:schemeClr>
              </a:buClr>
              <a:buFont typeface="Wingdings" panose="05000000000000000000" pitchFamily="2" charset="2"/>
              <a:buNone/>
              <a:defRPr/>
            </a:pPr>
            <a:r>
              <a:rPr lang="en-US" sz="2400" dirty="0" smtClean="0">
                <a:solidFill>
                  <a:schemeClr val="tx1"/>
                </a:solidFill>
              </a:rPr>
              <a:t>It is very difficult to achieve even load in practice and therefore we try to smooth resources (to level the resources overload). </a:t>
            </a:r>
          </a:p>
          <a:p>
            <a:pPr marL="274638" lvl="1" indent="0">
              <a:spcAft>
                <a:spcPts val="600"/>
              </a:spcAft>
              <a:buFont typeface="Wingdings" panose="05000000000000000000" pitchFamily="2" charset="2"/>
              <a:buNone/>
              <a:defRPr/>
            </a:pP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adpis 1"/>
          <p:cNvSpPr>
            <a:spLocks noGrp="1"/>
          </p:cNvSpPr>
          <p:nvPr>
            <p:ph type="title"/>
          </p:nvPr>
        </p:nvSpPr>
        <p:spPr/>
        <p:txBody>
          <a:bodyPr/>
          <a:lstStyle/>
          <a:p>
            <a:pPr eaLnBrk="1" hangingPunct="1"/>
            <a:r>
              <a:rPr lang="en-US" altLang="cs-CZ" sz="3200" b="1" smtClean="0">
                <a:solidFill>
                  <a:srgbClr val="002060"/>
                </a:solidFill>
              </a:rPr>
              <a:t>Resource Smoothing</a:t>
            </a:r>
            <a:endParaRPr lang="cs-CZ" altLang="cs-CZ" sz="3200" b="1" smtClean="0">
              <a:solidFill>
                <a:srgbClr val="002060"/>
              </a:solidFill>
            </a:endParaRPr>
          </a:p>
        </p:txBody>
      </p:sp>
      <p:sp>
        <p:nvSpPr>
          <p:cNvPr id="23555" name="Podnadpis 2"/>
          <p:cNvSpPr>
            <a:spLocks noGrp="1"/>
          </p:cNvSpPr>
          <p:nvPr>
            <p:ph sz="quarter" idx="1"/>
          </p:nvPr>
        </p:nvSpPr>
        <p:spPr>
          <a:xfrm>
            <a:off x="301625" y="1527175"/>
            <a:ext cx="8518525" cy="4572000"/>
          </a:xfrm>
        </p:spPr>
        <p:txBody>
          <a:bodyPr/>
          <a:lstStyle/>
          <a:p>
            <a:pPr>
              <a:spcAft>
                <a:spcPts val="600"/>
              </a:spcAft>
            </a:pPr>
            <a:r>
              <a:rPr lang="en-US" altLang="cs-CZ" sz="2400" b="1" smtClean="0"/>
              <a:t>How to achieve it? </a:t>
            </a:r>
            <a:endParaRPr lang="cs-CZ" altLang="cs-CZ" sz="2400" b="1" smtClean="0"/>
          </a:p>
          <a:p>
            <a:pPr>
              <a:spcAft>
                <a:spcPts val="600"/>
              </a:spcAft>
            </a:pPr>
            <a:r>
              <a:rPr lang="en-US" altLang="cs-CZ" sz="2400" smtClean="0"/>
              <a:t>We can use some useful pieces of information provided by CPM.</a:t>
            </a:r>
          </a:p>
          <a:p>
            <a:pPr>
              <a:spcAft>
                <a:spcPts val="600"/>
              </a:spcAft>
            </a:pPr>
            <a:r>
              <a:rPr lang="en-US" altLang="cs-CZ" sz="2400" smtClean="0"/>
              <a:t>By using some of the float on non-critical activities to delay the start of those activities it is possible to smooth out loads. </a:t>
            </a:r>
          </a:p>
          <a:p>
            <a:pPr>
              <a:spcAft>
                <a:spcPts val="600"/>
              </a:spcAft>
            </a:pPr>
            <a:r>
              <a:rPr lang="en-US" altLang="cs-CZ" sz="2400" smtClean="0"/>
              <a:t>And of course, it is very difficult or even impossible to smooth multiple resources at a time and therefore it is necessary to decide which resource to smooth.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dministrativní">
  <a:themeElements>
    <a:clrScheme name="Administrativní">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Administrativní">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ministrativní">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1469</TotalTime>
  <Words>1378</Words>
  <Application>Microsoft Office PowerPoint</Application>
  <PresentationFormat>Předvádění na obrazovce (4:3)</PresentationFormat>
  <Paragraphs>990</Paragraphs>
  <Slides>26</Slides>
  <Notes>0</Notes>
  <HiddenSlides>0</HiddenSlides>
  <MMClips>0</MMClips>
  <ScaleCrop>false</ScaleCrop>
  <HeadingPairs>
    <vt:vector size="8" baseType="variant">
      <vt:variant>
        <vt:lpstr>Použitá písma</vt:lpstr>
      </vt:variant>
      <vt:variant>
        <vt:i4>6</vt:i4>
      </vt:variant>
      <vt:variant>
        <vt:lpstr>Motiv</vt:lpstr>
      </vt:variant>
      <vt:variant>
        <vt:i4>1</vt:i4>
      </vt:variant>
      <vt:variant>
        <vt:lpstr>Vložené servery OLE</vt:lpstr>
      </vt:variant>
      <vt:variant>
        <vt:i4>1</vt:i4>
      </vt:variant>
      <vt:variant>
        <vt:lpstr>Nadpisy snímků</vt:lpstr>
      </vt:variant>
      <vt:variant>
        <vt:i4>26</vt:i4>
      </vt:variant>
    </vt:vector>
  </HeadingPairs>
  <TitlesOfParts>
    <vt:vector size="34" baseType="lpstr">
      <vt:lpstr>Arial</vt:lpstr>
      <vt:lpstr>Georgia</vt:lpstr>
      <vt:lpstr>Wingdings 2</vt:lpstr>
      <vt:lpstr>Wingdings</vt:lpstr>
      <vt:lpstr>Calibri</vt:lpstr>
      <vt:lpstr>Times New Roman</vt:lpstr>
      <vt:lpstr>Administrativní</vt:lpstr>
      <vt:lpstr>Microsoft Excel 97-2003 Worksheet</vt:lpstr>
      <vt:lpstr>  Network analysis</vt:lpstr>
      <vt:lpstr>  Network analysis</vt:lpstr>
      <vt:lpstr>Revision Example</vt:lpstr>
      <vt:lpstr>Revision Example</vt:lpstr>
      <vt:lpstr>Revision Example</vt:lpstr>
      <vt:lpstr>  Network analysis</vt:lpstr>
      <vt:lpstr>Resource Smoothing</vt:lpstr>
      <vt:lpstr>Resource Smoothing</vt:lpstr>
      <vt:lpstr>Resource Smoothing</vt:lpstr>
      <vt:lpstr>Resource Smoothing</vt:lpstr>
      <vt:lpstr>  Resource Smoothing</vt:lpstr>
      <vt:lpstr>  Resource Smoothing</vt:lpstr>
      <vt:lpstr>  Resource Smoothing</vt:lpstr>
      <vt:lpstr>  Resource Smoothing</vt:lpstr>
      <vt:lpstr>  Resource Smoothing</vt:lpstr>
      <vt:lpstr>  Resource Smoothing</vt:lpstr>
      <vt:lpstr>  Resource Smoothing</vt:lpstr>
      <vt:lpstr>  Resource Smoothing</vt:lpstr>
      <vt:lpstr>  Assignment</vt:lpstr>
      <vt:lpstr>  Assignment</vt:lpstr>
      <vt:lpstr>  Assignment</vt:lpstr>
      <vt:lpstr>  Assignment</vt:lpstr>
      <vt:lpstr>  Assignment</vt:lpstr>
      <vt:lpstr>  Assignment 2</vt:lpstr>
      <vt:lpstr>  Homework</vt:lpstr>
      <vt:lpstr>  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Teoretická informatika</dc:title>
  <dc:creator>Hynek</dc:creator>
  <cp:lastModifiedBy>Hynek Josef</cp:lastModifiedBy>
  <cp:revision>172</cp:revision>
  <dcterms:created xsi:type="dcterms:W3CDTF">2008-02-10T10:12:05Z</dcterms:created>
  <dcterms:modified xsi:type="dcterms:W3CDTF">2018-11-27T08:07:39Z</dcterms:modified>
</cp:coreProperties>
</file>