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handoutMasterIdLst>
    <p:handoutMasterId r:id="rId32"/>
  </p:handoutMasterIdLst>
  <p:sldIdLst>
    <p:sldId id="476" r:id="rId2"/>
    <p:sldId id="479" r:id="rId3"/>
    <p:sldId id="480" r:id="rId4"/>
    <p:sldId id="481" r:id="rId5"/>
    <p:sldId id="482" r:id="rId6"/>
    <p:sldId id="483" r:id="rId7"/>
    <p:sldId id="432" r:id="rId8"/>
    <p:sldId id="477" r:id="rId9"/>
    <p:sldId id="500" r:id="rId10"/>
    <p:sldId id="478" r:id="rId11"/>
    <p:sldId id="484" r:id="rId12"/>
    <p:sldId id="485" r:id="rId13"/>
    <p:sldId id="486" r:id="rId14"/>
    <p:sldId id="487" r:id="rId15"/>
    <p:sldId id="488" r:id="rId16"/>
    <p:sldId id="490" r:id="rId17"/>
    <p:sldId id="493" r:id="rId18"/>
    <p:sldId id="491" r:id="rId19"/>
    <p:sldId id="492" r:id="rId20"/>
    <p:sldId id="498" r:id="rId21"/>
    <p:sldId id="502" r:id="rId22"/>
    <p:sldId id="495" r:id="rId23"/>
    <p:sldId id="503" r:id="rId24"/>
    <p:sldId id="499" r:id="rId25"/>
    <p:sldId id="504" r:id="rId26"/>
    <p:sldId id="496" r:id="rId27"/>
    <p:sldId id="505" r:id="rId28"/>
    <p:sldId id="501" r:id="rId29"/>
    <p:sldId id="475" r:id="rId30"/>
  </p:sldIdLst>
  <p:sldSz cx="9144000" cy="6858000" type="screen4x3"/>
  <p:notesSz cx="6858000" cy="9144000"/>
  <p:defaultTextStyle>
    <a:defPPr>
      <a:defRPr lang="cs-CZ"/>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00"/>
    <a:srgbClr val="0000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106" d="100"/>
          <a:sy n="106" d="100"/>
        </p:scale>
        <p:origin x="1686" y="11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EC9A6FD1-FFBE-4E26-8CF0-0308D97875A4}" type="datetimeFigureOut">
              <a:rPr lang="cs-CZ"/>
              <a:pPr>
                <a:defRPr/>
              </a:pPr>
              <a:t>4.12.2018</a:t>
            </a:fld>
            <a:endParaRPr lang="cs-CZ"/>
          </a:p>
        </p:txBody>
      </p:sp>
      <p:sp>
        <p:nvSpPr>
          <p:cNvPr id="4" name="Zástupný symbol pro zápatí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5" name="Zástupný symbol pro číslo snímku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B0132D6-271D-4811-8203-213DACA76D6B}" type="slidenum">
              <a:rPr lang="cs-CZ" altLang="cs-CZ"/>
              <a:pPr>
                <a:defRPr/>
              </a:pPr>
              <a:t>‹#›</a:t>
            </a:fld>
            <a:endParaRPr lang="cs-CZ" altLang="cs-CZ"/>
          </a:p>
        </p:txBody>
      </p:sp>
    </p:spTree>
    <p:extLst>
      <p:ext uri="{BB962C8B-B14F-4D97-AF65-F5344CB8AC3E}">
        <p14:creationId xmlns:p14="http://schemas.microsoft.com/office/powerpoint/2010/main" val="41343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E3DAE62E-CB32-4016-B892-1D6FB01D4B09}" type="datetimeFigureOut">
              <a:rPr lang="cs-CZ"/>
              <a:pPr>
                <a:defRPr/>
              </a:pPr>
              <a:t>4.12.2018</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cs-CZ" noProof="0" smtClean="0"/>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noProof="0" smtClean="0"/>
              <a:t>Klepnutím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B699A1E-3445-4187-860E-59C4AD7DCBF1}" type="slidenum">
              <a:rPr lang="cs-CZ" altLang="cs-CZ"/>
              <a:pPr>
                <a:defRPr/>
              </a:pPr>
              <a:t>‹#›</a:t>
            </a:fld>
            <a:endParaRPr lang="cs-CZ" altLang="cs-CZ"/>
          </a:p>
        </p:txBody>
      </p:sp>
    </p:spTree>
    <p:extLst>
      <p:ext uri="{BB962C8B-B14F-4D97-AF65-F5344CB8AC3E}">
        <p14:creationId xmlns:p14="http://schemas.microsoft.com/office/powerpoint/2010/main" val="3025010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Přímá spojovací čára 25"/>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Obdélník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7"/>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8"/>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odnadpis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cs-CZ" smtClean="0"/>
              <a:t>Klepnutím lze upravit styl předlohy podnadpisů.</a:t>
            </a:r>
            <a:endParaRPr lang="en-US"/>
          </a:p>
        </p:txBody>
      </p:sp>
      <p:sp>
        <p:nvSpPr>
          <p:cNvPr id="8" name="Nadpis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cs-CZ" smtClean="0"/>
              <a:t>Klepnutím lze upravit styl předlohy nadpisů.</a:t>
            </a:r>
            <a:endParaRPr lang="en-US"/>
          </a:p>
        </p:txBody>
      </p:sp>
      <p:sp>
        <p:nvSpPr>
          <p:cNvPr id="15" name="Zástupný symbol pro datum 27"/>
          <p:cNvSpPr>
            <a:spLocks noGrp="1"/>
          </p:cNvSpPr>
          <p:nvPr>
            <p:ph type="dt" sz="half" idx="10"/>
          </p:nvPr>
        </p:nvSpPr>
        <p:spPr/>
        <p:txBody>
          <a:bodyPr/>
          <a:lstStyle>
            <a:lvl1pPr>
              <a:defRPr/>
            </a:lvl1pPr>
          </a:lstStyle>
          <a:p>
            <a:pPr>
              <a:defRPr/>
            </a:pPr>
            <a:fld id="{90E7A6A3-B837-4CD9-83E9-CE5F3C74594D}" type="datetimeFigureOut">
              <a:rPr lang="cs-CZ"/>
              <a:pPr>
                <a:defRPr/>
              </a:pPr>
              <a:t>4.12.2018</a:t>
            </a:fld>
            <a:endParaRPr lang="cs-CZ"/>
          </a:p>
        </p:txBody>
      </p:sp>
      <p:sp>
        <p:nvSpPr>
          <p:cNvPr id="16" name="Zástupný symbol pro zápatí 16"/>
          <p:cNvSpPr>
            <a:spLocks noGrp="1"/>
          </p:cNvSpPr>
          <p:nvPr>
            <p:ph type="ftr" sz="quarter" idx="11"/>
          </p:nvPr>
        </p:nvSpPr>
        <p:spPr/>
        <p:txBody>
          <a:bodyPr/>
          <a:lstStyle>
            <a:lvl1pPr>
              <a:defRPr/>
            </a:lvl1pPr>
          </a:lstStyle>
          <a:p>
            <a:pPr>
              <a:defRPr/>
            </a:pPr>
            <a:endParaRPr lang="cs-CZ"/>
          </a:p>
        </p:txBody>
      </p:sp>
      <p:sp>
        <p:nvSpPr>
          <p:cNvPr id="17" name="Zástupný symbol pro číslo snímku 28"/>
          <p:cNvSpPr>
            <a:spLocks noGrp="1"/>
          </p:cNvSpPr>
          <p:nvPr>
            <p:ph type="sldNum" sz="quarter" idx="12"/>
          </p:nvPr>
        </p:nvSpPr>
        <p:spPr>
          <a:xfrm>
            <a:off x="4343400" y="2198688"/>
            <a:ext cx="457200" cy="441325"/>
          </a:xfrm>
        </p:spPr>
        <p:txBody>
          <a:bodyPr/>
          <a:lstStyle>
            <a:lvl1pPr>
              <a:defRPr/>
            </a:lvl1pPr>
          </a:lstStyle>
          <a:p>
            <a:pPr>
              <a:defRPr/>
            </a:pPr>
            <a:fld id="{96A093F8-10B8-4A40-B69F-F4F66E25A161}" type="slidenum">
              <a:rPr lang="cs-CZ" altLang="cs-CZ"/>
              <a:pPr>
                <a:defRPr/>
              </a:pPr>
              <a:t>‹#›</a:t>
            </a:fld>
            <a:endParaRPr lang="cs-CZ" altLang="cs-CZ"/>
          </a:p>
        </p:txBody>
      </p:sp>
    </p:spTree>
    <p:extLst>
      <p:ext uri="{BB962C8B-B14F-4D97-AF65-F5344CB8AC3E}">
        <p14:creationId xmlns:p14="http://schemas.microsoft.com/office/powerpoint/2010/main" val="1756944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69402682-91DB-46C9-826C-A5AE1DE9E9F7}" type="datetimeFigureOut">
              <a:rPr lang="cs-CZ"/>
              <a:pPr>
                <a:defRPr/>
              </a:pPr>
              <a:t>4.12.2018</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p:txBody>
          <a:bodyPr/>
          <a:lstStyle>
            <a:lvl1pPr>
              <a:defRPr/>
            </a:lvl1pPr>
          </a:lstStyle>
          <a:p>
            <a:pPr>
              <a:defRPr/>
            </a:pPr>
            <a:fld id="{EF20AECA-CC8C-48C4-B6F8-D4669DDDF3D9}" type="slidenum">
              <a:rPr lang="cs-CZ" altLang="cs-CZ"/>
              <a:pPr>
                <a:defRPr/>
              </a:pPr>
              <a:t>‹#›</a:t>
            </a:fld>
            <a:endParaRPr lang="cs-CZ" altLang="cs-CZ"/>
          </a:p>
        </p:txBody>
      </p:sp>
    </p:spTree>
    <p:extLst>
      <p:ext uri="{BB962C8B-B14F-4D97-AF65-F5344CB8AC3E}">
        <p14:creationId xmlns:p14="http://schemas.microsoft.com/office/powerpoint/2010/main" val="158217177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9" name="Obdélník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26"/>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Elipsa 27"/>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Elipsa 28"/>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svislý text 2"/>
          <p:cNvSpPr>
            <a:spLocks noGrp="1"/>
          </p:cNvSpPr>
          <p:nvPr>
            <p:ph type="body" orient="vert" idx="1"/>
          </p:nvPr>
        </p:nvSpPr>
        <p:spPr>
          <a:xfrm>
            <a:off x="304800" y="304800"/>
            <a:ext cx="6553200" cy="5821366"/>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 name="Svislý nadpis 1"/>
          <p:cNvSpPr>
            <a:spLocks noGrp="1"/>
          </p:cNvSpPr>
          <p:nvPr>
            <p:ph type="title" orient="vert"/>
          </p:nvPr>
        </p:nvSpPr>
        <p:spPr>
          <a:xfrm>
            <a:off x="7391400" y="304801"/>
            <a:ext cx="1447800" cy="5851525"/>
          </a:xfrm>
        </p:spPr>
        <p:txBody>
          <a:bodyPr vert="eaVert"/>
          <a:lstStyle/>
          <a:p>
            <a:r>
              <a:rPr lang="cs-CZ" smtClean="0"/>
              <a:t>Klepnutím lze upravit styl předlohy nadpisů.</a:t>
            </a:r>
            <a:endParaRPr lang="en-US"/>
          </a:p>
        </p:txBody>
      </p:sp>
      <p:sp>
        <p:nvSpPr>
          <p:cNvPr id="13" name="Zástupný symbol pro číslo snímku 5"/>
          <p:cNvSpPr>
            <a:spLocks noGrp="1"/>
          </p:cNvSpPr>
          <p:nvPr>
            <p:ph type="sldNum" sz="quarter" idx="10"/>
          </p:nvPr>
        </p:nvSpPr>
        <p:spPr>
          <a:xfrm>
            <a:off x="6915150" y="3009900"/>
            <a:ext cx="457200" cy="441325"/>
          </a:xfrm>
        </p:spPr>
        <p:txBody>
          <a:bodyPr/>
          <a:lstStyle>
            <a:lvl1pPr>
              <a:defRPr/>
            </a:lvl1pPr>
          </a:lstStyle>
          <a:p>
            <a:pPr>
              <a:defRPr/>
            </a:pPr>
            <a:fld id="{38BDB054-E041-4C5A-90A3-58BF7EF83BBA}" type="slidenum">
              <a:rPr lang="cs-CZ" altLang="cs-CZ"/>
              <a:pPr>
                <a:defRPr/>
              </a:pPr>
              <a:t>‹#›</a:t>
            </a:fld>
            <a:endParaRPr lang="cs-CZ" altLang="cs-CZ"/>
          </a:p>
        </p:txBody>
      </p:sp>
      <p:sp>
        <p:nvSpPr>
          <p:cNvPr id="14" name="Zástupný symbol pro datum 3"/>
          <p:cNvSpPr>
            <a:spLocks noGrp="1"/>
          </p:cNvSpPr>
          <p:nvPr>
            <p:ph type="dt" sz="half" idx="11"/>
          </p:nvPr>
        </p:nvSpPr>
        <p:spPr/>
        <p:txBody>
          <a:bodyPr/>
          <a:lstStyle>
            <a:lvl1pPr>
              <a:defRPr/>
            </a:lvl1pPr>
          </a:lstStyle>
          <a:p>
            <a:pPr>
              <a:defRPr/>
            </a:pPr>
            <a:fld id="{49BB5388-B199-41F0-99B8-B6FAF001D28A}" type="datetimeFigureOut">
              <a:rPr lang="cs-CZ"/>
              <a:pPr>
                <a:defRPr/>
              </a:pPr>
              <a:t>4.12.2018</a:t>
            </a:fld>
            <a:endParaRPr lang="cs-CZ"/>
          </a:p>
        </p:txBody>
      </p:sp>
      <p:sp>
        <p:nvSpPr>
          <p:cNvPr id="15" name="Zástupný symbol pro zápatí 4"/>
          <p:cNvSpPr>
            <a:spLocks noGrp="1"/>
          </p:cNvSpPr>
          <p:nvPr>
            <p:ph type="ftr" sz="quarter" idx="12"/>
          </p:nvPr>
        </p:nvSpPr>
        <p:spPr/>
        <p:txBody>
          <a:bodyPr/>
          <a:lstStyle>
            <a:lvl1pPr>
              <a:defRPr/>
            </a:lvl1pPr>
          </a:lstStyle>
          <a:p>
            <a:pPr>
              <a:defRPr/>
            </a:pPr>
            <a:endParaRPr lang="cs-CZ"/>
          </a:p>
        </p:txBody>
      </p:sp>
    </p:spTree>
    <p:extLst>
      <p:ext uri="{BB962C8B-B14F-4D97-AF65-F5344CB8AC3E}">
        <p14:creationId xmlns:p14="http://schemas.microsoft.com/office/powerpoint/2010/main" val="167002125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solidFill>
                  <a:schemeClr val="accent3">
                    <a:shade val="75000"/>
                  </a:schemeClr>
                </a:solidFill>
              </a:defRPr>
            </a:lvl1pPr>
          </a:lstStyle>
          <a:p>
            <a:r>
              <a:rPr lang="cs-CZ" smtClean="0"/>
              <a:t>Klepnutím lze upravit styl předlohy nadpisů.</a:t>
            </a:r>
            <a:endParaRPr lang="en-US"/>
          </a:p>
        </p:txBody>
      </p:sp>
      <p:sp>
        <p:nvSpPr>
          <p:cNvPr id="8" name="Zástupný symbol pro obsah 7"/>
          <p:cNvSpPr>
            <a:spLocks noGrp="1"/>
          </p:cNvSpPr>
          <p:nvPr>
            <p:ph sz="quarter" idx="1"/>
          </p:nvPr>
        </p:nvSpPr>
        <p:spPr>
          <a:xfrm>
            <a:off x="301752" y="1527048"/>
            <a:ext cx="8503920" cy="45720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844844C0-1F7E-407C-9345-FB2F56B51952}" type="datetimeFigureOut">
              <a:rPr lang="cs-CZ"/>
              <a:pPr>
                <a:defRPr/>
              </a:pPr>
              <a:t>4.12.2018</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a:xfrm>
            <a:off x="4362450" y="1027113"/>
            <a:ext cx="457200" cy="441325"/>
          </a:xfrm>
        </p:spPr>
        <p:txBody>
          <a:bodyPr/>
          <a:lstStyle>
            <a:lvl1pPr>
              <a:defRPr/>
            </a:lvl1pPr>
          </a:lstStyle>
          <a:p>
            <a:pPr>
              <a:defRPr/>
            </a:pPr>
            <a:fld id="{7BCB748E-EE2C-4C0C-ABE2-0C3AD6E95C1D}" type="slidenum">
              <a:rPr lang="cs-CZ" altLang="cs-CZ"/>
              <a:pPr>
                <a:defRPr/>
              </a:pPr>
              <a:t>‹#›</a:t>
            </a:fld>
            <a:endParaRPr lang="cs-CZ" altLang="cs-CZ"/>
          </a:p>
        </p:txBody>
      </p:sp>
    </p:spTree>
    <p:extLst>
      <p:ext uri="{BB962C8B-B14F-4D97-AF65-F5344CB8AC3E}">
        <p14:creationId xmlns:p14="http://schemas.microsoft.com/office/powerpoint/2010/main" val="71682832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8"/>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3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cs-CZ" smtClean="0"/>
              <a:t>Klepnutím lze upravit styly předlohy textu.</a:t>
            </a:r>
          </a:p>
        </p:txBody>
      </p:sp>
      <p:sp>
        <p:nvSpPr>
          <p:cNvPr id="2" name="Nadpis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cs-CZ" smtClean="0"/>
              <a:t>Klepnutím lze upravit styl předlohy nadpisů.</a:t>
            </a:r>
            <a:endParaRPr lang="en-US"/>
          </a:p>
        </p:txBody>
      </p:sp>
      <p:sp>
        <p:nvSpPr>
          <p:cNvPr id="15" name="Zástupný symbol pro zápatí 4"/>
          <p:cNvSpPr>
            <a:spLocks noGrp="1"/>
          </p:cNvSpPr>
          <p:nvPr>
            <p:ph type="ftr" sz="quarter" idx="10"/>
          </p:nvPr>
        </p:nvSpPr>
        <p:spPr/>
        <p:txBody>
          <a:bodyPr/>
          <a:lstStyle>
            <a:lvl1pPr>
              <a:defRPr/>
            </a:lvl1pPr>
          </a:lstStyle>
          <a:p>
            <a:pPr>
              <a:defRPr/>
            </a:pPr>
            <a:endParaRPr lang="cs-CZ"/>
          </a:p>
        </p:txBody>
      </p:sp>
      <p:sp>
        <p:nvSpPr>
          <p:cNvPr id="16" name="Zástupný symbol pro datum 3"/>
          <p:cNvSpPr>
            <a:spLocks noGrp="1"/>
          </p:cNvSpPr>
          <p:nvPr>
            <p:ph type="dt" sz="half" idx="11"/>
          </p:nvPr>
        </p:nvSpPr>
        <p:spPr/>
        <p:txBody>
          <a:bodyPr/>
          <a:lstStyle>
            <a:lvl1pPr>
              <a:defRPr/>
            </a:lvl1pPr>
          </a:lstStyle>
          <a:p>
            <a:pPr>
              <a:defRPr/>
            </a:pPr>
            <a:fld id="{242C9EE1-FC1A-4781-B909-01C00BD2DB89}" type="datetimeFigureOut">
              <a:rPr lang="cs-CZ"/>
              <a:pPr>
                <a:defRPr/>
              </a:pPr>
              <a:t>4.12.2018</a:t>
            </a:fld>
            <a:endParaRPr lang="cs-CZ"/>
          </a:p>
        </p:txBody>
      </p:sp>
      <p:sp>
        <p:nvSpPr>
          <p:cNvPr id="17" name="Zástupný symbol pro číslo snímku 5"/>
          <p:cNvSpPr>
            <a:spLocks noGrp="1"/>
          </p:cNvSpPr>
          <p:nvPr>
            <p:ph type="sldNum" sz="quarter" idx="12"/>
          </p:nvPr>
        </p:nvSpPr>
        <p:spPr>
          <a:xfrm>
            <a:off x="4343400" y="2198688"/>
            <a:ext cx="457200" cy="441325"/>
          </a:xfrm>
        </p:spPr>
        <p:txBody>
          <a:bodyPr/>
          <a:lstStyle>
            <a:lvl1pPr>
              <a:defRPr/>
            </a:lvl1pPr>
          </a:lstStyle>
          <a:p>
            <a:pPr>
              <a:defRPr/>
            </a:pPr>
            <a:fld id="{87B965D9-CB62-4949-9BEE-8E5155895D6C}" type="slidenum">
              <a:rPr lang="cs-CZ" altLang="cs-CZ"/>
              <a:pPr>
                <a:defRPr/>
              </a:pPr>
              <a:t>‹#›</a:t>
            </a:fld>
            <a:endParaRPr lang="cs-CZ" altLang="cs-CZ"/>
          </a:p>
        </p:txBody>
      </p:sp>
    </p:spTree>
    <p:extLst>
      <p:ext uri="{BB962C8B-B14F-4D97-AF65-F5344CB8AC3E}">
        <p14:creationId xmlns:p14="http://schemas.microsoft.com/office/powerpoint/2010/main" val="9012005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Pr>
        <a:solidFill>
          <a:schemeClr val="bg2"/>
        </a:solidFill>
        <a:effectLst/>
      </p:bgPr>
    </p:bg>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2" name="Nadpis 1"/>
          <p:cNvSpPr>
            <a:spLocks noGrp="1"/>
          </p:cNvSpPr>
          <p:nvPr>
            <p:ph type="title"/>
          </p:nvPr>
        </p:nvSpPr>
        <p:spPr>
          <a:xfrm>
            <a:off x="301752" y="228600"/>
            <a:ext cx="8534400" cy="758952"/>
          </a:xfrm>
        </p:spPr>
        <p:txBody>
          <a:bodyPr/>
          <a:lstStyle/>
          <a:p>
            <a:r>
              <a:rPr lang="cs-CZ" smtClean="0"/>
              <a:t>Klepnutím lze upravit styl předlohy nadpisů.</a:t>
            </a:r>
            <a:endParaRPr lang="en-US"/>
          </a:p>
        </p:txBody>
      </p:sp>
      <p:sp>
        <p:nvSpPr>
          <p:cNvPr id="10" name="Zástupný symbol pro obsah 9"/>
          <p:cNvSpPr>
            <a:spLocks noGrp="1"/>
          </p:cNvSpPr>
          <p:nvPr>
            <p:ph sz="half" idx="1"/>
          </p:nvPr>
        </p:nvSpPr>
        <p:spPr>
          <a:xfrm>
            <a:off x="301752"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2" name="Zástupný symbol pro obsah 11"/>
          <p:cNvSpPr>
            <a:spLocks noGrp="1"/>
          </p:cNvSpPr>
          <p:nvPr>
            <p:ph sz="half" idx="2"/>
          </p:nvPr>
        </p:nvSpPr>
        <p:spPr>
          <a:xfrm>
            <a:off x="4800600"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6" name="Zástupný symbol pro datum 4"/>
          <p:cNvSpPr>
            <a:spLocks noGrp="1"/>
          </p:cNvSpPr>
          <p:nvPr>
            <p:ph type="dt" sz="half" idx="10"/>
          </p:nvPr>
        </p:nvSpPr>
        <p:spPr>
          <a:xfrm>
            <a:off x="5791200" y="6410325"/>
            <a:ext cx="3044825" cy="365125"/>
          </a:xfrm>
        </p:spPr>
        <p:txBody>
          <a:bodyPr/>
          <a:lstStyle>
            <a:lvl1pPr>
              <a:defRPr/>
            </a:lvl1pPr>
          </a:lstStyle>
          <a:p>
            <a:pPr>
              <a:defRPr/>
            </a:pPr>
            <a:fld id="{CA9A6AC6-C583-40B2-BC07-61E80B929016}" type="datetimeFigureOut">
              <a:rPr lang="cs-CZ"/>
              <a:pPr>
                <a:defRPr/>
              </a:pPr>
              <a:t>4.12.2018</a:t>
            </a:fld>
            <a:endParaRPr lang="cs-CZ"/>
          </a:p>
        </p:txBody>
      </p:sp>
      <p:sp>
        <p:nvSpPr>
          <p:cNvPr id="7" name="Zástupný symbol pro zápatí 5"/>
          <p:cNvSpPr>
            <a:spLocks noGrp="1"/>
          </p:cNvSpPr>
          <p:nvPr>
            <p:ph type="ftr" sz="quarter" idx="11"/>
          </p:nvPr>
        </p:nvSpPr>
        <p:spPr/>
        <p:txBody>
          <a:bodyPr/>
          <a:lstStyle>
            <a:lvl1pPr>
              <a:defRPr/>
            </a:lvl1pPr>
          </a:lstStyle>
          <a:p>
            <a:pPr>
              <a:defRPr/>
            </a:pPr>
            <a:endParaRPr lang="cs-CZ"/>
          </a:p>
        </p:txBody>
      </p:sp>
      <p:sp>
        <p:nvSpPr>
          <p:cNvPr id="8" name="Zástupný symbol pro číslo snímku 6"/>
          <p:cNvSpPr>
            <a:spLocks noGrp="1"/>
          </p:cNvSpPr>
          <p:nvPr>
            <p:ph type="sldNum" sz="quarter" idx="12"/>
          </p:nvPr>
        </p:nvSpPr>
        <p:spPr/>
        <p:txBody>
          <a:bodyPr/>
          <a:lstStyle>
            <a:lvl1pPr>
              <a:defRPr/>
            </a:lvl1pPr>
          </a:lstStyle>
          <a:p>
            <a:pPr>
              <a:defRPr/>
            </a:pPr>
            <a:fld id="{36E39820-5829-4E1C-A7D5-7E7137E7AB53}" type="slidenum">
              <a:rPr lang="cs-CZ" altLang="cs-CZ"/>
              <a:pPr>
                <a:defRPr/>
              </a:pPr>
              <a:t>‹#›</a:t>
            </a:fld>
            <a:endParaRPr lang="cs-CZ" altLang="cs-CZ"/>
          </a:p>
        </p:txBody>
      </p:sp>
    </p:spTree>
    <p:extLst>
      <p:ext uri="{BB962C8B-B14F-4D97-AF65-F5344CB8AC3E}">
        <p14:creationId xmlns:p14="http://schemas.microsoft.com/office/powerpoint/2010/main" val="316562508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ání">
    <p:bg>
      <p:bgPr>
        <a:solidFill>
          <a:schemeClr val="bg2"/>
        </a:solidFill>
        <a:effectLst/>
      </p:bgPr>
    </p:bg>
    <p:spTree>
      <p:nvGrpSpPr>
        <p:cNvPr id="1" name=""/>
        <p:cNvGrpSpPr/>
        <p:nvPr/>
      </p:nvGrpSpPr>
      <p:grpSpPr>
        <a:xfrm>
          <a:off x="0" y="0"/>
          <a:ext cx="0" cy="0"/>
          <a:chOff x="0" y="0"/>
          <a:chExt cx="0" cy="0"/>
        </a:xfrm>
      </p:grpSpPr>
      <p:sp>
        <p:nvSpPr>
          <p:cNvPr id="7" name="Přímá spojovací čára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8" name="Obdélník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1" name="Obdélník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2" name="Obdélník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bdélník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Přímá spojovací čára 27"/>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5" name="Obdélník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6" name="Elipsa 29"/>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Elipsa 30"/>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4" name="Zástupný symbol pro text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24" name="Zástupný symbol pro obsah 23"/>
          <p:cNvSpPr>
            <a:spLocks noGrp="1"/>
          </p:cNvSpPr>
          <p:nvPr>
            <p:ph sz="quarter" idx="2"/>
          </p:nvPr>
        </p:nvSpPr>
        <p:spPr>
          <a:xfrm>
            <a:off x="301752" y="2471383"/>
            <a:ext cx="4041648" cy="3818404"/>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6" name="Zástupný symbol pro obsah 25"/>
          <p:cNvSpPr>
            <a:spLocks noGrp="1"/>
          </p:cNvSpPr>
          <p:nvPr>
            <p:ph sz="quarter" idx="4"/>
          </p:nvPr>
        </p:nvSpPr>
        <p:spPr>
          <a:xfrm>
            <a:off x="4800600" y="2471383"/>
            <a:ext cx="4038600" cy="3822192"/>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3" name="Nadpis 22"/>
          <p:cNvSpPr>
            <a:spLocks noGrp="1"/>
          </p:cNvSpPr>
          <p:nvPr>
            <p:ph type="title"/>
          </p:nvPr>
        </p:nvSpPr>
        <p:spPr/>
        <p:txBody>
          <a:bodyPr rtlCol="0"/>
          <a:lstStyle/>
          <a:p>
            <a:r>
              <a:rPr lang="cs-CZ" smtClean="0"/>
              <a:t>Klepnutím lze upravit styl předlohy nadpisů.</a:t>
            </a:r>
            <a:endParaRPr lang="en-US"/>
          </a:p>
        </p:txBody>
      </p:sp>
      <p:sp>
        <p:nvSpPr>
          <p:cNvPr id="18" name="Zástupný symbol pro datum 6"/>
          <p:cNvSpPr>
            <a:spLocks noGrp="1"/>
          </p:cNvSpPr>
          <p:nvPr>
            <p:ph type="dt" sz="half" idx="10"/>
          </p:nvPr>
        </p:nvSpPr>
        <p:spPr/>
        <p:txBody>
          <a:bodyPr/>
          <a:lstStyle>
            <a:lvl1pPr>
              <a:defRPr/>
            </a:lvl1pPr>
          </a:lstStyle>
          <a:p>
            <a:pPr>
              <a:defRPr/>
            </a:pPr>
            <a:fld id="{524B404A-E58F-48BB-9F8F-4604A8EE5602}" type="datetimeFigureOut">
              <a:rPr lang="cs-CZ"/>
              <a:pPr>
                <a:defRPr/>
              </a:pPr>
              <a:t>4.12.2018</a:t>
            </a:fld>
            <a:endParaRPr lang="cs-CZ"/>
          </a:p>
        </p:txBody>
      </p:sp>
      <p:sp>
        <p:nvSpPr>
          <p:cNvPr id="19" name="Zástupný symbol pro zápatí 7"/>
          <p:cNvSpPr>
            <a:spLocks noGrp="1"/>
          </p:cNvSpPr>
          <p:nvPr>
            <p:ph type="ftr" sz="quarter" idx="11"/>
          </p:nvPr>
        </p:nvSpPr>
        <p:spPr>
          <a:xfrm>
            <a:off x="304800" y="6410325"/>
            <a:ext cx="3581400" cy="365125"/>
          </a:xfrm>
        </p:spPr>
        <p:txBody>
          <a:bodyPr/>
          <a:lstStyle>
            <a:lvl1pPr>
              <a:defRPr/>
            </a:lvl1pPr>
          </a:lstStyle>
          <a:p>
            <a:pPr>
              <a:defRPr/>
            </a:pPr>
            <a:endParaRPr lang="cs-CZ"/>
          </a:p>
        </p:txBody>
      </p:sp>
      <p:sp>
        <p:nvSpPr>
          <p:cNvPr id="20" name="Zástupný symbol pro číslo snímku 8"/>
          <p:cNvSpPr>
            <a:spLocks noGrp="1"/>
          </p:cNvSpPr>
          <p:nvPr>
            <p:ph type="sldNum" sz="quarter" idx="12"/>
          </p:nvPr>
        </p:nvSpPr>
        <p:spPr>
          <a:xfrm>
            <a:off x="4343400" y="1042988"/>
            <a:ext cx="457200" cy="441325"/>
          </a:xfrm>
        </p:spPr>
        <p:txBody>
          <a:bodyPr/>
          <a:lstStyle>
            <a:lvl1pPr>
              <a:defRPr/>
            </a:lvl1pPr>
          </a:lstStyle>
          <a:p>
            <a:pPr>
              <a:defRPr/>
            </a:pPr>
            <a:fld id="{8ABF971D-63BB-44F9-967F-6E77A0FD8B15}" type="slidenum">
              <a:rPr lang="cs-CZ" altLang="cs-CZ"/>
              <a:pPr>
                <a:defRPr/>
              </a:pPr>
              <a:t>‹#›</a:t>
            </a:fld>
            <a:endParaRPr lang="cs-CZ" altLang="cs-CZ"/>
          </a:p>
        </p:txBody>
      </p:sp>
    </p:spTree>
    <p:extLst>
      <p:ext uri="{BB962C8B-B14F-4D97-AF65-F5344CB8AC3E}">
        <p14:creationId xmlns:p14="http://schemas.microsoft.com/office/powerpoint/2010/main" val="91336278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datum 2"/>
          <p:cNvSpPr>
            <a:spLocks noGrp="1"/>
          </p:cNvSpPr>
          <p:nvPr>
            <p:ph type="dt" sz="half" idx="10"/>
          </p:nvPr>
        </p:nvSpPr>
        <p:spPr/>
        <p:txBody>
          <a:bodyPr/>
          <a:lstStyle>
            <a:lvl1pPr>
              <a:defRPr/>
            </a:lvl1pPr>
          </a:lstStyle>
          <a:p>
            <a:pPr>
              <a:defRPr/>
            </a:pPr>
            <a:fld id="{619F3C1B-E1B2-425B-B47E-7AD423943086}" type="datetimeFigureOut">
              <a:rPr lang="cs-CZ"/>
              <a:pPr>
                <a:defRPr/>
              </a:pPr>
              <a:t>4.12.2018</a:t>
            </a:fld>
            <a:endParaRPr lang="cs-CZ"/>
          </a:p>
        </p:txBody>
      </p:sp>
      <p:sp>
        <p:nvSpPr>
          <p:cNvPr id="4" name="Zástupný symbol pro zápatí 3"/>
          <p:cNvSpPr>
            <a:spLocks noGrp="1"/>
          </p:cNvSpPr>
          <p:nvPr>
            <p:ph type="ftr" sz="quarter" idx="11"/>
          </p:nvPr>
        </p:nvSpPr>
        <p:spPr/>
        <p:txBody>
          <a:bodyPr/>
          <a:lstStyle>
            <a:lvl1pPr>
              <a:defRPr/>
            </a:lvl1pPr>
          </a:lstStyle>
          <a:p>
            <a:pPr>
              <a:defRPr/>
            </a:pPr>
            <a:endParaRPr lang="cs-CZ"/>
          </a:p>
        </p:txBody>
      </p:sp>
      <p:sp>
        <p:nvSpPr>
          <p:cNvPr id="5" name="Zástupný symbol pro číslo snímku 4"/>
          <p:cNvSpPr>
            <a:spLocks noGrp="1"/>
          </p:cNvSpPr>
          <p:nvPr>
            <p:ph type="sldNum" sz="quarter" idx="12"/>
          </p:nvPr>
        </p:nvSpPr>
        <p:spPr>
          <a:xfrm>
            <a:off x="4343400" y="1036638"/>
            <a:ext cx="457200" cy="441325"/>
          </a:xfrm>
        </p:spPr>
        <p:txBody>
          <a:bodyPr/>
          <a:lstStyle>
            <a:lvl1pPr>
              <a:defRPr/>
            </a:lvl1pPr>
          </a:lstStyle>
          <a:p>
            <a:pPr>
              <a:defRPr/>
            </a:pPr>
            <a:fld id="{DD9FEE1D-06BE-4C8E-A48C-76A812DC5FE5}" type="slidenum">
              <a:rPr lang="cs-CZ" altLang="cs-CZ"/>
              <a:pPr>
                <a:defRPr/>
              </a:pPr>
              <a:t>‹#›</a:t>
            </a:fld>
            <a:endParaRPr lang="cs-CZ" altLang="cs-CZ"/>
          </a:p>
        </p:txBody>
      </p:sp>
    </p:spTree>
    <p:extLst>
      <p:ext uri="{BB962C8B-B14F-4D97-AF65-F5344CB8AC3E}">
        <p14:creationId xmlns:p14="http://schemas.microsoft.com/office/powerpoint/2010/main" val="274209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2"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3" name="Obdélník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4"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7" name="Obdélník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8" name="Zástupný symbol pro datum 1"/>
          <p:cNvSpPr>
            <a:spLocks noGrp="1"/>
          </p:cNvSpPr>
          <p:nvPr>
            <p:ph type="dt" sz="half" idx="10"/>
          </p:nvPr>
        </p:nvSpPr>
        <p:spPr/>
        <p:txBody>
          <a:bodyPr/>
          <a:lstStyle>
            <a:lvl1pPr>
              <a:defRPr/>
            </a:lvl1pPr>
          </a:lstStyle>
          <a:p>
            <a:pPr>
              <a:defRPr/>
            </a:pPr>
            <a:fld id="{358A0271-A3F8-436A-8D08-D48FCD9C7E6F}" type="datetimeFigureOut">
              <a:rPr lang="cs-CZ"/>
              <a:pPr>
                <a:defRPr/>
              </a:pPr>
              <a:t>4.12.2018</a:t>
            </a:fld>
            <a:endParaRPr lang="cs-CZ"/>
          </a:p>
        </p:txBody>
      </p:sp>
      <p:sp>
        <p:nvSpPr>
          <p:cNvPr id="9" name="Zástupný symbol pro zápatí 2"/>
          <p:cNvSpPr>
            <a:spLocks noGrp="1"/>
          </p:cNvSpPr>
          <p:nvPr>
            <p:ph type="ftr" sz="quarter" idx="11"/>
          </p:nvPr>
        </p:nvSpPr>
        <p:spPr/>
        <p:txBody>
          <a:bodyPr/>
          <a:lstStyle>
            <a:lvl1pPr>
              <a:defRPr/>
            </a:lvl1pPr>
          </a:lstStyle>
          <a:p>
            <a:pPr>
              <a:defRPr/>
            </a:pPr>
            <a:endParaRPr lang="cs-CZ"/>
          </a:p>
        </p:txBody>
      </p:sp>
      <p:sp>
        <p:nvSpPr>
          <p:cNvPr id="10" name="Zástupný symbol pro číslo snímku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0E8DB2A-CAA9-4CD8-AB72-D2C7A567C6F1}" type="slidenum">
              <a:rPr lang="cs-CZ" altLang="cs-CZ"/>
              <a:pPr>
                <a:defRPr/>
              </a:pPr>
              <a:t>‹#›</a:t>
            </a:fld>
            <a:endParaRPr lang="cs-CZ" altLang="cs-CZ"/>
          </a:p>
        </p:txBody>
      </p:sp>
    </p:spTree>
    <p:extLst>
      <p:ext uri="{BB962C8B-B14F-4D97-AF65-F5344CB8AC3E}">
        <p14:creationId xmlns:p14="http://schemas.microsoft.com/office/powerpoint/2010/main" val="74958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titulkem">
    <p:spTree>
      <p:nvGrpSpPr>
        <p:cNvPr id="1" name=""/>
        <p:cNvGrpSpPr/>
        <p:nvPr/>
      </p:nvGrpSpPr>
      <p:grpSpPr>
        <a:xfrm>
          <a:off x="0" y="0"/>
          <a:ext cx="0" cy="0"/>
          <a:chOff x="0" y="0"/>
          <a:chExt cx="0" cy="0"/>
        </a:xfrm>
      </p:grpSpPr>
      <p:sp>
        <p:nvSpPr>
          <p:cNvPr id="5" name="Obdélník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7"/>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cs-CZ" smtClean="0"/>
              <a:t>Klepnutím lze upravit styl předlohy nadpisů.</a:t>
            </a:r>
            <a:endParaRPr lang="en-US"/>
          </a:p>
        </p:txBody>
      </p:sp>
      <p:sp>
        <p:nvSpPr>
          <p:cNvPr id="3" name="Zástupný symbol pro text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cs-CZ" smtClean="0"/>
              <a:t>Klepnutím lze upravit styly předlohy textu.</a:t>
            </a:r>
          </a:p>
        </p:txBody>
      </p:sp>
      <p:sp>
        <p:nvSpPr>
          <p:cNvPr id="20" name="Zástupný symbol pro obsah 19"/>
          <p:cNvSpPr>
            <a:spLocks noGrp="1"/>
          </p:cNvSpPr>
          <p:nvPr>
            <p:ph sz="quarter" idx="1"/>
          </p:nvPr>
        </p:nvSpPr>
        <p:spPr>
          <a:xfrm>
            <a:off x="3124200" y="685800"/>
            <a:ext cx="5638800" cy="54102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a:lvl1pPr>
          </a:lstStyle>
          <a:p>
            <a:pPr>
              <a:defRPr/>
            </a:pPr>
            <a:fld id="{00145E53-D624-474B-871E-FBF524CAAFA6}" type="slidenum">
              <a:rPr lang="cs-CZ" altLang="cs-CZ"/>
              <a:pPr>
                <a:defRPr/>
              </a:pPr>
              <a:t>‹#›</a:t>
            </a:fld>
            <a:endParaRPr lang="cs-CZ" altLang="cs-CZ"/>
          </a:p>
        </p:txBody>
      </p:sp>
      <p:sp>
        <p:nvSpPr>
          <p:cNvPr id="17" name="Zástupný symbol pro datum 4"/>
          <p:cNvSpPr>
            <a:spLocks noGrp="1"/>
          </p:cNvSpPr>
          <p:nvPr>
            <p:ph type="dt" sz="half" idx="11"/>
          </p:nvPr>
        </p:nvSpPr>
        <p:spPr/>
        <p:txBody>
          <a:bodyPr/>
          <a:lstStyle>
            <a:lvl1pPr>
              <a:defRPr/>
            </a:lvl1pPr>
          </a:lstStyle>
          <a:p>
            <a:pPr>
              <a:defRPr/>
            </a:pPr>
            <a:fld id="{7E202EB4-94BA-45AC-BEA6-49645643AF83}" type="datetimeFigureOut">
              <a:rPr lang="cs-CZ"/>
              <a:pPr>
                <a:defRPr/>
              </a:pPr>
              <a:t>4.12.2018</a:t>
            </a:fld>
            <a:endParaRPr lang="cs-CZ"/>
          </a:p>
        </p:txBody>
      </p:sp>
      <p:sp>
        <p:nvSpPr>
          <p:cNvPr id="18" name="Zástupný symbol pro zápatí 5"/>
          <p:cNvSpPr>
            <a:spLocks noGrp="1"/>
          </p:cNvSpPr>
          <p:nvPr>
            <p:ph type="ftr" sz="quarter" idx="12"/>
          </p:nvPr>
        </p:nvSpPr>
        <p:spPr>
          <a:xfrm>
            <a:off x="301625" y="6410325"/>
            <a:ext cx="3382963" cy="366713"/>
          </a:xfrm>
        </p:spPr>
        <p:txBody>
          <a:bodyPr/>
          <a:lstStyle>
            <a:lvl1pPr>
              <a:defRPr/>
            </a:lvl1pPr>
          </a:lstStyle>
          <a:p>
            <a:pPr>
              <a:defRPr/>
            </a:pPr>
            <a:endParaRPr lang="cs-CZ"/>
          </a:p>
        </p:txBody>
      </p:sp>
    </p:spTree>
    <p:extLst>
      <p:ext uri="{BB962C8B-B14F-4D97-AF65-F5344CB8AC3E}">
        <p14:creationId xmlns:p14="http://schemas.microsoft.com/office/powerpoint/2010/main" val="153895842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bdélník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cs-CZ" smtClean="0"/>
              <a:t>Klepnutím lze upravit styl předlohy nadpisů.</a:t>
            </a:r>
            <a:endParaRPr lang="en-US"/>
          </a:p>
        </p:txBody>
      </p:sp>
      <p:sp>
        <p:nvSpPr>
          <p:cNvPr id="3" name="Zástupný symbol pro obrázek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cs-CZ" noProof="0" smtClean="0"/>
              <a:t>Klepnutím na ikonu přidáte obrázek.</a:t>
            </a:r>
            <a:endParaRPr lang="en-US" noProof="0" dirty="0"/>
          </a:p>
        </p:txBody>
      </p:sp>
      <p:sp>
        <p:nvSpPr>
          <p:cNvPr id="4" name="Zástupný symbol pro text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cs-CZ" smtClean="0"/>
              <a:t>Klepnutím lze upravit styly předlohy textu.</a:t>
            </a:r>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a:lvl1pPr>
          </a:lstStyle>
          <a:p>
            <a:pPr>
              <a:defRPr/>
            </a:pPr>
            <a:fld id="{75C6C280-2CAD-440B-A948-40289BB6A0A6}" type="slidenum">
              <a:rPr lang="cs-CZ" altLang="cs-CZ"/>
              <a:pPr>
                <a:defRPr/>
              </a:pPr>
              <a:t>‹#›</a:t>
            </a:fld>
            <a:endParaRPr lang="cs-CZ" altLang="cs-CZ"/>
          </a:p>
        </p:txBody>
      </p:sp>
      <p:sp>
        <p:nvSpPr>
          <p:cNvPr id="17" name="Zástupný symbol pro datum 4"/>
          <p:cNvSpPr>
            <a:spLocks noGrp="1"/>
          </p:cNvSpPr>
          <p:nvPr>
            <p:ph type="dt" sz="half" idx="11"/>
          </p:nvPr>
        </p:nvSpPr>
        <p:spPr>
          <a:xfrm>
            <a:off x="5788025" y="6405563"/>
            <a:ext cx="3044825" cy="365125"/>
          </a:xfrm>
        </p:spPr>
        <p:txBody>
          <a:bodyPr/>
          <a:lstStyle>
            <a:lvl1pPr>
              <a:defRPr/>
            </a:lvl1pPr>
          </a:lstStyle>
          <a:p>
            <a:pPr>
              <a:defRPr/>
            </a:pPr>
            <a:fld id="{98291CD9-9300-4B39-89A6-7BA301E76A4A}" type="datetimeFigureOut">
              <a:rPr lang="cs-CZ"/>
              <a:pPr>
                <a:defRPr/>
              </a:pPr>
              <a:t>4.12.2018</a:t>
            </a:fld>
            <a:endParaRPr lang="cs-CZ"/>
          </a:p>
        </p:txBody>
      </p:sp>
      <p:sp>
        <p:nvSpPr>
          <p:cNvPr id="18" name="Zástupný symbol pro zápatí 5"/>
          <p:cNvSpPr>
            <a:spLocks noGrp="1"/>
          </p:cNvSpPr>
          <p:nvPr>
            <p:ph type="ftr" sz="quarter" idx="12"/>
          </p:nvPr>
        </p:nvSpPr>
        <p:spPr>
          <a:xfrm>
            <a:off x="301625" y="6410325"/>
            <a:ext cx="3584575" cy="366713"/>
          </a:xfrm>
        </p:spPr>
        <p:txBody>
          <a:bodyPr/>
          <a:lstStyle>
            <a:lvl1pPr>
              <a:defRPr/>
            </a:lvl1pPr>
          </a:lstStyle>
          <a:p>
            <a:pPr>
              <a:defRPr/>
            </a:pPr>
            <a:endParaRPr lang="cs-CZ"/>
          </a:p>
        </p:txBody>
      </p:sp>
    </p:spTree>
    <p:extLst>
      <p:ext uri="{BB962C8B-B14F-4D97-AF65-F5344CB8AC3E}">
        <p14:creationId xmlns:p14="http://schemas.microsoft.com/office/powerpoint/2010/main" val="3376961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Obdélník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7" name="Obdélník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8" name="Obdélník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9" name="Obdélník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Zástupný symbol pro datum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CE6D27FB-CB22-48CC-A2CB-531D09823D24}" type="datetimeFigureOut">
              <a:rPr lang="cs-CZ"/>
              <a:pPr>
                <a:defRPr/>
              </a:pPr>
              <a:t>4.12.2018</a:t>
            </a:fld>
            <a:endParaRPr lang="cs-CZ"/>
          </a:p>
        </p:txBody>
      </p:sp>
      <p:sp>
        <p:nvSpPr>
          <p:cNvPr id="3" name="Zástupný symbol pro zápatí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cs-CZ"/>
          </a:p>
        </p:txBody>
      </p:sp>
      <p:sp>
        <p:nvSpPr>
          <p:cNvPr id="8" name="Obdélník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Elipsa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Elipsa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Zástupný symbol pro číslo snímku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latin typeface="Georgia" panose="02040502050405020303" pitchFamily="18" charset="0"/>
              </a:defRPr>
            </a:lvl1pPr>
          </a:lstStyle>
          <a:p>
            <a:pPr>
              <a:defRPr/>
            </a:pPr>
            <a:fld id="{6A96AFFF-433C-4192-B07E-CB5CD1C74AF4}" type="slidenum">
              <a:rPr lang="cs-CZ" altLang="cs-CZ"/>
              <a:pPr>
                <a:defRPr/>
              </a:pPr>
              <a:t>‹#›</a:t>
            </a:fld>
            <a:endParaRPr lang="cs-CZ" altLang="cs-CZ"/>
          </a:p>
        </p:txBody>
      </p:sp>
      <p:sp>
        <p:nvSpPr>
          <p:cNvPr id="1038" name="Zástupný symbol pro nadpis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cs-CZ" altLang="cs-CZ" smtClean="0"/>
              <a:t>Klepnutím lze upravit styl předlohy nadpisů.</a:t>
            </a:r>
            <a:endParaRPr lang="en-US" altLang="cs-CZ" smtClean="0"/>
          </a:p>
        </p:txBody>
      </p:sp>
      <p:sp>
        <p:nvSpPr>
          <p:cNvPr id="1039" name="Zástupný symbol pro text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cs-CZ" altLang="cs-CZ" smtClean="0"/>
              <a:t>Klepnutím lze upravit styly předlohy textu.</a:t>
            </a:r>
          </a:p>
          <a:p>
            <a:pPr lvl="1"/>
            <a:r>
              <a:rPr lang="cs-CZ" altLang="cs-CZ" smtClean="0"/>
              <a:t>Druhá úroveň</a:t>
            </a:r>
          </a:p>
          <a:p>
            <a:pPr lvl="2"/>
            <a:r>
              <a:rPr lang="cs-CZ" altLang="cs-CZ" smtClean="0"/>
              <a:t>Třetí úroveň</a:t>
            </a:r>
          </a:p>
          <a:p>
            <a:pPr lvl="3"/>
            <a:r>
              <a:rPr lang="cs-CZ" altLang="cs-CZ" smtClean="0"/>
              <a:t>Čtvrtá úroveň</a:t>
            </a:r>
          </a:p>
          <a:p>
            <a:pPr lvl="4"/>
            <a:r>
              <a:rPr lang="cs-CZ" altLang="cs-CZ" smtClean="0"/>
              <a:t>Pátá úroveň</a:t>
            </a:r>
            <a:endParaRPr lang="en-US" altLang="cs-CZ" smtClean="0"/>
          </a:p>
        </p:txBody>
      </p:sp>
    </p:spTree>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List_aplikace_Microsoft_Excel_97_20031.xls"/></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r>
              <a:rPr lang="cs-CZ" altLang="cs-CZ" sz="3200" b="1" smtClean="0">
                <a:solidFill>
                  <a:srgbClr val="002060"/>
                </a:solidFill>
              </a:rPr>
              <a:t> - </a:t>
            </a:r>
            <a:r>
              <a:rPr lang="en-US" altLang="cs-CZ" sz="3200" b="1" smtClean="0">
                <a:solidFill>
                  <a:srgbClr val="002060"/>
                </a:solidFill>
              </a:rPr>
              <a:t>Homework</a:t>
            </a:r>
          </a:p>
        </p:txBody>
      </p:sp>
      <p:sp>
        <p:nvSpPr>
          <p:cNvPr id="15363" name="Podnadpis 2"/>
          <p:cNvSpPr>
            <a:spLocks noGrp="1"/>
          </p:cNvSpPr>
          <p:nvPr>
            <p:ph sz="quarter" idx="1"/>
          </p:nvPr>
        </p:nvSpPr>
        <p:spPr>
          <a:xfrm>
            <a:off x="301625" y="1527175"/>
            <a:ext cx="8556625" cy="4572000"/>
          </a:xfrm>
        </p:spPr>
        <p:txBody>
          <a:bodyPr/>
          <a:lstStyle/>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p:txBody>
      </p:sp>
      <p:graphicFrame>
        <p:nvGraphicFramePr>
          <p:cNvPr id="3" name="Tabulka 2"/>
          <p:cNvGraphicFramePr>
            <a:graphicFrameLocks noGrp="1"/>
          </p:cNvGraphicFramePr>
          <p:nvPr/>
        </p:nvGraphicFramePr>
        <p:xfrm>
          <a:off x="1187450" y="1700213"/>
          <a:ext cx="6769100" cy="4321175"/>
        </p:xfrm>
        <a:graphic>
          <a:graphicData uri="http://schemas.openxmlformats.org/drawingml/2006/table">
            <a:tbl>
              <a:tblPr>
                <a:tableStyleId>{5C22544A-7EE6-4342-B048-85BDC9FD1C3A}</a:tableStyleId>
              </a:tblPr>
              <a:tblGrid>
                <a:gridCol w="1692275"/>
                <a:gridCol w="1692275"/>
                <a:gridCol w="1692275"/>
                <a:gridCol w="1692275"/>
              </a:tblGrid>
              <a:tr h="720195">
                <a:tc>
                  <a:txBody>
                    <a:bodyPr/>
                    <a:lstStyle/>
                    <a:p>
                      <a:pPr algn="ctr">
                        <a:spcAft>
                          <a:spcPts val="0"/>
                        </a:spcAft>
                      </a:pPr>
                      <a:r>
                        <a:rPr lang="en-GB" sz="1800" dirty="0">
                          <a:effectLst/>
                          <a:latin typeface="Arial" panose="020B0604020202020204" pitchFamily="34" charset="0"/>
                          <a:cs typeface="Arial" panose="020B0604020202020204" pitchFamily="34" charset="0"/>
                        </a:rPr>
                        <a:t>Activity</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Preceding activity</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Duration </a:t>
                      </a:r>
                      <a:r>
                        <a:rPr lang="en-US" sz="1800" dirty="0">
                          <a:effectLst/>
                          <a:latin typeface="Arial" panose="020B0604020202020204" pitchFamily="34" charset="0"/>
                          <a:cs typeface="Arial" panose="020B0604020202020204" pitchFamily="34" charset="0"/>
                        </a:rPr>
                        <a:t>[weeks]</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Staff</a:t>
                      </a:r>
                      <a:endParaRPr lang="cs-CZ" sz="1800" dirty="0">
                        <a:effectLst/>
                        <a:latin typeface="Arial" panose="020B0604020202020204" pitchFamily="34" charset="0"/>
                        <a:cs typeface="Arial" panose="020B0604020202020204" pitchFamily="34" charset="0"/>
                      </a:endParaRPr>
                    </a:p>
                    <a:p>
                      <a:pPr algn="ctr">
                        <a:spcAft>
                          <a:spcPts val="0"/>
                        </a:spcAft>
                      </a:pPr>
                      <a:r>
                        <a:rPr lang="en-GB" sz="1800" dirty="0">
                          <a:effectLst/>
                          <a:latin typeface="Arial" panose="020B0604020202020204" pitchFamily="34" charset="0"/>
                          <a:cs typeface="Arial" panose="020B0604020202020204" pitchFamily="34" charset="0"/>
                        </a:rPr>
                        <a:t>Required</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A</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none</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2</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2</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B</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none</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4</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3</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C</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A</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3</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2</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D</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A</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5</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4</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E</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A</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1</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3</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F</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C</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2</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3</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G</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D</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5</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3</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H</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B, E</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7</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3</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I</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H</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2</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2</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J</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F, G, I</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3</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1</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spcAft>
                <a:spcPts val="600"/>
              </a:spcAft>
              <a:buFont typeface="Wingdings 2" panose="05020102010507070707" pitchFamily="18" charset="2"/>
              <a:buNone/>
              <a:defRPr/>
            </a:pPr>
            <a:r>
              <a:rPr lang="en-US" sz="2800" b="1" dirty="0" smtClean="0"/>
              <a:t>Case Study – Earthquake in CA</a:t>
            </a:r>
          </a:p>
          <a:p>
            <a:pPr>
              <a:spcBef>
                <a:spcPts val="0"/>
              </a:spcBef>
              <a:spcAft>
                <a:spcPts val="1200"/>
              </a:spcAft>
              <a:defRPr/>
            </a:pPr>
            <a:r>
              <a:rPr lang="en-US" sz="2600" dirty="0" smtClean="0"/>
              <a:t>With </a:t>
            </a:r>
            <a:r>
              <a:rPr lang="en-US" sz="2600" dirty="0"/>
              <a:t>the cooperation and extra effort from Caltrans, the City of Los Angeles, the workers, and even the citizens of LA, the company completed the job in </a:t>
            </a:r>
            <a:r>
              <a:rPr lang="cs-CZ" sz="2600" dirty="0" smtClean="0"/>
              <a:t>      </a:t>
            </a:r>
            <a:r>
              <a:rPr lang="en-US" sz="2600" b="1" dirty="0" smtClean="0"/>
              <a:t>66 </a:t>
            </a:r>
            <a:r>
              <a:rPr lang="en-US" sz="2600" b="1" dirty="0"/>
              <a:t>days</a:t>
            </a:r>
            <a:r>
              <a:rPr lang="en-US" sz="2600" dirty="0"/>
              <a:t>, a full </a:t>
            </a:r>
            <a:r>
              <a:rPr lang="en-US" sz="2600" u="sng" dirty="0"/>
              <a:t>74 days ahead of schedule</a:t>
            </a:r>
            <a:r>
              <a:rPr lang="en-US" sz="2600" dirty="0"/>
              <a:t>. </a:t>
            </a:r>
            <a:endParaRPr lang="cs-CZ" sz="2600" dirty="0" smtClean="0"/>
          </a:p>
          <a:p>
            <a:pPr>
              <a:spcBef>
                <a:spcPts val="0"/>
              </a:spcBef>
              <a:spcAft>
                <a:spcPts val="1200"/>
              </a:spcAft>
              <a:defRPr/>
            </a:pPr>
            <a:r>
              <a:rPr lang="en-US" sz="2600" dirty="0" smtClean="0"/>
              <a:t>The </a:t>
            </a:r>
            <a:r>
              <a:rPr lang="en-US" sz="2600" dirty="0"/>
              <a:t>$14.8M bonus is the largest early completion bonus paid by Caltrans. </a:t>
            </a:r>
            <a:endParaRPr lang="cs-CZ" sz="2600" dirty="0" smtClean="0"/>
          </a:p>
          <a:p>
            <a:pPr>
              <a:spcBef>
                <a:spcPts val="0"/>
              </a:spcBef>
              <a:spcAft>
                <a:spcPts val="1200"/>
              </a:spcAft>
              <a:defRPr/>
            </a:pPr>
            <a:endParaRPr lang="cs-CZ" sz="2600" dirty="0"/>
          </a:p>
          <a:p>
            <a:pPr>
              <a:spcBef>
                <a:spcPts val="0"/>
              </a:spcBef>
              <a:spcAft>
                <a:spcPts val="1200"/>
              </a:spcAft>
              <a:defRPr/>
            </a:pPr>
            <a:r>
              <a:rPr lang="en-US" sz="2600" dirty="0" smtClean="0"/>
              <a:t>It is evident that by adding more resources we can (sometimes) further shorten the project duration!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smtClean="0"/>
              <a:t>Case Study – </a:t>
            </a:r>
            <a:r>
              <a:rPr lang="cs-CZ" sz="2800" b="1" dirty="0" err="1" smtClean="0"/>
              <a:t>SureFlight</a:t>
            </a:r>
            <a:endParaRPr lang="en-US" sz="2800" b="1" dirty="0" smtClean="0"/>
          </a:p>
          <a:p>
            <a:pPr>
              <a:spcBef>
                <a:spcPts val="0"/>
              </a:spcBef>
              <a:spcAft>
                <a:spcPts val="1200"/>
              </a:spcAft>
              <a:defRPr/>
            </a:pPr>
            <a:r>
              <a:rPr lang="en-US" sz="2000" dirty="0" err="1"/>
              <a:t>SureFlight</a:t>
            </a:r>
            <a:r>
              <a:rPr lang="en-US" sz="2000" dirty="0"/>
              <a:t> Ground Services PLC has been providing a wide range of services at airports and to airline companies. Recently it has expanded its operations into the field of aircraft maintenance. </a:t>
            </a:r>
            <a:endParaRPr lang="cs-CZ" sz="2000" dirty="0" smtClean="0"/>
          </a:p>
          <a:p>
            <a:pPr>
              <a:spcBef>
                <a:spcPts val="0"/>
              </a:spcBef>
              <a:spcAft>
                <a:spcPts val="1200"/>
              </a:spcAft>
              <a:defRPr/>
            </a:pPr>
            <a:r>
              <a:rPr lang="en-US" sz="2000" dirty="0" smtClean="0"/>
              <a:t>The </a:t>
            </a:r>
            <a:r>
              <a:rPr lang="en-US" sz="2000" dirty="0"/>
              <a:t>Civil Aviation authorities require that all aircraft are subjected to rigorous maintenance inspection at stipulated regular intervals. The expansion is part of the long term strategy of </a:t>
            </a:r>
            <a:r>
              <a:rPr lang="en-US" sz="2000" dirty="0" err="1"/>
              <a:t>SureFlight</a:t>
            </a:r>
            <a:r>
              <a:rPr lang="en-US" sz="2000" dirty="0"/>
              <a:t> in accordance with its mission to be "... the leading provider of a complete range of high quality civil aircraft services... '. </a:t>
            </a:r>
            <a:endParaRPr lang="cs-CZ" sz="2000" dirty="0" smtClean="0"/>
          </a:p>
          <a:p>
            <a:pPr>
              <a:spcBef>
                <a:spcPts val="0"/>
              </a:spcBef>
              <a:spcAft>
                <a:spcPts val="1200"/>
              </a:spcAft>
              <a:defRPr/>
            </a:pPr>
            <a:r>
              <a:rPr lang="en-US" sz="2000" dirty="0" smtClean="0"/>
              <a:t>The </a:t>
            </a:r>
            <a:r>
              <a:rPr lang="en-US" sz="2000" dirty="0"/>
              <a:t>timing of the decision to proceed coincides with an opportunity to tender for a five year contract to provide the maintenance for the Airbus fleet of a major international passenger airline.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smtClean="0"/>
              <a:t>Case Study – </a:t>
            </a:r>
            <a:r>
              <a:rPr lang="cs-CZ" sz="2800" b="1" dirty="0" err="1" smtClean="0"/>
              <a:t>SureFlight</a:t>
            </a:r>
            <a:endParaRPr lang="en-US" sz="2800" b="1" dirty="0" smtClean="0"/>
          </a:p>
          <a:p>
            <a:pPr>
              <a:spcBef>
                <a:spcPts val="0"/>
              </a:spcBef>
              <a:spcAft>
                <a:spcPts val="1200"/>
              </a:spcAft>
              <a:defRPr/>
            </a:pPr>
            <a:r>
              <a:rPr lang="en-US" sz="2000" dirty="0"/>
              <a:t>The requirements spelled out in the tender documents cover full maintenance of the aircraft engines, its airframe and fuel tanks and all landing gear. </a:t>
            </a:r>
            <a:endParaRPr lang="cs-CZ" sz="2000" dirty="0" smtClean="0"/>
          </a:p>
          <a:p>
            <a:pPr>
              <a:spcBef>
                <a:spcPts val="0"/>
              </a:spcBef>
              <a:spcAft>
                <a:spcPts val="1200"/>
              </a:spcAft>
              <a:defRPr/>
            </a:pPr>
            <a:r>
              <a:rPr lang="en-US" sz="2000" dirty="0" smtClean="0"/>
              <a:t>After </a:t>
            </a:r>
            <a:r>
              <a:rPr lang="en-US" sz="2000" dirty="0"/>
              <a:t>the aircraft has been checked in and all the relevant data recorded it will be moved to a maintenance hangar and positioned ready for work to begin. </a:t>
            </a:r>
            <a:r>
              <a:rPr lang="en-US" sz="2000" dirty="0" smtClean="0"/>
              <a:t>The </a:t>
            </a:r>
            <a:r>
              <a:rPr lang="en-US" sz="2000" dirty="0"/>
              <a:t>first activities are concerned with conducting a detailed inspection of all the three areas of concern by suitably qualified inspection engineers. </a:t>
            </a:r>
            <a:endParaRPr lang="cs-CZ" sz="2000" dirty="0" smtClean="0"/>
          </a:p>
          <a:p>
            <a:pPr>
              <a:spcBef>
                <a:spcPts val="0"/>
              </a:spcBef>
              <a:spcAft>
                <a:spcPts val="1200"/>
              </a:spcAft>
              <a:defRPr/>
            </a:pPr>
            <a:r>
              <a:rPr lang="en-US" sz="2000" dirty="0" smtClean="0"/>
              <a:t>From </a:t>
            </a:r>
            <a:r>
              <a:rPr lang="en-US" sz="2000" dirty="0"/>
              <a:t>this a complete list of required rectifications is produced for the relevant fitters to perform. Once the rectifications have been done thorough checking is carried out before the aircraft is signed off and moved from the hangar ready to resume service.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smtClean="0"/>
              <a:t>Case Study – </a:t>
            </a:r>
            <a:r>
              <a:rPr lang="en-US" sz="2800" b="1" dirty="0" err="1" smtClean="0"/>
              <a:t>SureFlight</a:t>
            </a:r>
            <a:endParaRPr lang="en-US" sz="2800" b="1" dirty="0" smtClean="0"/>
          </a:p>
          <a:p>
            <a:pPr>
              <a:spcBef>
                <a:spcPts val="0"/>
              </a:spcBef>
              <a:spcAft>
                <a:spcPts val="1200"/>
              </a:spcAft>
              <a:defRPr/>
            </a:pPr>
            <a:r>
              <a:rPr lang="en-US" sz="2000" dirty="0" smtClean="0"/>
              <a:t>Clearly it is desirable to minimize the loss of income incurred by the airline by completing the maintenance as quickly as possible.</a:t>
            </a:r>
          </a:p>
          <a:p>
            <a:pPr>
              <a:spcBef>
                <a:spcPts val="0"/>
              </a:spcBef>
              <a:spcAft>
                <a:spcPts val="1200"/>
              </a:spcAft>
              <a:defRPr/>
            </a:pPr>
            <a:r>
              <a:rPr lang="en-US" sz="2000" dirty="0" smtClean="0"/>
              <a:t>However safety should never be compromised for the sake of shorter turnaround.</a:t>
            </a:r>
          </a:p>
          <a:p>
            <a:pPr>
              <a:spcBef>
                <a:spcPts val="0"/>
              </a:spcBef>
              <a:spcAft>
                <a:spcPts val="1200"/>
              </a:spcAft>
              <a:defRPr/>
            </a:pPr>
            <a:r>
              <a:rPr lang="en-US" sz="2000" dirty="0" smtClean="0"/>
              <a:t>As </a:t>
            </a:r>
            <a:r>
              <a:rPr lang="en-US" sz="2000" dirty="0"/>
              <a:t>a first step in the planning process the Project Manager developed a first level Work Breakdown Structure before proceeding to gather detailed data. </a:t>
            </a:r>
            <a:endParaRPr lang="cs-CZ" sz="2000" dirty="0" smtClean="0"/>
          </a:p>
          <a:p>
            <a:pPr>
              <a:spcBef>
                <a:spcPts val="0"/>
              </a:spcBef>
              <a:spcAft>
                <a:spcPts val="1200"/>
              </a:spcAft>
              <a:defRPr/>
            </a:pPr>
            <a:r>
              <a:rPr lang="en-US" sz="2000" dirty="0" smtClean="0"/>
              <a:t>As </a:t>
            </a:r>
            <a:r>
              <a:rPr lang="en-US" sz="2000" dirty="0"/>
              <a:t>the lower levels of the structure were produced and the work packages were broken down into activities vital data was recorded for later analysis. A summary of the activity data is given in Table 1</a:t>
            </a:r>
            <a:endParaRPr lang="cs-CZ" sz="2000" dirty="0" smtClean="0"/>
          </a:p>
          <a:p>
            <a:pPr>
              <a:spcBef>
                <a:spcPts val="0"/>
              </a:spcBef>
              <a:spcAft>
                <a:spcPts val="1200"/>
              </a:spcAft>
              <a:defRPr/>
            </a:pP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smtClean="0"/>
              <a:t>Case Study – </a:t>
            </a:r>
            <a:r>
              <a:rPr lang="cs-CZ" sz="2800" b="1" dirty="0" err="1" smtClean="0"/>
              <a:t>SureFlight</a:t>
            </a:r>
            <a:endParaRPr lang="en-US" sz="2800" b="1" dirty="0" smtClean="0"/>
          </a:p>
          <a:p>
            <a:pPr>
              <a:spcBef>
                <a:spcPts val="0"/>
              </a:spcBef>
              <a:spcAft>
                <a:spcPts val="1200"/>
              </a:spcAft>
              <a:defRPr/>
            </a:pPr>
            <a:r>
              <a:rPr lang="en-US" sz="2000" dirty="0" smtClean="0"/>
              <a:t>A </a:t>
            </a:r>
            <a:r>
              <a:rPr lang="en-US" sz="2000" dirty="0"/>
              <a:t>summary of the activity data is given in Table </a:t>
            </a:r>
            <a:r>
              <a:rPr lang="en-US" sz="2000" dirty="0" smtClean="0"/>
              <a:t>1</a:t>
            </a:r>
            <a:r>
              <a:rPr lang="cs-CZ" sz="2000" dirty="0" smtClean="0"/>
              <a:t>:</a:t>
            </a:r>
          </a:p>
          <a:p>
            <a:pPr>
              <a:spcBef>
                <a:spcPts val="0"/>
              </a:spcBef>
              <a:spcAft>
                <a:spcPts val="1200"/>
              </a:spcAft>
              <a:defRPr/>
            </a:pPr>
            <a:endParaRPr lang="en-US" sz="2000" dirty="0"/>
          </a:p>
        </p:txBody>
      </p:sp>
      <p:graphicFrame>
        <p:nvGraphicFramePr>
          <p:cNvPr id="2" name="Tabulka 1"/>
          <p:cNvGraphicFramePr>
            <a:graphicFrameLocks noGrp="1"/>
          </p:cNvGraphicFramePr>
          <p:nvPr/>
        </p:nvGraphicFramePr>
        <p:xfrm>
          <a:off x="611188" y="2636838"/>
          <a:ext cx="8134349" cy="3319464"/>
        </p:xfrm>
        <a:graphic>
          <a:graphicData uri="http://schemas.openxmlformats.org/drawingml/2006/table">
            <a:tbl>
              <a:tblPr/>
              <a:tblGrid>
                <a:gridCol w="789041"/>
                <a:gridCol w="3301948"/>
                <a:gridCol w="1010840"/>
                <a:gridCol w="1010840"/>
                <a:gridCol w="1157528"/>
                <a:gridCol w="864152"/>
              </a:tblGrid>
              <a:tr h="575978">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Description</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Preceding activity</a:t>
                      </a:r>
                      <a:endParaRPr lang="cs-CZ" sz="16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Duration</a:t>
                      </a:r>
                      <a:endParaRPr lang="cs-CZ" sz="1600">
                        <a:effectLst/>
                        <a:latin typeface="Arial" panose="020B0604020202020204" pitchFamily="34" charset="0"/>
                        <a:ea typeface="Times New Roman"/>
                        <a:cs typeface="Arial" panose="020B0604020202020204" pitchFamily="34" charset="0"/>
                      </a:endParaRPr>
                    </a:p>
                    <a:p>
                      <a:pPr algn="ctr">
                        <a:spcAft>
                          <a:spcPts val="0"/>
                        </a:spcAft>
                      </a:pPr>
                      <a:r>
                        <a:rPr lang="en-GB" sz="1600">
                          <a:effectLst/>
                          <a:latin typeface="Arial" panose="020B0604020202020204" pitchFamily="34" charset="0"/>
                          <a:ea typeface="Times New Roman"/>
                          <a:cs typeface="Arial" panose="020B0604020202020204" pitchFamily="34" charset="0"/>
                        </a:rPr>
                        <a:t>(days)</a:t>
                      </a:r>
                      <a:endParaRPr lang="cs-CZ" sz="16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Inspection</a:t>
                      </a:r>
                      <a:endParaRPr lang="cs-CZ" sz="1600" dirty="0">
                        <a:effectLst/>
                        <a:latin typeface="Arial" panose="020B0604020202020204" pitchFamily="34" charset="0"/>
                        <a:ea typeface="Times New Roman"/>
                        <a:cs typeface="Arial" panose="020B0604020202020204" pitchFamily="34" charset="0"/>
                      </a:endParaRPr>
                    </a:p>
                    <a:p>
                      <a:pPr algn="ctr">
                        <a:spcAft>
                          <a:spcPts val="0"/>
                        </a:spcAft>
                      </a:pPr>
                      <a:r>
                        <a:rPr lang="en-GB" sz="1600" dirty="0">
                          <a:effectLst/>
                          <a:latin typeface="Arial" panose="020B0604020202020204" pitchFamily="34" charset="0"/>
                          <a:ea typeface="Times New Roman"/>
                          <a:cs typeface="Arial" panose="020B0604020202020204" pitchFamily="34" charset="0"/>
                        </a:rPr>
                        <a:t>Engineers</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Fitters</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226">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Position &amp;jack up aircraft. </a:t>
                      </a:r>
                      <a:r>
                        <a:rPr lang="en-GB" sz="1600" dirty="0" smtClean="0">
                          <a:effectLst/>
                          <a:latin typeface="Arial" panose="020B0604020202020204" pitchFamily="34" charset="0"/>
                          <a:ea typeface="Times New Roman"/>
                          <a:cs typeface="Arial" panose="020B0604020202020204" pitchFamily="34" charset="0"/>
                        </a:rPr>
                        <a:t>Clean </a:t>
                      </a:r>
                      <a:r>
                        <a:rPr lang="en-GB" sz="1600" dirty="0">
                          <a:effectLst/>
                          <a:latin typeface="Arial" panose="020B0604020202020204" pitchFamily="34" charset="0"/>
                          <a:ea typeface="Times New Roman"/>
                          <a:cs typeface="Arial" panose="020B0604020202020204" pitchFamily="34" charset="0"/>
                        </a:rPr>
                        <a:t>undercarriage &amp; remove wheels</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180">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B</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Inspect engines</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A</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1</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3</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180">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Inspect airframe</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2</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1</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180">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D</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Inspect undercarriage</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1</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3</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180">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Rectify airframe</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3</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180">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F</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Rectify engines</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B</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3</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180">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G</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Rectify </a:t>
                      </a:r>
                      <a:r>
                        <a:rPr lang="en-GB" sz="1600" dirty="0" smtClean="0">
                          <a:effectLst/>
                          <a:latin typeface="Arial" panose="020B0604020202020204" pitchFamily="34" charset="0"/>
                          <a:ea typeface="Times New Roman"/>
                          <a:cs typeface="Arial" panose="020B0604020202020204" pitchFamily="34" charset="0"/>
                        </a:rPr>
                        <a:t>undercarriage</a:t>
                      </a:r>
                      <a:r>
                        <a:rPr lang="cs-CZ" sz="1600" dirty="0" smtClean="0">
                          <a:effectLst/>
                          <a:latin typeface="Arial" panose="020B0604020202020204" pitchFamily="34" charset="0"/>
                          <a:ea typeface="Times New Roman"/>
                          <a:cs typeface="Arial" panose="020B0604020202020204" pitchFamily="34" charset="0"/>
                        </a:rPr>
                        <a:t> </a:t>
                      </a:r>
                      <a:r>
                        <a:rPr lang="en-GB" sz="1600" dirty="0" smtClean="0">
                          <a:effectLst/>
                          <a:latin typeface="Arial" panose="020B0604020202020204" pitchFamily="34" charset="0"/>
                          <a:ea typeface="Times New Roman"/>
                          <a:cs typeface="Arial" panose="020B0604020202020204" pitchFamily="34" charset="0"/>
                        </a:rPr>
                        <a:t>&amp;</a:t>
                      </a:r>
                      <a:r>
                        <a:rPr lang="cs-CZ" sz="1600" dirty="0" smtClean="0">
                          <a:effectLst/>
                          <a:latin typeface="Arial" panose="020B0604020202020204" pitchFamily="34" charset="0"/>
                          <a:ea typeface="Times New Roman"/>
                          <a:cs typeface="Arial" panose="020B0604020202020204" pitchFamily="34" charset="0"/>
                        </a:rPr>
                        <a:t> </a:t>
                      </a:r>
                      <a:r>
                        <a:rPr lang="en-GB" sz="1600" dirty="0" smtClean="0">
                          <a:effectLst/>
                          <a:latin typeface="Arial" panose="020B0604020202020204" pitchFamily="34" charset="0"/>
                          <a:ea typeface="Times New Roman"/>
                          <a:cs typeface="Arial" panose="020B0604020202020204" pitchFamily="34" charset="0"/>
                        </a:rPr>
                        <a:t>refit </a:t>
                      </a:r>
                      <a:r>
                        <a:rPr lang="en-GB" sz="1600" dirty="0">
                          <a:effectLst/>
                          <a:latin typeface="Arial" panose="020B0604020202020204" pitchFamily="34" charset="0"/>
                          <a:ea typeface="Times New Roman"/>
                          <a:cs typeface="Arial" panose="020B0604020202020204" pitchFamily="34" charset="0"/>
                        </a:rPr>
                        <a:t>wheels</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D</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4</a:t>
                      </a:r>
                      <a:endParaRPr lang="cs-CZ" sz="1600" b="1">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1</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180">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H</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Check rectification &amp; sign off</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 F, G</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3</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1</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smtClean="0"/>
              <a:t>Case Study – </a:t>
            </a:r>
            <a:r>
              <a:rPr lang="cs-CZ" sz="2800" b="1" dirty="0" err="1" smtClean="0"/>
              <a:t>SureFlight</a:t>
            </a:r>
            <a:endParaRPr lang="en-US" sz="2800" b="1" dirty="0" smtClean="0"/>
          </a:p>
          <a:p>
            <a:pPr>
              <a:spcBef>
                <a:spcPts val="0"/>
              </a:spcBef>
              <a:spcAft>
                <a:spcPts val="1200"/>
              </a:spcAft>
              <a:defRPr/>
            </a:pPr>
            <a:r>
              <a:rPr lang="en-US" sz="2000" dirty="0"/>
              <a:t>It is now possible to do some cost estimating based on the activity data using appropriate charge out rates for the engineers and fitters; in this case it was decided after consultation with the Accounts that $250 and $200 per day respectively should be used. </a:t>
            </a:r>
            <a:endParaRPr lang="cs-CZ" sz="2000" dirty="0" smtClean="0"/>
          </a:p>
          <a:p>
            <a:pPr>
              <a:spcBef>
                <a:spcPts val="0"/>
              </a:spcBef>
              <a:spcAft>
                <a:spcPts val="1200"/>
              </a:spcAft>
              <a:defRPr/>
            </a:pPr>
            <a:r>
              <a:rPr lang="en-US" sz="2000" dirty="0" smtClean="0"/>
              <a:t>In </a:t>
            </a:r>
            <a:r>
              <a:rPr lang="en-US" sz="2000" dirty="0"/>
              <a:t>addition some estimate of the costs of materials and spare parts that are likely to be used also needed including - the estimates are shown in Table 2 below</a:t>
            </a:r>
            <a:r>
              <a:rPr lang="en-US" sz="2000" dirty="0" smtClean="0"/>
              <a:t>.</a:t>
            </a:r>
            <a:endParaRPr lang="cs-CZ" sz="2000" dirty="0" smtClean="0"/>
          </a:p>
          <a:p>
            <a:pPr>
              <a:spcBef>
                <a:spcPts val="0"/>
              </a:spcBef>
              <a:spcAft>
                <a:spcPts val="1200"/>
              </a:spcAft>
              <a:defRPr/>
            </a:pPr>
            <a:endParaRPr lang="en-US" sz="2000" dirty="0"/>
          </a:p>
        </p:txBody>
      </p:sp>
      <p:graphicFrame>
        <p:nvGraphicFramePr>
          <p:cNvPr id="2" name="Tabulka 1"/>
          <p:cNvGraphicFramePr>
            <a:graphicFrameLocks noGrp="1"/>
          </p:cNvGraphicFramePr>
          <p:nvPr/>
        </p:nvGraphicFramePr>
        <p:xfrm>
          <a:off x="827088" y="4652963"/>
          <a:ext cx="7345364" cy="1152526"/>
        </p:xfrm>
        <a:graphic>
          <a:graphicData uri="http://schemas.openxmlformats.org/drawingml/2006/table">
            <a:tbl>
              <a:tblPr/>
              <a:tblGrid>
                <a:gridCol w="1739627"/>
                <a:gridCol w="1120493"/>
                <a:gridCol w="1121311"/>
                <a:gridCol w="1121311"/>
                <a:gridCol w="1121311"/>
                <a:gridCol w="1121311"/>
              </a:tblGrid>
              <a:tr h="576263">
                <a:tc>
                  <a:txBody>
                    <a:bodyPr/>
                    <a:lstStyle/>
                    <a:p>
                      <a:pPr algn="just">
                        <a:spcAft>
                          <a:spcPts val="0"/>
                        </a:spcAft>
                      </a:pPr>
                      <a:r>
                        <a:rPr lang="en-GB" sz="1800" dirty="0">
                          <a:effectLst/>
                          <a:latin typeface="Arial" panose="020B0604020202020204" pitchFamily="34" charset="0"/>
                          <a:ea typeface="Times New Roman"/>
                          <a:cs typeface="Arial" panose="020B0604020202020204" pitchFamily="34" charset="0"/>
                        </a:rPr>
                        <a:t>Activity</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b="1" dirty="0">
                          <a:effectLst/>
                          <a:latin typeface="Arial" panose="020B0604020202020204" pitchFamily="34" charset="0"/>
                          <a:ea typeface="Times New Roman"/>
                          <a:cs typeface="Arial" panose="020B0604020202020204" pitchFamily="34" charset="0"/>
                        </a:rPr>
                        <a:t>A</a:t>
                      </a:r>
                      <a:endParaRPr lang="cs-CZ" sz="18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b="1" dirty="0">
                          <a:effectLst/>
                          <a:latin typeface="Arial" panose="020B0604020202020204" pitchFamily="34" charset="0"/>
                          <a:ea typeface="Times New Roman"/>
                          <a:cs typeface="Arial" panose="020B0604020202020204" pitchFamily="34" charset="0"/>
                        </a:rPr>
                        <a:t>B</a:t>
                      </a:r>
                      <a:endParaRPr lang="cs-CZ" sz="18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b="1" dirty="0">
                          <a:effectLst/>
                          <a:latin typeface="Arial" panose="020B0604020202020204" pitchFamily="34" charset="0"/>
                          <a:ea typeface="Times New Roman"/>
                          <a:cs typeface="Arial" panose="020B0604020202020204" pitchFamily="34" charset="0"/>
                        </a:rPr>
                        <a:t>D</a:t>
                      </a:r>
                      <a:endParaRPr lang="cs-CZ" sz="18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b="1" dirty="0">
                          <a:effectLst/>
                          <a:latin typeface="Arial" panose="020B0604020202020204" pitchFamily="34" charset="0"/>
                          <a:ea typeface="Times New Roman"/>
                          <a:cs typeface="Arial" panose="020B0604020202020204" pitchFamily="34" charset="0"/>
                        </a:rPr>
                        <a:t>E</a:t>
                      </a:r>
                      <a:endParaRPr lang="cs-CZ" sz="18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b="1" dirty="0">
                          <a:effectLst/>
                          <a:latin typeface="Arial" panose="020B0604020202020204" pitchFamily="34" charset="0"/>
                          <a:ea typeface="Times New Roman"/>
                          <a:cs typeface="Arial" panose="020B0604020202020204" pitchFamily="34" charset="0"/>
                        </a:rPr>
                        <a:t>G</a:t>
                      </a:r>
                      <a:endParaRPr lang="cs-CZ" sz="18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263">
                <a:tc>
                  <a:txBody>
                    <a:bodyPr/>
                    <a:lstStyle/>
                    <a:p>
                      <a:pPr algn="just">
                        <a:spcAft>
                          <a:spcPts val="0"/>
                        </a:spcAft>
                      </a:pPr>
                      <a:r>
                        <a:rPr lang="en-GB" sz="1800">
                          <a:effectLst/>
                          <a:latin typeface="Arial" panose="020B0604020202020204" pitchFamily="34" charset="0"/>
                          <a:ea typeface="Times New Roman"/>
                          <a:cs typeface="Arial" panose="020B0604020202020204" pitchFamily="34" charset="0"/>
                        </a:rPr>
                        <a:t>Other Costs </a:t>
                      </a:r>
                      <a:endParaRPr lang="cs-CZ" sz="180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100</a:t>
                      </a:r>
                      <a:endParaRPr lang="cs-CZ" sz="180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60</a:t>
                      </a:r>
                      <a:endParaRPr lang="cs-CZ" sz="180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120</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900</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800</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smtClean="0"/>
              <a:t>Case Study – </a:t>
            </a:r>
            <a:r>
              <a:rPr lang="cs-CZ" sz="2800" b="1" dirty="0" err="1" smtClean="0"/>
              <a:t>SureFlight</a:t>
            </a:r>
            <a:endParaRPr lang="en-US" sz="2800" b="1" dirty="0" smtClean="0"/>
          </a:p>
          <a:p>
            <a:pPr>
              <a:spcBef>
                <a:spcPts val="0"/>
              </a:spcBef>
              <a:spcAft>
                <a:spcPts val="1200"/>
              </a:spcAft>
              <a:defRPr/>
            </a:pPr>
            <a:r>
              <a:rPr lang="en-US" sz="2000" dirty="0"/>
              <a:t>The estimated total costs for each activity including </a:t>
            </a:r>
            <a:r>
              <a:rPr lang="en-US" sz="2000" dirty="0" smtClean="0"/>
              <a:t>labor</a:t>
            </a:r>
            <a:r>
              <a:rPr lang="en-US" sz="2000" dirty="0"/>
              <a:t>, materials and/or replacement parts is shown in Table 3. </a:t>
            </a:r>
            <a:endParaRPr lang="cs-CZ" sz="2000" dirty="0" smtClean="0"/>
          </a:p>
        </p:txBody>
      </p:sp>
      <p:graphicFrame>
        <p:nvGraphicFramePr>
          <p:cNvPr id="5" name="Tabulka 4"/>
          <p:cNvGraphicFramePr>
            <a:graphicFrameLocks noGrp="1"/>
          </p:cNvGraphicFramePr>
          <p:nvPr/>
        </p:nvGraphicFramePr>
        <p:xfrm>
          <a:off x="611188" y="2708275"/>
          <a:ext cx="7527926" cy="3457576"/>
        </p:xfrm>
        <a:graphic>
          <a:graphicData uri="http://schemas.openxmlformats.org/drawingml/2006/table">
            <a:tbl>
              <a:tblPr/>
              <a:tblGrid>
                <a:gridCol w="789005"/>
                <a:gridCol w="3603545"/>
                <a:gridCol w="1116035"/>
                <a:gridCol w="912832"/>
                <a:gridCol w="1106509"/>
              </a:tblGrid>
              <a:tr h="599942">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Description</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Preceding </a:t>
                      </a:r>
                      <a:endParaRPr lang="cs-CZ" sz="1600" dirty="0" smtClean="0">
                        <a:effectLst/>
                        <a:latin typeface="Arial" panose="020B0604020202020204" pitchFamily="34" charset="0"/>
                        <a:ea typeface="Times New Roman"/>
                        <a:cs typeface="Arial" panose="020B0604020202020204" pitchFamily="34" charset="0"/>
                      </a:endParaRPr>
                    </a:p>
                    <a:p>
                      <a:pPr algn="ctr">
                        <a:spcAft>
                          <a:spcPts val="0"/>
                        </a:spcAft>
                      </a:pPr>
                      <a:r>
                        <a:rPr lang="en-GB" sz="1600" dirty="0" smtClean="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Duration</a:t>
                      </a:r>
                      <a:endParaRPr lang="cs-CZ" sz="1600">
                        <a:effectLst/>
                        <a:latin typeface="Arial" panose="020B0604020202020204" pitchFamily="34" charset="0"/>
                        <a:ea typeface="Times New Roman"/>
                        <a:cs typeface="Arial" panose="020B0604020202020204" pitchFamily="34" charset="0"/>
                      </a:endParaRPr>
                    </a:p>
                    <a:p>
                      <a:pPr algn="ctr">
                        <a:spcAft>
                          <a:spcPts val="0"/>
                        </a:spcAft>
                      </a:pPr>
                      <a:r>
                        <a:rPr lang="en-GB" sz="1600">
                          <a:effectLst/>
                          <a:latin typeface="Arial" panose="020B0604020202020204" pitchFamily="34" charset="0"/>
                          <a:ea typeface="Times New Roman"/>
                          <a:cs typeface="Arial" panose="020B0604020202020204" pitchFamily="34" charset="0"/>
                        </a:rPr>
                        <a:t>(days)</a:t>
                      </a:r>
                      <a:endParaRPr lang="cs-CZ" sz="160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Estimated</a:t>
                      </a:r>
                      <a:r>
                        <a:rPr lang="cs-CZ" sz="1600" dirty="0" smtClean="0">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Cost</a:t>
                      </a:r>
                      <a:r>
                        <a:rPr lang="cs-CZ" sz="1600" dirty="0" smtClean="0">
                          <a:effectLst/>
                          <a:latin typeface="Arial" panose="020B0604020202020204" pitchFamily="34" charset="0"/>
                          <a:ea typeface="Times New Roman"/>
                          <a:cs typeface="Arial" panose="020B0604020202020204" pitchFamily="34" charset="0"/>
                        </a:rPr>
                        <a:t> </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45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Position &amp;jack up </a:t>
                      </a:r>
                      <a:r>
                        <a:rPr lang="en-GB" sz="1600" dirty="0" smtClean="0">
                          <a:effectLst/>
                          <a:latin typeface="Arial" panose="020B0604020202020204" pitchFamily="34" charset="0"/>
                          <a:ea typeface="Times New Roman"/>
                          <a:cs typeface="Arial" panose="020B0604020202020204" pitchFamily="34" charset="0"/>
                        </a:rPr>
                        <a:t>aircraft.</a:t>
                      </a:r>
                      <a:r>
                        <a:rPr lang="cs-CZ" sz="1600" baseline="0" dirty="0" smtClean="0">
                          <a:effectLst/>
                          <a:latin typeface="Arial" panose="020B0604020202020204" pitchFamily="34" charset="0"/>
                          <a:ea typeface="Times New Roman"/>
                          <a:cs typeface="Arial" panose="020B0604020202020204" pitchFamily="34" charset="0"/>
                        </a:rPr>
                        <a:t> </a:t>
                      </a:r>
                    </a:p>
                    <a:p>
                      <a:pPr algn="just">
                        <a:spcAft>
                          <a:spcPts val="0"/>
                        </a:spcAft>
                      </a:pPr>
                      <a:r>
                        <a:rPr lang="en-GB" sz="1600" dirty="0" smtClean="0">
                          <a:effectLst/>
                          <a:latin typeface="Arial" panose="020B0604020202020204" pitchFamily="34" charset="0"/>
                          <a:ea typeface="Times New Roman"/>
                          <a:cs typeface="Arial" panose="020B0604020202020204" pitchFamily="34" charset="0"/>
                        </a:rPr>
                        <a:t>Clean </a:t>
                      </a:r>
                      <a:r>
                        <a:rPr lang="en-GB" sz="1600" dirty="0">
                          <a:effectLst/>
                          <a:latin typeface="Arial" panose="020B0604020202020204" pitchFamily="34" charset="0"/>
                          <a:ea typeface="Times New Roman"/>
                          <a:cs typeface="Arial" panose="020B0604020202020204" pitchFamily="34" charset="0"/>
                        </a:rPr>
                        <a:t>undercarriage &amp; remove wheels</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1700</a:t>
                      </a:r>
                      <a:endParaRPr lang="cs-CZ" sz="1800" dirty="0">
                        <a:effectLst/>
                        <a:latin typeface="Arial" panose="020B0604020202020204" pitchFamily="34" charset="0"/>
                        <a:ea typeface="Times New Roman"/>
                        <a:cs typeface="Arial" panose="020B0604020202020204" pitchFamily="34" charset="0"/>
                      </a:endParaRPr>
                    </a:p>
                  </a:txBody>
                  <a:tcPr marL="44444" marR="44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69">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B</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Inspect engines</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A</a:t>
                      </a:r>
                      <a:endParaRPr lang="cs-CZ" sz="1600" b="1">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1760</a:t>
                      </a:r>
                      <a:endParaRPr lang="cs-CZ" sz="1800" dirty="0">
                        <a:effectLst/>
                        <a:latin typeface="Arial" panose="020B0604020202020204" pitchFamily="34" charset="0"/>
                        <a:ea typeface="Times New Roman"/>
                        <a:cs typeface="Arial" panose="020B0604020202020204" pitchFamily="34" charset="0"/>
                      </a:endParaRPr>
                    </a:p>
                  </a:txBody>
                  <a:tcPr marL="44444" marR="44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69">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Inspect airframe</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2800</a:t>
                      </a:r>
                      <a:endParaRPr lang="cs-CZ" sz="1800" dirty="0">
                        <a:effectLst/>
                        <a:latin typeface="Arial" panose="020B0604020202020204" pitchFamily="34" charset="0"/>
                        <a:ea typeface="Times New Roman"/>
                        <a:cs typeface="Arial" panose="020B0604020202020204" pitchFamily="34" charset="0"/>
                      </a:endParaRPr>
                    </a:p>
                  </a:txBody>
                  <a:tcPr marL="44444" marR="44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69">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D</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Inspect undercarriage</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1820</a:t>
                      </a:r>
                      <a:endParaRPr lang="cs-CZ" sz="1800" dirty="0">
                        <a:effectLst/>
                        <a:latin typeface="Arial" panose="020B0604020202020204" pitchFamily="34" charset="0"/>
                        <a:ea typeface="Times New Roman"/>
                        <a:cs typeface="Arial" panose="020B0604020202020204" pitchFamily="34" charset="0"/>
                      </a:endParaRPr>
                    </a:p>
                  </a:txBody>
                  <a:tcPr marL="44444" marR="44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69">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Rectify airframe</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3300</a:t>
                      </a:r>
                      <a:endParaRPr lang="cs-CZ" sz="1800" dirty="0">
                        <a:effectLst/>
                        <a:latin typeface="Arial" panose="020B0604020202020204" pitchFamily="34" charset="0"/>
                        <a:ea typeface="Times New Roman"/>
                        <a:cs typeface="Arial" panose="020B0604020202020204" pitchFamily="34" charset="0"/>
                      </a:endParaRPr>
                    </a:p>
                  </a:txBody>
                  <a:tcPr marL="44444" marR="44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69">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F</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Rectify engines</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B</a:t>
                      </a:r>
                      <a:endParaRPr lang="cs-CZ" sz="1600" b="1">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3</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1200</a:t>
                      </a:r>
                      <a:endParaRPr lang="cs-CZ" sz="1800" dirty="0">
                        <a:effectLst/>
                        <a:latin typeface="Arial" panose="020B0604020202020204" pitchFamily="34" charset="0"/>
                        <a:ea typeface="Times New Roman"/>
                        <a:cs typeface="Arial" panose="020B0604020202020204" pitchFamily="34" charset="0"/>
                      </a:endParaRPr>
                    </a:p>
                  </a:txBody>
                  <a:tcPr marL="44444" marR="44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69">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G</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Rectify </a:t>
                      </a:r>
                      <a:r>
                        <a:rPr lang="en-GB" sz="1600" dirty="0" smtClean="0">
                          <a:effectLst/>
                          <a:latin typeface="Arial" panose="020B0604020202020204" pitchFamily="34" charset="0"/>
                          <a:ea typeface="Times New Roman"/>
                          <a:cs typeface="Arial" panose="020B0604020202020204" pitchFamily="34" charset="0"/>
                        </a:rPr>
                        <a:t>undercarriage</a:t>
                      </a:r>
                      <a:r>
                        <a:rPr lang="cs-CZ" sz="1600" dirty="0" smtClean="0">
                          <a:effectLst/>
                          <a:latin typeface="Arial" panose="020B0604020202020204" pitchFamily="34" charset="0"/>
                          <a:ea typeface="Times New Roman"/>
                          <a:cs typeface="Arial" panose="020B0604020202020204" pitchFamily="34" charset="0"/>
                        </a:rPr>
                        <a:t> </a:t>
                      </a:r>
                      <a:r>
                        <a:rPr lang="en-GB" sz="1600" dirty="0" smtClean="0">
                          <a:effectLst/>
                          <a:latin typeface="Arial" panose="020B0604020202020204" pitchFamily="34" charset="0"/>
                          <a:ea typeface="Times New Roman"/>
                          <a:cs typeface="Arial" panose="020B0604020202020204" pitchFamily="34" charset="0"/>
                        </a:rPr>
                        <a:t>&amp;</a:t>
                      </a:r>
                      <a:r>
                        <a:rPr lang="cs-CZ" sz="1600" dirty="0" smtClean="0">
                          <a:effectLst/>
                          <a:latin typeface="Arial" panose="020B0604020202020204" pitchFamily="34" charset="0"/>
                          <a:ea typeface="Times New Roman"/>
                          <a:cs typeface="Arial" panose="020B0604020202020204" pitchFamily="34" charset="0"/>
                        </a:rPr>
                        <a:t> </a:t>
                      </a:r>
                      <a:r>
                        <a:rPr lang="en-GB" sz="1600" dirty="0" smtClean="0">
                          <a:effectLst/>
                          <a:latin typeface="Arial" panose="020B0604020202020204" pitchFamily="34" charset="0"/>
                          <a:ea typeface="Times New Roman"/>
                          <a:cs typeface="Arial" panose="020B0604020202020204" pitchFamily="34" charset="0"/>
                        </a:rPr>
                        <a:t>refit </a:t>
                      </a:r>
                      <a:r>
                        <a:rPr lang="en-GB" sz="1600" dirty="0">
                          <a:effectLst/>
                          <a:latin typeface="Arial" panose="020B0604020202020204" pitchFamily="34" charset="0"/>
                          <a:ea typeface="Times New Roman"/>
                          <a:cs typeface="Arial" panose="020B0604020202020204" pitchFamily="34" charset="0"/>
                        </a:rPr>
                        <a:t>wheels</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D</a:t>
                      </a:r>
                      <a:endParaRPr lang="cs-CZ" sz="1600" b="1">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4</a:t>
                      </a:r>
                      <a:endParaRPr lang="cs-CZ" sz="1600" b="1">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1600</a:t>
                      </a:r>
                      <a:endParaRPr lang="cs-CZ" sz="1800" dirty="0">
                        <a:effectLst/>
                        <a:latin typeface="Arial" panose="020B0604020202020204" pitchFamily="34" charset="0"/>
                        <a:ea typeface="Times New Roman"/>
                        <a:cs typeface="Arial" panose="020B0604020202020204" pitchFamily="34" charset="0"/>
                      </a:endParaRPr>
                    </a:p>
                  </a:txBody>
                  <a:tcPr marL="44444" marR="44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69">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H</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Check rectification &amp; sign off</a:t>
                      </a:r>
                      <a:endParaRPr lang="cs-CZ" sz="1600"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 F, G</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1900</a:t>
                      </a:r>
                      <a:endParaRPr lang="cs-CZ" sz="1800" dirty="0">
                        <a:effectLst/>
                        <a:latin typeface="Arial" panose="020B0604020202020204" pitchFamily="34" charset="0"/>
                        <a:ea typeface="Times New Roman"/>
                        <a:cs typeface="Arial" panose="020B0604020202020204" pitchFamily="34" charset="0"/>
                      </a:endParaRPr>
                    </a:p>
                  </a:txBody>
                  <a:tcPr marL="44444" marR="44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31747"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pPr>
            <a:r>
              <a:rPr lang="cs-CZ" altLang="cs-CZ" sz="2800" b="1" smtClean="0"/>
              <a:t>CPM </a:t>
            </a:r>
            <a:r>
              <a:rPr lang="en-US" altLang="cs-CZ" sz="2800" b="1" smtClean="0"/>
              <a:t>Application</a:t>
            </a:r>
            <a:r>
              <a:rPr lang="cs-CZ" altLang="cs-CZ" sz="2800" b="1" smtClean="0"/>
              <a:t>:</a:t>
            </a:r>
            <a:endParaRPr lang="en-US" altLang="cs-CZ" sz="2800" b="1" smtClean="0"/>
          </a:p>
        </p:txBody>
      </p:sp>
      <p:graphicFrame>
        <p:nvGraphicFramePr>
          <p:cNvPr id="2" name="Tabulka 1"/>
          <p:cNvGraphicFramePr>
            <a:graphicFrameLocks noGrp="1"/>
          </p:cNvGraphicFramePr>
          <p:nvPr/>
        </p:nvGraphicFramePr>
        <p:xfrm>
          <a:off x="971550" y="2276475"/>
          <a:ext cx="6985005" cy="3673468"/>
        </p:xfrm>
        <a:graphic>
          <a:graphicData uri="http://schemas.openxmlformats.org/drawingml/2006/table">
            <a:tbl>
              <a:tblPr/>
              <a:tblGrid>
                <a:gridCol w="242772"/>
                <a:gridCol w="242772"/>
                <a:gridCol w="242772"/>
                <a:gridCol w="242772"/>
                <a:gridCol w="242772"/>
                <a:gridCol w="242772"/>
                <a:gridCol w="242772"/>
                <a:gridCol w="242772"/>
                <a:gridCol w="242772"/>
                <a:gridCol w="242772"/>
                <a:gridCol w="242772"/>
                <a:gridCol w="242772"/>
                <a:gridCol w="242772"/>
                <a:gridCol w="242772"/>
                <a:gridCol w="242772"/>
                <a:gridCol w="242772"/>
                <a:gridCol w="242772"/>
                <a:gridCol w="242772"/>
                <a:gridCol w="242772"/>
                <a:gridCol w="242772"/>
                <a:gridCol w="242772"/>
                <a:gridCol w="242772"/>
                <a:gridCol w="563865"/>
                <a:gridCol w="428511"/>
                <a:gridCol w="651645"/>
              </a:tblGrid>
              <a:tr h="205216">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r" fontAlgn="b"/>
                      <a:endParaRPr lang="cs-CZ" sz="1000" b="0" i="0" u="none" strike="noStrike">
                        <a:effectLst/>
                        <a:latin typeface="Arial CE"/>
                      </a:endParaRPr>
                    </a:p>
                  </a:txBody>
                  <a:tcPr marL="9525" marR="9525" marT="9528" marB="0" anchor="b">
                    <a:lnL>
                      <a:noFill/>
                    </a:lnL>
                    <a:lnR>
                      <a:noFill/>
                    </a:lnR>
                    <a:lnT>
                      <a:noFill/>
                    </a:lnT>
                    <a:lnB>
                      <a:noFill/>
                    </a:lnB>
                  </a:tcPr>
                </a:tc>
              </a:tr>
              <a:tr h="205216">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r" fontAlgn="b"/>
                      <a:endParaRPr lang="cs-CZ" sz="1000" b="0" i="0" u="none" strike="noStrike">
                        <a:effectLst/>
                        <a:latin typeface="Arial CE"/>
                      </a:endParaRPr>
                    </a:p>
                  </a:txBody>
                  <a:tcPr marL="9525" marR="9525" marT="9528" marB="0" anchor="b">
                    <a:lnL>
                      <a:noFill/>
                    </a:lnL>
                    <a:lnR>
                      <a:noFill/>
                    </a:lnR>
                    <a:lnT>
                      <a:noFill/>
                    </a:lnT>
                    <a:lnB>
                      <a:noFill/>
                    </a:lnB>
                  </a:tcPr>
                </a:tc>
              </a:tr>
              <a:tr h="207078">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CE"/>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4</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CE"/>
                        </a:rPr>
                        <a:t>4</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7</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r>
                        <a:rPr lang="cs-CZ" sz="1200" b="1" i="0" u="none" strike="noStrike" dirty="0" err="1">
                          <a:effectLst/>
                          <a:latin typeface="Arial" panose="020B0604020202020204" pitchFamily="34" charset="0"/>
                          <a:cs typeface="Arial" panose="020B0604020202020204" pitchFamily="34" charset="0"/>
                        </a:rPr>
                        <a:t>Act</a:t>
                      </a:r>
                      <a:endParaRPr lang="cs-CZ" sz="1200" b="1" i="0" u="none" strike="noStrike" dirty="0">
                        <a:effectLst/>
                        <a:latin typeface="Arial" panose="020B0604020202020204" pitchFamily="34" charset="0"/>
                        <a:cs typeface="Arial" panose="020B0604020202020204" pitchFamily="34" charset="0"/>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cs-CZ" sz="1200" b="1" i="0" u="none" strike="noStrike" dirty="0">
                          <a:effectLst/>
                          <a:latin typeface="Arial" panose="020B0604020202020204" pitchFamily="34" charset="0"/>
                          <a:cs typeface="Arial" panose="020B0604020202020204" pitchFamily="34" charset="0"/>
                        </a:rPr>
                        <a:t>Dur</a:t>
                      </a: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cs-CZ" sz="1200" b="1" i="0" u="none" strike="noStrike">
                          <a:effectLst/>
                          <a:latin typeface="Arial" panose="020B0604020202020204" pitchFamily="34" charset="0"/>
                          <a:cs typeface="Arial" panose="020B0604020202020204" pitchFamily="34" charset="0"/>
                        </a:rPr>
                        <a:t>Cost</a:t>
                      </a: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r>
              <a:tr h="253502">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r>
                        <a:rPr lang="cs-CZ" sz="1000" b="0" i="0" u="none" strike="noStrike">
                          <a:effectLst/>
                          <a:latin typeface="Arial CE"/>
                        </a:rPr>
                        <a:t> </a:t>
                      </a:r>
                    </a:p>
                  </a:txBody>
                  <a:tcPr marL="9525" marR="9525" marT="952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3</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B</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3</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F</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3</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r>
                        <a:rPr lang="cs-CZ" sz="1200" b="0" i="0" u="none" strike="noStrike" dirty="0">
                          <a:effectLst/>
                          <a:latin typeface="Arial" panose="020B0604020202020204" pitchFamily="34" charset="0"/>
                          <a:cs typeface="Arial" panose="020B0604020202020204" pitchFamily="34" charset="0"/>
                        </a:rPr>
                        <a:t>A</a:t>
                      </a: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cs-CZ" sz="1200" b="0" i="0" u="none" strike="noStrike" dirty="0">
                          <a:effectLst/>
                          <a:latin typeface="Arial" panose="020B0604020202020204" pitchFamily="34" charset="0"/>
                          <a:cs typeface="Arial" panose="020B0604020202020204" pitchFamily="34" charset="0"/>
                        </a:rPr>
                        <a:t>2</a:t>
                      </a: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t"/>
                      <a:r>
                        <a:rPr lang="cs-CZ" sz="1200" b="0" i="0" u="none" strike="noStrike" dirty="0">
                          <a:effectLst/>
                          <a:latin typeface="Arial" panose="020B0604020202020204" pitchFamily="34" charset="0"/>
                          <a:cs typeface="Arial" panose="020B0604020202020204" pitchFamily="34" charset="0"/>
                        </a:rPr>
                        <a:t>1700</a:t>
                      </a: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r>
              <a:tr h="253502">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5</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7</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7</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10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r>
                        <a:rPr lang="cs-CZ" sz="1200" b="0" i="0" u="none" strike="noStrike" dirty="0">
                          <a:effectLst/>
                          <a:latin typeface="Arial" panose="020B0604020202020204" pitchFamily="34" charset="0"/>
                          <a:cs typeface="Arial" panose="020B0604020202020204" pitchFamily="34" charset="0"/>
                        </a:rPr>
                        <a:t>B</a:t>
                      </a:r>
                    </a:p>
                  </a:txBody>
                  <a:tcPr marL="9525" marR="9525" marT="9528" marB="0" anchor="b">
                    <a:lnL>
                      <a:noFill/>
                    </a:lnL>
                    <a:lnR>
                      <a:noFill/>
                    </a:lnR>
                    <a:lnT>
                      <a:noFill/>
                    </a:lnT>
                    <a:lnB>
                      <a:noFill/>
                    </a:lnB>
                    <a:solidFill>
                      <a:srgbClr val="FFFF00"/>
                    </a:solidFill>
                  </a:tcPr>
                </a:tc>
                <a:tc>
                  <a:txBody>
                    <a:bodyPr/>
                    <a:lstStyle/>
                    <a:p>
                      <a:pPr algn="ctr" fontAlgn="b"/>
                      <a:r>
                        <a:rPr lang="cs-CZ" sz="1200" b="0" i="0" u="none" strike="noStrike" dirty="0">
                          <a:effectLst/>
                          <a:latin typeface="Arial" panose="020B0604020202020204" pitchFamily="34" charset="0"/>
                          <a:cs typeface="Arial" panose="020B0604020202020204" pitchFamily="34" charset="0"/>
                        </a:rPr>
                        <a:t>2</a:t>
                      </a:r>
                    </a:p>
                  </a:txBody>
                  <a:tcPr marL="9525" marR="9525" marT="9528" marB="0" anchor="b">
                    <a:lnL>
                      <a:noFill/>
                    </a:lnL>
                    <a:lnR>
                      <a:noFill/>
                    </a:lnR>
                    <a:lnT>
                      <a:noFill/>
                    </a:lnT>
                    <a:lnB>
                      <a:noFill/>
                    </a:lnB>
                    <a:solidFill>
                      <a:srgbClr val="FFFF00"/>
                    </a:solidFill>
                  </a:tcPr>
                </a:tc>
                <a:tc>
                  <a:txBody>
                    <a:bodyPr/>
                    <a:lstStyle/>
                    <a:p>
                      <a:pPr algn="r" fontAlgn="t"/>
                      <a:r>
                        <a:rPr lang="cs-CZ" sz="1200" b="0" i="0" u="none" strike="noStrike" dirty="0">
                          <a:effectLst/>
                          <a:latin typeface="Arial" panose="020B0604020202020204" pitchFamily="34" charset="0"/>
                          <a:cs typeface="Arial" panose="020B0604020202020204" pitchFamily="34" charset="0"/>
                        </a:rPr>
                        <a:t>1760</a:t>
                      </a:r>
                    </a:p>
                  </a:txBody>
                  <a:tcPr marL="9525" marR="9525" marT="9528" marB="0" anchor="b">
                    <a:lnL>
                      <a:noFill/>
                    </a:lnL>
                    <a:lnR>
                      <a:noFill/>
                    </a:lnR>
                    <a:lnT>
                      <a:noFill/>
                    </a:lnT>
                    <a:lnB>
                      <a:noFill/>
                    </a:lnB>
                    <a:solidFill>
                      <a:srgbClr val="FFFF00"/>
                    </a:solidFill>
                  </a:tcPr>
                </a:tc>
              </a:tr>
              <a:tr h="253502">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r>
                        <a:rPr lang="cs-CZ" sz="1200" b="0" i="0" u="none" strike="noStrike" dirty="0">
                          <a:effectLst/>
                          <a:latin typeface="Arial" panose="020B0604020202020204" pitchFamily="34" charset="0"/>
                          <a:cs typeface="Arial" panose="020B0604020202020204" pitchFamily="34" charset="0"/>
                        </a:rPr>
                        <a:t>C</a:t>
                      </a:r>
                    </a:p>
                  </a:txBody>
                  <a:tcPr marL="9525" marR="9525" marT="9528" marB="0" anchor="b">
                    <a:lnL>
                      <a:noFill/>
                    </a:lnL>
                    <a:lnR>
                      <a:noFill/>
                    </a:lnR>
                    <a:lnT>
                      <a:noFill/>
                    </a:lnT>
                    <a:lnB>
                      <a:noFill/>
                    </a:lnB>
                    <a:solidFill>
                      <a:srgbClr val="FFFF00"/>
                    </a:solidFill>
                  </a:tcPr>
                </a:tc>
                <a:tc>
                  <a:txBody>
                    <a:bodyPr/>
                    <a:lstStyle/>
                    <a:p>
                      <a:pPr algn="ctr" fontAlgn="b"/>
                      <a:r>
                        <a:rPr lang="cs-CZ" sz="1200" b="0" i="0" u="none" strike="noStrike" dirty="0">
                          <a:effectLst/>
                          <a:latin typeface="Arial" panose="020B0604020202020204" pitchFamily="34" charset="0"/>
                          <a:cs typeface="Arial" panose="020B0604020202020204" pitchFamily="34" charset="0"/>
                        </a:rPr>
                        <a:t>4</a:t>
                      </a:r>
                    </a:p>
                  </a:txBody>
                  <a:tcPr marL="9525" marR="9525" marT="9528" marB="0" anchor="b">
                    <a:lnL>
                      <a:noFill/>
                    </a:lnL>
                    <a:lnR>
                      <a:noFill/>
                    </a:lnR>
                    <a:lnT>
                      <a:noFill/>
                    </a:lnT>
                    <a:lnB>
                      <a:noFill/>
                    </a:lnB>
                    <a:solidFill>
                      <a:srgbClr val="FFFF00"/>
                    </a:solidFill>
                  </a:tcPr>
                </a:tc>
                <a:tc>
                  <a:txBody>
                    <a:bodyPr/>
                    <a:lstStyle/>
                    <a:p>
                      <a:pPr algn="r" fontAlgn="t"/>
                      <a:r>
                        <a:rPr lang="cs-CZ" sz="1200" b="0" i="0" u="none" strike="noStrike" dirty="0">
                          <a:effectLst/>
                          <a:latin typeface="Arial" panose="020B0604020202020204" pitchFamily="34" charset="0"/>
                          <a:cs typeface="Arial" panose="020B0604020202020204" pitchFamily="34" charset="0"/>
                        </a:rPr>
                        <a:t>2800</a:t>
                      </a:r>
                    </a:p>
                  </a:txBody>
                  <a:tcPr marL="9525" marR="9525" marT="9528" marB="0" anchor="b">
                    <a:lnL>
                      <a:noFill/>
                    </a:lnL>
                    <a:lnR>
                      <a:noFill/>
                    </a:lnR>
                    <a:lnT>
                      <a:noFill/>
                    </a:lnT>
                    <a:lnB>
                      <a:noFill/>
                    </a:lnB>
                    <a:solidFill>
                      <a:srgbClr val="FFFF00"/>
                    </a:solidFill>
                  </a:tcPr>
                </a:tc>
              </a:tr>
              <a:tr h="253502">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dirty="0">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r>
                        <a:rPr lang="cs-CZ" sz="1200" b="0" i="0" u="none" strike="noStrike" dirty="0">
                          <a:effectLst/>
                          <a:latin typeface="Arial" panose="020B0604020202020204" pitchFamily="34" charset="0"/>
                          <a:cs typeface="Arial" panose="020B0604020202020204" pitchFamily="34" charset="0"/>
                        </a:rPr>
                        <a:t>D</a:t>
                      </a:r>
                    </a:p>
                  </a:txBody>
                  <a:tcPr marL="9525" marR="9525" marT="9528" marB="0" anchor="b">
                    <a:lnL>
                      <a:noFill/>
                    </a:lnL>
                    <a:lnR>
                      <a:noFill/>
                    </a:lnR>
                    <a:lnT>
                      <a:noFill/>
                    </a:lnT>
                    <a:lnB>
                      <a:noFill/>
                    </a:lnB>
                    <a:solidFill>
                      <a:srgbClr val="FFFF00"/>
                    </a:solidFill>
                  </a:tcPr>
                </a:tc>
                <a:tc>
                  <a:txBody>
                    <a:bodyPr/>
                    <a:lstStyle/>
                    <a:p>
                      <a:pPr algn="ctr" fontAlgn="b"/>
                      <a:r>
                        <a:rPr lang="cs-CZ" sz="1200" b="0" i="0" u="none" strike="noStrike" dirty="0">
                          <a:effectLst/>
                          <a:latin typeface="Arial" panose="020B0604020202020204" pitchFamily="34" charset="0"/>
                          <a:cs typeface="Arial" panose="020B0604020202020204" pitchFamily="34" charset="0"/>
                        </a:rPr>
                        <a:t>2</a:t>
                      </a:r>
                    </a:p>
                  </a:txBody>
                  <a:tcPr marL="9525" marR="9525" marT="9528" marB="0" anchor="b">
                    <a:lnL>
                      <a:noFill/>
                    </a:lnL>
                    <a:lnR>
                      <a:noFill/>
                    </a:lnR>
                    <a:lnT>
                      <a:noFill/>
                    </a:lnT>
                    <a:lnB>
                      <a:noFill/>
                    </a:lnB>
                    <a:solidFill>
                      <a:srgbClr val="FFFF00"/>
                    </a:solidFill>
                  </a:tcPr>
                </a:tc>
                <a:tc>
                  <a:txBody>
                    <a:bodyPr/>
                    <a:lstStyle/>
                    <a:p>
                      <a:pPr algn="r" fontAlgn="t"/>
                      <a:r>
                        <a:rPr lang="cs-CZ" sz="1200" b="0" i="0" u="none" strike="noStrike">
                          <a:effectLst/>
                          <a:latin typeface="Arial" panose="020B0604020202020204" pitchFamily="34" charset="0"/>
                          <a:cs typeface="Arial" panose="020B0604020202020204" pitchFamily="34" charset="0"/>
                        </a:rPr>
                        <a:t>1820</a:t>
                      </a:r>
                    </a:p>
                  </a:txBody>
                  <a:tcPr marL="9525" marR="9525" marT="9528" marB="0" anchor="b">
                    <a:lnL>
                      <a:noFill/>
                    </a:lnL>
                    <a:lnR>
                      <a:noFill/>
                    </a:lnR>
                    <a:lnT>
                      <a:noFill/>
                    </a:lnT>
                    <a:lnB>
                      <a:noFill/>
                    </a:lnB>
                    <a:solidFill>
                      <a:srgbClr val="FFFF00"/>
                    </a:solidFill>
                  </a:tcPr>
                </a:tc>
              </a:tr>
              <a:tr h="253502">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1" i="0" u="none" strike="noStrike" dirty="0">
                          <a:effectLst/>
                          <a:latin typeface="Arial CE"/>
                        </a:rPr>
                        <a:t>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ctr" rtl="0" eaLnBrk="1" fontAlgn="b" latinLnBrk="0" hangingPunct="1"/>
                      <a:r>
                        <a:rPr kumimoji="0" lang="cs-CZ" sz="1000" b="1" i="0" u="none" strike="noStrike" kern="1200" dirty="0">
                          <a:solidFill>
                            <a:schemeClr val="tx1"/>
                          </a:solidFill>
                          <a:effectLst/>
                          <a:latin typeface="Arial CE"/>
                          <a:ea typeface="+mn-ea"/>
                          <a:cs typeface="+mn-cs"/>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1000" b="1" i="0" u="none" strike="noStrike" kern="1200">
                          <a:solidFill>
                            <a:schemeClr val="tx1"/>
                          </a:solidFill>
                          <a:effectLst/>
                          <a:latin typeface="Arial CE"/>
                          <a:ea typeface="+mn-ea"/>
                          <a:cs typeface="+mn-cs"/>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1000" b="1" i="0" u="none" strike="noStrike" kern="1200">
                          <a:solidFill>
                            <a:schemeClr val="tx1"/>
                          </a:solidFill>
                          <a:effectLst/>
                          <a:latin typeface="Arial CE"/>
                          <a:ea typeface="+mn-ea"/>
                          <a:cs typeface="+mn-cs"/>
                        </a:rPr>
                        <a:t>6</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1" i="0" u="none" strike="noStrike" dirty="0">
                          <a:effectLst/>
                          <a:latin typeface="Arial CE"/>
                        </a:rPr>
                        <a:t>6</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a:effectLst/>
                          <a:latin typeface="Arial CE"/>
                        </a:rPr>
                        <a:t>10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1" i="0" u="none" strike="noStrike" dirty="0">
                          <a:effectLst/>
                          <a:latin typeface="Arial CE"/>
                        </a:rPr>
                        <a:t>10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a:effectLst/>
                          <a:latin typeface="Arial CE"/>
                        </a:rPr>
                        <a:t>12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r>
                        <a:rPr lang="cs-CZ" sz="1200" b="0" i="0" u="none" strike="noStrike" dirty="0">
                          <a:effectLst/>
                          <a:latin typeface="Arial" panose="020B0604020202020204" pitchFamily="34" charset="0"/>
                          <a:cs typeface="Arial" panose="020B0604020202020204" pitchFamily="34" charset="0"/>
                        </a:rPr>
                        <a:t>E</a:t>
                      </a:r>
                    </a:p>
                  </a:txBody>
                  <a:tcPr marL="9525" marR="9525" marT="9528" marB="0" anchor="b">
                    <a:lnL>
                      <a:noFill/>
                    </a:lnL>
                    <a:lnR>
                      <a:noFill/>
                    </a:lnR>
                    <a:lnT>
                      <a:noFill/>
                    </a:lnT>
                    <a:lnB>
                      <a:noFill/>
                    </a:lnB>
                    <a:solidFill>
                      <a:srgbClr val="FFFF00"/>
                    </a:solidFill>
                  </a:tcPr>
                </a:tc>
                <a:tc>
                  <a:txBody>
                    <a:bodyPr/>
                    <a:lstStyle/>
                    <a:p>
                      <a:pPr algn="ctr" fontAlgn="b"/>
                      <a:r>
                        <a:rPr lang="cs-CZ" sz="1200" b="0" i="0" u="none" strike="noStrike" dirty="0">
                          <a:effectLst/>
                          <a:latin typeface="Arial" panose="020B0604020202020204" pitchFamily="34" charset="0"/>
                          <a:cs typeface="Arial" panose="020B0604020202020204" pitchFamily="34" charset="0"/>
                        </a:rPr>
                        <a:t>4</a:t>
                      </a:r>
                    </a:p>
                  </a:txBody>
                  <a:tcPr marL="9525" marR="9525" marT="9528" marB="0" anchor="b">
                    <a:lnL>
                      <a:noFill/>
                    </a:lnL>
                    <a:lnR>
                      <a:noFill/>
                    </a:lnR>
                    <a:lnT>
                      <a:noFill/>
                    </a:lnT>
                    <a:lnB>
                      <a:noFill/>
                    </a:lnB>
                    <a:solidFill>
                      <a:srgbClr val="FFFF00"/>
                    </a:solidFill>
                  </a:tcPr>
                </a:tc>
                <a:tc>
                  <a:txBody>
                    <a:bodyPr/>
                    <a:lstStyle/>
                    <a:p>
                      <a:pPr algn="r" fontAlgn="t"/>
                      <a:r>
                        <a:rPr lang="cs-CZ" sz="1200" b="0" i="0" u="none" strike="noStrike" dirty="0">
                          <a:effectLst/>
                          <a:latin typeface="Arial" panose="020B0604020202020204" pitchFamily="34" charset="0"/>
                          <a:cs typeface="Arial" panose="020B0604020202020204" pitchFamily="34" charset="0"/>
                        </a:rPr>
                        <a:t>3300</a:t>
                      </a:r>
                    </a:p>
                  </a:txBody>
                  <a:tcPr marL="9525" marR="9525" marT="9528" marB="0" anchor="b">
                    <a:lnL>
                      <a:noFill/>
                    </a:lnL>
                    <a:lnR>
                      <a:noFill/>
                    </a:lnR>
                    <a:lnT>
                      <a:noFill/>
                    </a:lnT>
                    <a:lnB>
                      <a:noFill/>
                    </a:lnB>
                    <a:solidFill>
                      <a:srgbClr val="FFFF00"/>
                    </a:solidFill>
                  </a:tcPr>
                </a:tc>
              </a:tr>
              <a:tr h="253502">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1" i="0" u="none" strike="noStrike" dirty="0">
                          <a:effectLst/>
                          <a:latin typeface="Arial CE"/>
                        </a:rPr>
                        <a:t>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A</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0" algn="ctr" rtl="0" eaLnBrk="1" fontAlgn="b" latinLnBrk="0" hangingPunct="1"/>
                      <a:r>
                        <a:rPr kumimoji="0" lang="cs-CZ" sz="1000" b="1" i="0" u="none" strike="noStrike" kern="1200">
                          <a:solidFill>
                            <a:schemeClr val="tx1"/>
                          </a:solidFill>
                          <a:effectLst/>
                          <a:latin typeface="Arial CE"/>
                          <a:ea typeface="+mn-ea"/>
                          <a:cs typeface="+mn-cs"/>
                        </a:rPr>
                        <a:t>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1000" b="1" i="0" u="none" strike="noStrike" kern="1200" dirty="0">
                          <a:solidFill>
                            <a:schemeClr val="tx1"/>
                          </a:solidFill>
                          <a:effectLst/>
                          <a:latin typeface="Arial CE"/>
                          <a:ea typeface="+mn-ea"/>
                          <a:cs typeface="+mn-cs"/>
                        </a:rPr>
                        <a:t>C</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1000" b="1" i="0" u="none" strike="noStrike" kern="1200">
                          <a:solidFill>
                            <a:schemeClr val="tx1"/>
                          </a:solidFill>
                          <a:effectLst/>
                          <a:latin typeface="Arial CE"/>
                          <a:ea typeface="+mn-ea"/>
                          <a:cs typeface="+mn-cs"/>
                        </a:rPr>
                        <a:t>4</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1" i="0" u="none" strike="noStrike">
                          <a:effectLst/>
                          <a:latin typeface="Arial CE"/>
                        </a:rPr>
                        <a:t>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E</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4</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000" b="1" i="0" u="none" strike="noStrike" dirty="0">
                          <a:effectLst/>
                          <a:latin typeface="Arial CE"/>
                        </a:rPr>
                        <a:t>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H</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a:effectLst/>
                          <a:latin typeface="Arial CE"/>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r>
                        <a:rPr lang="cs-CZ" sz="1200" b="0" i="0" u="none" strike="noStrike" dirty="0">
                          <a:effectLst/>
                          <a:latin typeface="Arial" panose="020B0604020202020204" pitchFamily="34" charset="0"/>
                          <a:cs typeface="Arial" panose="020B0604020202020204" pitchFamily="34" charset="0"/>
                        </a:rPr>
                        <a:t>F</a:t>
                      </a:r>
                    </a:p>
                  </a:txBody>
                  <a:tcPr marL="9525" marR="9525" marT="9528" marB="0" anchor="b">
                    <a:lnL>
                      <a:noFill/>
                    </a:lnL>
                    <a:lnR>
                      <a:noFill/>
                    </a:lnR>
                    <a:lnT>
                      <a:noFill/>
                    </a:lnT>
                    <a:lnB>
                      <a:noFill/>
                    </a:lnB>
                    <a:solidFill>
                      <a:srgbClr val="FFFF00"/>
                    </a:solidFill>
                  </a:tcPr>
                </a:tc>
                <a:tc>
                  <a:txBody>
                    <a:bodyPr/>
                    <a:lstStyle/>
                    <a:p>
                      <a:pPr algn="ctr" fontAlgn="b"/>
                      <a:r>
                        <a:rPr lang="cs-CZ" sz="1200" b="0" i="0" u="none" strike="noStrike" dirty="0">
                          <a:effectLst/>
                          <a:latin typeface="Arial" panose="020B0604020202020204" pitchFamily="34" charset="0"/>
                          <a:cs typeface="Arial" panose="020B0604020202020204" pitchFamily="34" charset="0"/>
                        </a:rPr>
                        <a:t>3</a:t>
                      </a:r>
                    </a:p>
                  </a:txBody>
                  <a:tcPr marL="9525" marR="9525" marT="9528" marB="0" anchor="b">
                    <a:lnL>
                      <a:noFill/>
                    </a:lnL>
                    <a:lnR>
                      <a:noFill/>
                    </a:lnR>
                    <a:lnT>
                      <a:noFill/>
                    </a:lnT>
                    <a:lnB>
                      <a:noFill/>
                    </a:lnB>
                    <a:solidFill>
                      <a:srgbClr val="FFFF00"/>
                    </a:solidFill>
                  </a:tcPr>
                </a:tc>
                <a:tc>
                  <a:txBody>
                    <a:bodyPr/>
                    <a:lstStyle/>
                    <a:p>
                      <a:pPr algn="r" fontAlgn="t"/>
                      <a:r>
                        <a:rPr lang="cs-CZ" sz="1200" b="0" i="0" u="none" strike="noStrike" dirty="0">
                          <a:effectLst/>
                          <a:latin typeface="Arial" panose="020B0604020202020204" pitchFamily="34" charset="0"/>
                          <a:cs typeface="Arial" panose="020B0604020202020204" pitchFamily="34" charset="0"/>
                        </a:rPr>
                        <a:t>1200</a:t>
                      </a:r>
                    </a:p>
                  </a:txBody>
                  <a:tcPr marL="9525" marR="9525" marT="9528" marB="0" anchor="b">
                    <a:lnL>
                      <a:noFill/>
                    </a:lnL>
                    <a:lnR>
                      <a:noFill/>
                    </a:lnR>
                    <a:lnT>
                      <a:noFill/>
                    </a:lnT>
                    <a:lnB>
                      <a:noFill/>
                    </a:lnB>
                    <a:solidFill>
                      <a:srgbClr val="FFFF00"/>
                    </a:solidFill>
                  </a:tcPr>
                </a:tc>
              </a:tr>
              <a:tr h="253502">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1" i="0" u="none" strike="noStrike" dirty="0">
                          <a:effectLst/>
                          <a:latin typeface="Arial CE"/>
                        </a:rPr>
                        <a:t>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algn="ctr" rtl="0" eaLnBrk="1" fontAlgn="b" latinLnBrk="0" hangingPunct="1"/>
                      <a:r>
                        <a:rPr kumimoji="0" lang="cs-CZ" sz="1000" b="1" i="0" u="none" strike="noStrike" kern="1200">
                          <a:solidFill>
                            <a:schemeClr val="tx1"/>
                          </a:solidFill>
                          <a:effectLst/>
                          <a:latin typeface="Arial CE"/>
                          <a:ea typeface="+mn-ea"/>
                          <a:cs typeface="+mn-cs"/>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1000" b="1" i="0" u="none" strike="noStrike" kern="1200">
                          <a:solidFill>
                            <a:schemeClr val="tx1"/>
                          </a:solidFill>
                          <a:effectLst/>
                          <a:latin typeface="Arial CE"/>
                          <a:ea typeface="+mn-ea"/>
                          <a:cs typeface="+mn-cs"/>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1000" b="1" i="0" u="none" strike="noStrike" kern="1200" dirty="0">
                          <a:solidFill>
                            <a:schemeClr val="tx1"/>
                          </a:solidFill>
                          <a:effectLst/>
                          <a:latin typeface="Arial CE"/>
                          <a:ea typeface="+mn-ea"/>
                          <a:cs typeface="+mn-cs"/>
                        </a:rPr>
                        <a:t>6</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1" i="0" u="none" strike="noStrike">
                          <a:effectLst/>
                          <a:latin typeface="Arial CE"/>
                        </a:rPr>
                        <a:t>6</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10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1" i="0" u="none" strike="noStrike">
                          <a:effectLst/>
                          <a:latin typeface="Arial CE"/>
                        </a:rPr>
                        <a:t>10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1000" b="1" i="0" u="none" strike="noStrike" dirty="0">
                          <a:effectLst/>
                          <a:latin typeface="Arial CE"/>
                        </a:rPr>
                        <a:t>12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r>
                        <a:rPr lang="cs-CZ" sz="1200" b="0" i="0" u="none" strike="noStrike" dirty="0">
                          <a:effectLst/>
                          <a:latin typeface="Arial" panose="020B0604020202020204" pitchFamily="34" charset="0"/>
                          <a:cs typeface="Arial" panose="020B0604020202020204" pitchFamily="34" charset="0"/>
                        </a:rPr>
                        <a:t>G</a:t>
                      </a:r>
                    </a:p>
                  </a:txBody>
                  <a:tcPr marL="9525" marR="9525" marT="9528" marB="0" anchor="b">
                    <a:lnL>
                      <a:noFill/>
                    </a:lnL>
                    <a:lnR>
                      <a:noFill/>
                    </a:lnR>
                    <a:lnT>
                      <a:noFill/>
                    </a:lnT>
                    <a:lnB>
                      <a:noFill/>
                    </a:lnB>
                    <a:solidFill>
                      <a:srgbClr val="FFFF00"/>
                    </a:solidFill>
                  </a:tcPr>
                </a:tc>
                <a:tc>
                  <a:txBody>
                    <a:bodyPr/>
                    <a:lstStyle/>
                    <a:p>
                      <a:pPr algn="ctr" fontAlgn="b"/>
                      <a:r>
                        <a:rPr lang="cs-CZ" sz="1200" b="0" i="0" u="none" strike="noStrike" dirty="0">
                          <a:effectLst/>
                          <a:latin typeface="Arial" panose="020B0604020202020204" pitchFamily="34" charset="0"/>
                          <a:cs typeface="Arial" panose="020B0604020202020204" pitchFamily="34" charset="0"/>
                        </a:rPr>
                        <a:t>4</a:t>
                      </a:r>
                    </a:p>
                  </a:txBody>
                  <a:tcPr marL="9525" marR="9525" marT="9528" marB="0" anchor="b">
                    <a:lnL>
                      <a:noFill/>
                    </a:lnL>
                    <a:lnR>
                      <a:noFill/>
                    </a:lnR>
                    <a:lnT>
                      <a:noFill/>
                    </a:lnT>
                    <a:lnB>
                      <a:noFill/>
                    </a:lnB>
                    <a:solidFill>
                      <a:srgbClr val="FFFF00"/>
                    </a:solidFill>
                  </a:tcPr>
                </a:tc>
                <a:tc>
                  <a:txBody>
                    <a:bodyPr/>
                    <a:lstStyle/>
                    <a:p>
                      <a:pPr algn="r" fontAlgn="t"/>
                      <a:r>
                        <a:rPr lang="cs-CZ" sz="1200" b="0" i="0" u="none" strike="noStrike" dirty="0">
                          <a:effectLst/>
                          <a:latin typeface="Arial" panose="020B0604020202020204" pitchFamily="34" charset="0"/>
                          <a:cs typeface="Arial" panose="020B0604020202020204" pitchFamily="34" charset="0"/>
                        </a:rPr>
                        <a:t>1600</a:t>
                      </a:r>
                    </a:p>
                  </a:txBody>
                  <a:tcPr marL="9525" marR="9525" marT="9528" marB="0" anchor="b">
                    <a:lnL>
                      <a:noFill/>
                    </a:lnL>
                    <a:lnR>
                      <a:noFill/>
                    </a:lnR>
                    <a:lnT>
                      <a:noFill/>
                    </a:lnT>
                    <a:lnB>
                      <a:noFill/>
                    </a:lnB>
                    <a:solidFill>
                      <a:srgbClr val="FFFF00"/>
                    </a:solidFill>
                  </a:tcPr>
                </a:tc>
              </a:tr>
              <a:tr h="253502">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r>
                        <a:rPr lang="cs-CZ" sz="1200" b="0" i="0" u="none" strike="noStrike" dirty="0">
                          <a:effectLst/>
                          <a:latin typeface="Arial" panose="020B0604020202020204" pitchFamily="34" charset="0"/>
                          <a:cs typeface="Arial" panose="020B0604020202020204" pitchFamily="34" charset="0"/>
                        </a:rPr>
                        <a:t>H</a:t>
                      </a: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200" b="0" i="0" u="none" strike="noStrike" dirty="0">
                          <a:effectLst/>
                          <a:latin typeface="Arial" panose="020B0604020202020204" pitchFamily="34" charset="0"/>
                          <a:cs typeface="Arial" panose="020B0604020202020204" pitchFamily="34" charset="0"/>
                        </a:rPr>
                        <a:t>2</a:t>
                      </a: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cs-CZ" sz="1200" b="0" i="0" u="none" strike="noStrike" dirty="0">
                          <a:effectLst/>
                          <a:latin typeface="Arial" panose="020B0604020202020204" pitchFamily="34" charset="0"/>
                          <a:cs typeface="Arial" panose="020B0604020202020204" pitchFamily="34" charset="0"/>
                        </a:rPr>
                        <a:t>1900</a:t>
                      </a: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r>
              <a:tr h="207078">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r>
                        <a:rPr lang="cs-CZ" sz="1200" b="1" i="0" u="none" strike="noStrike" dirty="0" err="1">
                          <a:effectLst/>
                          <a:latin typeface="Arial" panose="020B0604020202020204" pitchFamily="34" charset="0"/>
                          <a:cs typeface="Arial" panose="020B0604020202020204" pitchFamily="34" charset="0"/>
                        </a:rPr>
                        <a:t>Total</a:t>
                      </a:r>
                      <a:endParaRPr lang="cs-CZ" sz="1200" b="1" i="0" u="none" strike="noStrike" dirty="0">
                        <a:effectLst/>
                        <a:latin typeface="Arial" panose="020B0604020202020204" pitchFamily="34" charset="0"/>
                        <a:cs typeface="Arial" panose="020B0604020202020204" pitchFamily="34" charset="0"/>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cs-CZ" sz="1200" b="1" i="0" u="none" strike="noStrike" dirty="0">
                          <a:effectLst/>
                          <a:latin typeface="Arial" panose="020B0604020202020204" pitchFamily="34" charset="0"/>
                          <a:cs typeface="Arial" panose="020B0604020202020204" pitchFamily="34" charset="0"/>
                        </a:rPr>
                        <a:t>12</a:t>
                      </a: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cs-CZ" sz="1200" b="1" i="0" u="none" strike="noStrike" dirty="0">
                          <a:effectLst/>
                          <a:latin typeface="Arial" panose="020B0604020202020204" pitchFamily="34" charset="0"/>
                          <a:cs typeface="Arial" panose="020B0604020202020204" pitchFamily="34" charset="0"/>
                        </a:rPr>
                        <a:t>16080</a:t>
                      </a: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r>
              <a:tr h="205216">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CE"/>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4</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CE"/>
                        </a:rPr>
                        <a:t>4</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8</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r" fontAlgn="b"/>
                      <a:endParaRPr lang="cs-CZ" sz="1000" b="0" i="0" u="none" strike="noStrike" dirty="0">
                        <a:effectLst/>
                        <a:latin typeface="Arial CE"/>
                      </a:endParaRPr>
                    </a:p>
                  </a:txBody>
                  <a:tcPr marL="9525" marR="9525" marT="9528" marB="0" anchor="b">
                    <a:lnL>
                      <a:noFill/>
                    </a:lnL>
                    <a:lnR>
                      <a:noFill/>
                    </a:lnR>
                    <a:lnT>
                      <a:noFill/>
                    </a:lnT>
                    <a:lnB>
                      <a:noFill/>
                    </a:lnB>
                  </a:tcPr>
                </a:tc>
              </a:tr>
              <a:tr h="205216">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D</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G</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4</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r" fontAlgn="b"/>
                      <a:endParaRPr lang="cs-CZ" sz="1000" b="0" i="0" u="none" strike="noStrike">
                        <a:effectLst/>
                        <a:latin typeface="Arial CE"/>
                      </a:endParaRPr>
                    </a:p>
                  </a:txBody>
                  <a:tcPr marL="9525" marR="9525" marT="9528" marB="0" anchor="b">
                    <a:lnL>
                      <a:noFill/>
                    </a:lnL>
                    <a:lnR>
                      <a:noFill/>
                    </a:lnR>
                    <a:lnT>
                      <a:noFill/>
                    </a:lnT>
                    <a:lnB>
                      <a:noFill/>
                    </a:lnB>
                  </a:tcPr>
                </a:tc>
              </a:tr>
              <a:tr h="205216">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CE"/>
                        </a:rPr>
                        <a:t>4</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6</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CE"/>
                      </a:endParaRPr>
                    </a:p>
                  </a:txBody>
                  <a:tcPr marL="9525" marR="9525" marT="952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dirty="0">
                          <a:effectLst/>
                          <a:latin typeface="Arial CE"/>
                        </a:rPr>
                        <a:t>6</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10</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CE"/>
                      </a:endParaRPr>
                    </a:p>
                  </a:txBody>
                  <a:tcPr marL="9525" marR="9525" marT="952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r" fontAlgn="b"/>
                      <a:endParaRPr lang="cs-CZ" sz="1000" b="0" i="0" u="none" strike="noStrike" dirty="0">
                        <a:effectLst/>
                        <a:latin typeface="Arial CE"/>
                      </a:endParaRPr>
                    </a:p>
                  </a:txBody>
                  <a:tcPr marL="9525" marR="9525" marT="9528" marB="0" anchor="b">
                    <a:lnL>
                      <a:noFill/>
                    </a:lnL>
                    <a:lnR>
                      <a:noFill/>
                    </a:lnR>
                    <a:lnT>
                      <a:noFill/>
                    </a:lnT>
                    <a:lnB>
                      <a:noFill/>
                    </a:lnB>
                  </a:tcPr>
                </a:tc>
              </a:tr>
              <a:tr h="205216">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5" marR="9525" marT="9528" marB="0" anchor="b">
                    <a:lnL>
                      <a:noFill/>
                    </a:lnL>
                    <a:lnR>
                      <a:noFill/>
                    </a:lnR>
                    <a:lnT>
                      <a:noFill/>
                    </a:lnT>
                    <a:lnB>
                      <a:noFill/>
                    </a:lnB>
                  </a:tcPr>
                </a:tc>
                <a:tc>
                  <a:txBody>
                    <a:bodyPr/>
                    <a:lstStyle/>
                    <a:p>
                      <a:pPr algn="r" fontAlgn="b"/>
                      <a:endParaRPr lang="cs-CZ" sz="1000" b="0" i="0" u="none" strike="noStrike" dirty="0">
                        <a:effectLst/>
                        <a:latin typeface="Arial CE"/>
                      </a:endParaRPr>
                    </a:p>
                  </a:txBody>
                  <a:tcPr marL="9525" marR="9525" marT="9528"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518525" cy="4572000"/>
          </a:xfrm>
        </p:spPr>
        <p:txBody>
          <a:bodyPr/>
          <a:lstStyle/>
          <a:p>
            <a:pPr marL="0" indent="0">
              <a:buFont typeface="Wingdings 2" panose="05020102010507070707" pitchFamily="18" charset="2"/>
              <a:buNone/>
              <a:defRPr/>
            </a:pPr>
            <a:r>
              <a:rPr lang="en-US" sz="2800" b="1" dirty="0" smtClean="0"/>
              <a:t>Case Study – </a:t>
            </a:r>
            <a:r>
              <a:rPr lang="cs-CZ" sz="2800" b="1" dirty="0" err="1" smtClean="0"/>
              <a:t>SureFlight</a:t>
            </a:r>
            <a:endParaRPr lang="en-US" sz="2800" b="1" dirty="0" smtClean="0"/>
          </a:p>
          <a:p>
            <a:pPr marL="0" indent="0">
              <a:spcBef>
                <a:spcPts val="0"/>
              </a:spcBef>
              <a:spcAft>
                <a:spcPts val="1200"/>
              </a:spcAft>
              <a:buFont typeface="Wingdings 2" panose="05020102010507070707" pitchFamily="18" charset="2"/>
              <a:buNone/>
              <a:defRPr/>
            </a:pPr>
            <a:r>
              <a:rPr lang="en-US" sz="2000" u="sng" dirty="0" smtClean="0"/>
              <a:t>Exercise:</a:t>
            </a:r>
          </a:p>
          <a:p>
            <a:pPr>
              <a:spcBef>
                <a:spcPts val="0"/>
              </a:spcBef>
              <a:spcAft>
                <a:spcPts val="1200"/>
              </a:spcAft>
              <a:defRPr/>
            </a:pPr>
            <a:r>
              <a:rPr lang="en-US" sz="2000" dirty="0" smtClean="0"/>
              <a:t>What </a:t>
            </a:r>
            <a:r>
              <a:rPr lang="en-US" sz="2000" dirty="0"/>
              <a:t>is the total project </a:t>
            </a:r>
            <a:r>
              <a:rPr lang="en-US" sz="2000" dirty="0" smtClean="0"/>
              <a:t>time</a:t>
            </a:r>
            <a:r>
              <a:rPr lang="cs-CZ" sz="2000" dirty="0" smtClean="0"/>
              <a:t>?</a:t>
            </a:r>
            <a:r>
              <a:rPr lang="en-US" sz="2000" dirty="0" smtClean="0"/>
              <a:t> </a:t>
            </a:r>
            <a:endParaRPr lang="cs-CZ" sz="2000" dirty="0" smtClean="0"/>
          </a:p>
          <a:p>
            <a:pPr>
              <a:spcBef>
                <a:spcPts val="0"/>
              </a:spcBef>
              <a:spcAft>
                <a:spcPts val="1200"/>
              </a:spcAft>
              <a:defRPr/>
            </a:pPr>
            <a:r>
              <a:rPr lang="cs-CZ" sz="2000" dirty="0" err="1" smtClean="0"/>
              <a:t>What</a:t>
            </a:r>
            <a:r>
              <a:rPr lang="cs-CZ" sz="2000" dirty="0" smtClean="0"/>
              <a:t> </a:t>
            </a:r>
            <a:r>
              <a:rPr lang="cs-CZ" sz="2000" dirty="0" err="1" smtClean="0"/>
              <a:t>is</a:t>
            </a:r>
            <a:r>
              <a:rPr lang="cs-CZ" sz="2000" dirty="0" smtClean="0"/>
              <a:t> </a:t>
            </a:r>
            <a:r>
              <a:rPr lang="en-US" sz="2000" dirty="0" smtClean="0"/>
              <a:t>the </a:t>
            </a:r>
            <a:r>
              <a:rPr lang="en-US" sz="2000" dirty="0"/>
              <a:t>critical path?</a:t>
            </a:r>
          </a:p>
          <a:p>
            <a:pPr>
              <a:spcBef>
                <a:spcPts val="0"/>
              </a:spcBef>
              <a:spcAft>
                <a:spcPts val="1200"/>
              </a:spcAft>
              <a:defRPr/>
            </a:pPr>
            <a:r>
              <a:rPr lang="en-US" sz="2000" dirty="0" smtClean="0"/>
              <a:t>Consider </a:t>
            </a:r>
            <a:r>
              <a:rPr lang="en-US" sz="2000" dirty="0"/>
              <a:t>each of the following and discuss </a:t>
            </a:r>
            <a:r>
              <a:rPr lang="en-US" sz="2000" dirty="0" smtClean="0"/>
              <a:t>their </a:t>
            </a:r>
            <a:r>
              <a:rPr lang="cs-CZ" sz="2000" dirty="0" smtClean="0"/>
              <a:t>                               </a:t>
            </a:r>
            <a:r>
              <a:rPr lang="en-US" sz="2000" dirty="0" smtClean="0"/>
              <a:t>individual </a:t>
            </a:r>
            <a:r>
              <a:rPr lang="en-US" sz="2000" dirty="0"/>
              <a:t>effects on the total project time:</a:t>
            </a:r>
          </a:p>
          <a:p>
            <a:pPr marL="266700" indent="0">
              <a:spcBef>
                <a:spcPts val="0"/>
              </a:spcBef>
              <a:spcAft>
                <a:spcPts val="1200"/>
              </a:spcAft>
              <a:buFont typeface="Wingdings 2" panose="05020102010507070707" pitchFamily="18" charset="2"/>
              <a:buNone/>
              <a:defRPr/>
            </a:pPr>
            <a:r>
              <a:rPr lang="en-US" sz="2000" dirty="0" smtClean="0">
                <a:solidFill>
                  <a:srgbClr val="0000CC"/>
                </a:solidFill>
              </a:rPr>
              <a:t>a)</a:t>
            </a:r>
            <a:r>
              <a:rPr lang="cs-CZ" sz="2000" dirty="0" smtClean="0">
                <a:solidFill>
                  <a:srgbClr val="0000CC"/>
                </a:solidFill>
              </a:rPr>
              <a:t> </a:t>
            </a:r>
            <a:r>
              <a:rPr lang="en-US" sz="2000" dirty="0" smtClean="0">
                <a:solidFill>
                  <a:srgbClr val="0000CC"/>
                </a:solidFill>
              </a:rPr>
              <a:t>extra </a:t>
            </a:r>
            <a:r>
              <a:rPr lang="en-US" sz="2000" dirty="0">
                <a:solidFill>
                  <a:srgbClr val="0000CC"/>
                </a:solidFill>
              </a:rPr>
              <a:t>work is required on the undercarriage </a:t>
            </a:r>
            <a:r>
              <a:rPr lang="cs-CZ" sz="2000" dirty="0" smtClean="0">
                <a:solidFill>
                  <a:srgbClr val="0000CC"/>
                </a:solidFill>
              </a:rPr>
              <a:t>(G) </a:t>
            </a:r>
            <a:r>
              <a:rPr lang="en-US" sz="2000" dirty="0" smtClean="0">
                <a:solidFill>
                  <a:srgbClr val="0000CC"/>
                </a:solidFill>
              </a:rPr>
              <a:t>which </a:t>
            </a:r>
            <a:r>
              <a:rPr lang="en-US" sz="2000" dirty="0">
                <a:solidFill>
                  <a:srgbClr val="0000CC"/>
                </a:solidFill>
              </a:rPr>
              <a:t>will take one day longer than </a:t>
            </a:r>
            <a:r>
              <a:rPr lang="en-US" sz="2000" dirty="0" smtClean="0">
                <a:solidFill>
                  <a:srgbClr val="0000CC"/>
                </a:solidFill>
              </a:rPr>
              <a:t>expected</a:t>
            </a:r>
            <a:endParaRPr lang="cs-CZ" sz="2000" dirty="0" smtClean="0">
              <a:solidFill>
                <a:srgbClr val="0000CC"/>
              </a:solidFill>
            </a:endParaRPr>
          </a:p>
          <a:p>
            <a:pPr marL="266700" indent="0">
              <a:spcBef>
                <a:spcPts val="0"/>
              </a:spcBef>
              <a:spcAft>
                <a:spcPts val="1200"/>
              </a:spcAft>
              <a:buFont typeface="Wingdings 2" panose="05020102010507070707" pitchFamily="18" charset="2"/>
              <a:buNone/>
              <a:defRPr/>
            </a:pPr>
            <a:r>
              <a:rPr lang="en-US" sz="2000" dirty="0" smtClean="0">
                <a:solidFill>
                  <a:srgbClr val="0000CC"/>
                </a:solidFill>
              </a:rPr>
              <a:t>b)</a:t>
            </a:r>
            <a:r>
              <a:rPr lang="cs-CZ" sz="2000" dirty="0" smtClean="0">
                <a:solidFill>
                  <a:srgbClr val="0000CC"/>
                </a:solidFill>
              </a:rPr>
              <a:t> </a:t>
            </a:r>
            <a:r>
              <a:rPr lang="en-US" sz="2000" dirty="0" smtClean="0">
                <a:solidFill>
                  <a:srgbClr val="0000CC"/>
                </a:solidFill>
              </a:rPr>
              <a:t>inspection </a:t>
            </a:r>
            <a:r>
              <a:rPr lang="en-US" sz="2000" dirty="0">
                <a:solidFill>
                  <a:srgbClr val="0000CC"/>
                </a:solidFill>
              </a:rPr>
              <a:t>and rectification of airframe </a:t>
            </a:r>
            <a:r>
              <a:rPr lang="cs-CZ" sz="2000" dirty="0" smtClean="0">
                <a:solidFill>
                  <a:srgbClr val="0000CC"/>
                </a:solidFill>
              </a:rPr>
              <a:t>(C </a:t>
            </a:r>
            <a:r>
              <a:rPr lang="en-US" sz="2000" dirty="0" smtClean="0">
                <a:solidFill>
                  <a:srgbClr val="0000CC"/>
                </a:solidFill>
              </a:rPr>
              <a:t>&amp; </a:t>
            </a:r>
            <a:r>
              <a:rPr lang="cs-CZ" sz="2000" dirty="0" smtClean="0">
                <a:solidFill>
                  <a:srgbClr val="0000CC"/>
                </a:solidFill>
              </a:rPr>
              <a:t>E) </a:t>
            </a:r>
            <a:r>
              <a:rPr lang="en-US" sz="2000" dirty="0" smtClean="0">
                <a:solidFill>
                  <a:srgbClr val="0000CC"/>
                </a:solidFill>
              </a:rPr>
              <a:t>takes </a:t>
            </a:r>
            <a:r>
              <a:rPr lang="en-US" sz="2000" dirty="0">
                <a:solidFill>
                  <a:srgbClr val="0000CC"/>
                </a:solidFill>
              </a:rPr>
              <a:t>only 6 days</a:t>
            </a:r>
          </a:p>
          <a:p>
            <a:pPr marL="266700" indent="0">
              <a:spcBef>
                <a:spcPts val="0"/>
              </a:spcBef>
              <a:spcAft>
                <a:spcPts val="1200"/>
              </a:spcAft>
              <a:buFont typeface="Wingdings 2" panose="05020102010507070707" pitchFamily="18" charset="2"/>
              <a:buNone/>
              <a:defRPr/>
            </a:pPr>
            <a:r>
              <a:rPr lang="en-US" sz="2000" dirty="0" smtClean="0">
                <a:solidFill>
                  <a:srgbClr val="0000CC"/>
                </a:solidFill>
              </a:rPr>
              <a:t>c) due to an emergency on an operational aircraft the engine inspection </a:t>
            </a:r>
            <a:r>
              <a:rPr lang="cs-CZ" sz="2000" dirty="0" smtClean="0">
                <a:solidFill>
                  <a:srgbClr val="0000CC"/>
                </a:solidFill>
              </a:rPr>
              <a:t>(B) </a:t>
            </a:r>
            <a:r>
              <a:rPr lang="en-US" sz="2000" dirty="0" smtClean="0">
                <a:solidFill>
                  <a:srgbClr val="0000CC"/>
                </a:solidFill>
              </a:rPr>
              <a:t>is delayed and does not start until the beginning of the 7th day</a:t>
            </a:r>
            <a:endParaRPr lang="en-US" sz="2000" dirty="0">
              <a:solidFill>
                <a:srgbClr val="0000CC"/>
              </a:solidFill>
            </a:endParaRPr>
          </a:p>
        </p:txBody>
      </p:sp>
      <p:graphicFrame>
        <p:nvGraphicFramePr>
          <p:cNvPr id="4" name="Tabulka 3"/>
          <p:cNvGraphicFramePr>
            <a:graphicFrameLocks noGrp="1"/>
          </p:cNvGraphicFramePr>
          <p:nvPr/>
        </p:nvGraphicFramePr>
        <p:xfrm>
          <a:off x="5508625" y="1557338"/>
          <a:ext cx="3375027" cy="2225671"/>
        </p:xfrm>
        <a:graphic>
          <a:graphicData uri="http://schemas.openxmlformats.org/drawingml/2006/table">
            <a:tbl>
              <a:tblPr/>
              <a:tblGrid>
                <a:gridCol w="177633"/>
                <a:gridCol w="177633"/>
                <a:gridCol w="177633"/>
                <a:gridCol w="177633"/>
                <a:gridCol w="177633"/>
                <a:gridCol w="177633"/>
                <a:gridCol w="177633"/>
                <a:gridCol w="177633"/>
                <a:gridCol w="177633"/>
                <a:gridCol w="177633"/>
                <a:gridCol w="177633"/>
                <a:gridCol w="177633"/>
                <a:gridCol w="177633"/>
                <a:gridCol w="177633"/>
                <a:gridCol w="177633"/>
                <a:gridCol w="177633"/>
                <a:gridCol w="177633"/>
                <a:gridCol w="177633"/>
                <a:gridCol w="177633"/>
              </a:tblGrid>
              <a:tr h="150698">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dirty="0">
                          <a:effectLst/>
                          <a:latin typeface="Arial CE"/>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4</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800" b="0" i="0" u="none" strike="noStrike">
                        <a:effectLst/>
                        <a:latin typeface="Arial CE"/>
                      </a:endParaRP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dirty="0">
                          <a:effectLst/>
                          <a:latin typeface="Arial CE"/>
                        </a:rPr>
                        <a:t>4</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a:effectLst/>
                          <a:latin typeface="Arial CE"/>
                        </a:rPr>
                        <a:t>7</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800" b="0" i="0" u="none" strike="noStrike">
                        <a:effectLst/>
                        <a:latin typeface="Arial CE"/>
                      </a:endParaRP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r>
              <a:tr h="184482">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r>
                        <a:rPr lang="cs-CZ" sz="800" b="0" i="0" u="none" strike="noStrike">
                          <a:effectLst/>
                          <a:latin typeface="Arial CE"/>
                        </a:rPr>
                        <a:t> </a:t>
                      </a:r>
                    </a:p>
                  </a:txBody>
                  <a:tcPr marL="9525" marR="9525" marT="952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dirty="0">
                          <a:effectLst/>
                          <a:latin typeface="Arial CE"/>
                        </a:rPr>
                        <a:t>3</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B</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 </a:t>
                      </a: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 </a:t>
                      </a:r>
                    </a:p>
                  </a:txBody>
                  <a:tcPr marL="9525" marR="9525" marT="952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3</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F</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a:effectLst/>
                          <a:latin typeface="Arial CE"/>
                        </a:rPr>
                        <a:t>3</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r>
              <a:tr h="184482">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800" b="0" i="0" u="none" strike="noStrike" dirty="0">
                          <a:effectLst/>
                          <a:latin typeface="Arial CE"/>
                        </a:rPr>
                        <a:t>5</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7</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800" b="0" i="0" u="none" strike="noStrike">
                        <a:effectLst/>
                        <a:latin typeface="Arial CE"/>
                      </a:endParaRPr>
                    </a:p>
                  </a:txBody>
                  <a:tcPr marL="9525" marR="9525" marT="952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800" b="0" i="0" u="none" strike="noStrike">
                          <a:effectLst/>
                          <a:latin typeface="Arial CE"/>
                        </a:rPr>
                        <a:t>7</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10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800" b="0" i="0" u="none" strike="noStrike">
                        <a:effectLst/>
                        <a:latin typeface="Arial CE"/>
                      </a:endParaRP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r>
              <a:tr h="184482">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r>
              <a:tr h="184482">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dirty="0">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r>
              <a:tr h="184482">
                <a:tc>
                  <a:txBody>
                    <a:bodyPr/>
                    <a:lstStyle/>
                    <a:p>
                      <a:pPr algn="ctr" fontAlgn="b"/>
                      <a:r>
                        <a:rPr lang="cs-CZ" sz="800" b="1" i="0" u="none" strike="noStrike" dirty="0">
                          <a:effectLst/>
                          <a:latin typeface="Arial CE"/>
                        </a:rPr>
                        <a:t>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ctr" rtl="0" eaLnBrk="1" fontAlgn="b" latinLnBrk="0" hangingPunct="1"/>
                      <a:r>
                        <a:rPr kumimoji="0" lang="cs-CZ" sz="800" b="1" i="0" u="none" strike="noStrike" kern="1200" dirty="0">
                          <a:solidFill>
                            <a:schemeClr val="tx1"/>
                          </a:solidFill>
                          <a:effectLst/>
                          <a:latin typeface="Arial CE"/>
                          <a:ea typeface="+mn-ea"/>
                          <a:cs typeface="+mn-cs"/>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800" b="1" i="0" u="none" strike="noStrike" kern="1200">
                          <a:solidFill>
                            <a:schemeClr val="tx1"/>
                          </a:solidFill>
                          <a:effectLst/>
                          <a:latin typeface="Arial CE"/>
                          <a:ea typeface="+mn-ea"/>
                          <a:cs typeface="+mn-cs"/>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800" b="1" i="0" u="none" strike="noStrike" kern="1200">
                          <a:solidFill>
                            <a:schemeClr val="tx1"/>
                          </a:solidFill>
                          <a:effectLst/>
                          <a:latin typeface="Arial CE"/>
                          <a:ea typeface="+mn-ea"/>
                          <a:cs typeface="+mn-cs"/>
                        </a:rPr>
                        <a:t>6</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800" b="0" i="0" u="none" strike="noStrike">
                        <a:effectLst/>
                        <a:latin typeface="Arial CE"/>
                      </a:endParaRP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1" i="0" u="none" strike="noStrike" dirty="0">
                          <a:effectLst/>
                          <a:latin typeface="Arial CE"/>
                        </a:rPr>
                        <a:t>6</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a:effectLst/>
                          <a:latin typeface="Arial CE"/>
                        </a:rPr>
                        <a:t>10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800" b="0" i="0" u="none" strike="noStrike">
                        <a:effectLst/>
                        <a:latin typeface="Arial CE"/>
                      </a:endParaRP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1" i="0" u="none" strike="noStrike" dirty="0">
                          <a:effectLst/>
                          <a:latin typeface="Arial CE"/>
                        </a:rPr>
                        <a:t>10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a:effectLst/>
                          <a:latin typeface="Arial CE"/>
                        </a:rPr>
                        <a:t>12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r>
              <a:tr h="184482">
                <a:tc>
                  <a:txBody>
                    <a:bodyPr/>
                    <a:lstStyle/>
                    <a:p>
                      <a:pPr algn="ctr" fontAlgn="b"/>
                      <a:r>
                        <a:rPr lang="cs-CZ" sz="800" b="1" i="0" u="none" strike="noStrike" dirty="0">
                          <a:effectLst/>
                          <a:latin typeface="Arial CE"/>
                        </a:rPr>
                        <a:t>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A</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 </a:t>
                      </a:r>
                    </a:p>
                  </a:txBody>
                  <a:tcPr marL="9525" marR="9525" marT="952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0" algn="ctr" rtl="0" eaLnBrk="1" fontAlgn="b" latinLnBrk="0" hangingPunct="1"/>
                      <a:r>
                        <a:rPr kumimoji="0" lang="cs-CZ" sz="800" b="1" i="0" u="none" strike="noStrike" kern="1200">
                          <a:solidFill>
                            <a:schemeClr val="tx1"/>
                          </a:solidFill>
                          <a:effectLst/>
                          <a:latin typeface="Arial CE"/>
                          <a:ea typeface="+mn-ea"/>
                          <a:cs typeface="+mn-cs"/>
                        </a:rPr>
                        <a:t>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800" b="1" i="0" u="none" strike="noStrike" kern="1200" dirty="0">
                          <a:solidFill>
                            <a:schemeClr val="tx1"/>
                          </a:solidFill>
                          <a:effectLst/>
                          <a:latin typeface="Arial CE"/>
                          <a:ea typeface="+mn-ea"/>
                          <a:cs typeface="+mn-cs"/>
                        </a:rPr>
                        <a:t>C</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800" b="1" i="0" u="none" strike="noStrike" kern="1200">
                          <a:solidFill>
                            <a:schemeClr val="tx1"/>
                          </a:solidFill>
                          <a:effectLst/>
                          <a:latin typeface="Arial CE"/>
                          <a:ea typeface="+mn-ea"/>
                          <a:cs typeface="+mn-cs"/>
                        </a:rPr>
                        <a:t>4</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 </a:t>
                      </a: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 </a:t>
                      </a:r>
                    </a:p>
                  </a:txBody>
                  <a:tcPr marL="9525" marR="9525" marT="952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1" i="0" u="none" strike="noStrike">
                          <a:effectLst/>
                          <a:latin typeface="Arial CE"/>
                        </a:rPr>
                        <a:t>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E</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4</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 </a:t>
                      </a:r>
                    </a:p>
                  </a:txBody>
                  <a:tcPr marL="9525" marR="9525" marT="952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800" b="1" i="0" u="none" strike="noStrike" dirty="0">
                          <a:effectLst/>
                          <a:latin typeface="Arial CE"/>
                        </a:rPr>
                        <a:t>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H</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a:effectLst/>
                          <a:latin typeface="Arial CE"/>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r>
              <a:tr h="184482">
                <a:tc>
                  <a:txBody>
                    <a:bodyPr/>
                    <a:lstStyle/>
                    <a:p>
                      <a:pPr algn="ctr" fontAlgn="b"/>
                      <a:r>
                        <a:rPr lang="cs-CZ" sz="800" b="1" i="0" u="none" strike="noStrike" dirty="0">
                          <a:effectLst/>
                          <a:latin typeface="Arial CE"/>
                        </a:rPr>
                        <a:t>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800" b="0" i="0" u="none" strike="noStrike">
                        <a:effectLst/>
                        <a:latin typeface="Arial CE"/>
                      </a:endParaRP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algn="ctr" rtl="0" eaLnBrk="1" fontAlgn="b" latinLnBrk="0" hangingPunct="1"/>
                      <a:r>
                        <a:rPr kumimoji="0" lang="cs-CZ" sz="800" b="1" i="0" u="none" strike="noStrike" kern="1200">
                          <a:solidFill>
                            <a:schemeClr val="tx1"/>
                          </a:solidFill>
                          <a:effectLst/>
                          <a:latin typeface="Arial CE"/>
                          <a:ea typeface="+mn-ea"/>
                          <a:cs typeface="+mn-cs"/>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800" b="1" i="0" u="none" strike="noStrike" kern="1200">
                          <a:solidFill>
                            <a:schemeClr val="tx1"/>
                          </a:solidFill>
                          <a:effectLst/>
                          <a:latin typeface="Arial CE"/>
                          <a:ea typeface="+mn-ea"/>
                          <a:cs typeface="+mn-cs"/>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marL="0" algn="ctr" rtl="0" eaLnBrk="1" fontAlgn="b" latinLnBrk="0" hangingPunct="1"/>
                      <a:r>
                        <a:rPr kumimoji="0" lang="cs-CZ" sz="800" b="1" i="0" u="none" strike="noStrike" kern="1200" dirty="0">
                          <a:solidFill>
                            <a:schemeClr val="tx1"/>
                          </a:solidFill>
                          <a:effectLst/>
                          <a:latin typeface="Arial CE"/>
                          <a:ea typeface="+mn-ea"/>
                          <a:cs typeface="+mn-cs"/>
                        </a:rPr>
                        <a:t>6</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800" b="0" i="0" u="none" strike="noStrike">
                        <a:effectLst/>
                        <a:latin typeface="Arial CE"/>
                      </a:endParaRPr>
                    </a:p>
                  </a:txBody>
                  <a:tcPr marL="9525" marR="9525" marT="952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800" b="1" i="0" u="none" strike="noStrike">
                          <a:effectLst/>
                          <a:latin typeface="Arial CE"/>
                        </a:rPr>
                        <a:t>6</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10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endParaRPr lang="cs-CZ" sz="800" b="0" i="0" u="none" strike="noStrike">
                        <a:effectLst/>
                        <a:latin typeface="Arial CE"/>
                      </a:endParaRP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800" b="1" i="0" u="none" strike="noStrike">
                          <a:effectLst/>
                          <a:latin typeface="Arial CE"/>
                        </a:rPr>
                        <a:t>10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c>
                  <a:txBody>
                    <a:bodyPr/>
                    <a:lstStyle/>
                    <a:p>
                      <a:pPr algn="ctr" fontAlgn="b"/>
                      <a:r>
                        <a:rPr lang="cs-CZ" sz="800" b="1" i="0" u="none" strike="noStrike" dirty="0">
                          <a:effectLst/>
                          <a:latin typeface="Arial CE"/>
                        </a:rPr>
                        <a:t>12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tr>
              <a:tr h="184482">
                <a:tc>
                  <a:txBody>
                    <a:bodyPr/>
                    <a:lstStyle/>
                    <a:p>
                      <a:pPr algn="ctr" fontAlgn="b"/>
                      <a:endParaRPr lang="cs-CZ" sz="800" b="0" i="0" u="none" strike="noStrike" dirty="0">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r>
              <a:tr h="150698">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r>
              <a:tr h="149473">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dirty="0">
                          <a:effectLst/>
                          <a:latin typeface="Arial CE"/>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a:effectLst/>
                          <a:latin typeface="Arial CE"/>
                        </a:rPr>
                        <a:t>4</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800" b="0" i="0" u="none" strike="noStrike">
                        <a:effectLst/>
                        <a:latin typeface="Arial CE"/>
                      </a:endParaRP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dirty="0">
                          <a:effectLst/>
                          <a:latin typeface="Arial CE"/>
                        </a:rPr>
                        <a:t>4</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a:effectLst/>
                          <a:latin typeface="Arial CE"/>
                        </a:rPr>
                        <a:t>8</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800" b="0" i="0" u="none" strike="noStrike">
                        <a:effectLst/>
                        <a:latin typeface="Arial CE"/>
                      </a:endParaRP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r>
              <a:tr h="149473">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800" b="0" i="0" u="none" strike="noStrike">
                          <a:effectLst/>
                          <a:latin typeface="Arial CE"/>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D</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 </a:t>
                      </a:r>
                    </a:p>
                  </a:txBody>
                  <a:tcPr marL="9525" marR="9525" marT="952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 </a:t>
                      </a:r>
                    </a:p>
                  </a:txBody>
                  <a:tcPr marL="9525" marR="9525" marT="952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2</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G</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a:effectLst/>
                          <a:latin typeface="Arial CE"/>
                        </a:rPr>
                        <a:t>4</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800" b="0" i="0" u="none" strike="noStrike">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a:effectLst/>
                        <a:latin typeface="Arial CE"/>
                      </a:endParaRPr>
                    </a:p>
                  </a:txBody>
                  <a:tcPr marL="9525" marR="9525" marT="9521" marB="0" anchor="b">
                    <a:lnL>
                      <a:noFill/>
                    </a:lnL>
                    <a:lnR>
                      <a:noFill/>
                    </a:lnR>
                    <a:lnT>
                      <a:noFill/>
                    </a:lnT>
                    <a:lnB>
                      <a:noFill/>
                    </a:lnB>
                  </a:tcPr>
                </a:tc>
              </a:tr>
              <a:tr h="149473">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dirty="0">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800" b="0" i="0" u="none" strike="noStrike" dirty="0">
                          <a:effectLst/>
                          <a:latin typeface="Arial CE"/>
                        </a:rPr>
                        <a:t>4</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6</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800" b="0" i="0" u="none" strike="noStrike" dirty="0">
                        <a:effectLst/>
                        <a:latin typeface="Arial CE"/>
                      </a:endParaRPr>
                    </a:p>
                  </a:txBody>
                  <a:tcPr marL="9525" marR="9525" marT="952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dirty="0">
                        <a:effectLst/>
                        <a:latin typeface="Arial CE"/>
                      </a:endParaRPr>
                    </a:p>
                  </a:txBody>
                  <a:tcPr marL="9525" marR="9525" marT="952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dirty="0">
                        <a:effectLst/>
                        <a:latin typeface="Arial CE"/>
                      </a:endParaRPr>
                    </a:p>
                  </a:txBody>
                  <a:tcPr marL="9525" marR="9525" marT="952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800" b="0" i="0" u="none" strike="noStrike" dirty="0">
                          <a:effectLst/>
                          <a:latin typeface="Arial CE"/>
                        </a:rPr>
                        <a:t>6</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 </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800" b="0" i="0" u="none" strike="noStrike" dirty="0">
                          <a:effectLst/>
                          <a:latin typeface="Arial CE"/>
                        </a:rPr>
                        <a:t>10</a:t>
                      </a:r>
                    </a:p>
                  </a:txBody>
                  <a:tcPr marL="9525" marR="9525"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800" b="0" i="0" u="none" strike="noStrike" dirty="0">
                        <a:effectLst/>
                        <a:latin typeface="Arial CE"/>
                      </a:endParaRPr>
                    </a:p>
                  </a:txBody>
                  <a:tcPr marL="9525" marR="9525" marT="952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c>
                  <a:txBody>
                    <a:bodyPr/>
                    <a:lstStyle/>
                    <a:p>
                      <a:pPr algn="ctr" fontAlgn="b"/>
                      <a:endParaRPr lang="cs-CZ" sz="800" b="0" i="0" u="none" strike="noStrike" dirty="0">
                        <a:effectLst/>
                        <a:latin typeface="Arial CE"/>
                      </a:endParaRPr>
                    </a:p>
                  </a:txBody>
                  <a:tcPr marL="9525" marR="9525" marT="9521"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err="1" smtClean="0"/>
              <a:t>SureFlight</a:t>
            </a:r>
            <a:r>
              <a:rPr lang="en-US" sz="2800" b="1" dirty="0" smtClean="0"/>
              <a:t> – Improving our plan</a:t>
            </a:r>
          </a:p>
          <a:p>
            <a:pPr>
              <a:spcBef>
                <a:spcPts val="0"/>
              </a:spcBef>
              <a:spcAft>
                <a:spcPts val="1200"/>
              </a:spcAft>
              <a:defRPr/>
            </a:pPr>
            <a:r>
              <a:rPr lang="en-US" sz="2000" dirty="0"/>
              <a:t>Each of the activities involved was examined in turn and alternative "crash" durations, together with the necessary resources and costs were estimated. These are shown below</a:t>
            </a:r>
            <a:r>
              <a:rPr lang="en-US" sz="2000" dirty="0" smtClean="0"/>
              <a:t>:</a:t>
            </a:r>
            <a:endParaRPr lang="cs-CZ" sz="2000" dirty="0" smtClean="0"/>
          </a:p>
          <a:p>
            <a:pPr>
              <a:spcBef>
                <a:spcPts val="0"/>
              </a:spcBef>
              <a:spcAft>
                <a:spcPts val="1200"/>
              </a:spcAft>
              <a:defRPr/>
            </a:pPr>
            <a:endParaRPr lang="cs-CZ" sz="2000" dirty="0"/>
          </a:p>
          <a:p>
            <a:pPr>
              <a:spcBef>
                <a:spcPts val="0"/>
              </a:spcBef>
              <a:spcAft>
                <a:spcPts val="1200"/>
              </a:spcAft>
              <a:defRPr/>
            </a:pPr>
            <a:endParaRPr lang="cs-CZ" sz="2000" dirty="0" smtClean="0"/>
          </a:p>
          <a:p>
            <a:pPr>
              <a:spcBef>
                <a:spcPts val="0"/>
              </a:spcBef>
              <a:spcAft>
                <a:spcPts val="1200"/>
              </a:spcAft>
              <a:defRPr/>
            </a:pPr>
            <a:endParaRPr lang="cs-CZ" sz="2000" dirty="0"/>
          </a:p>
          <a:p>
            <a:pPr>
              <a:spcBef>
                <a:spcPts val="0"/>
              </a:spcBef>
              <a:spcAft>
                <a:spcPts val="1200"/>
              </a:spcAft>
              <a:defRPr/>
            </a:pPr>
            <a:endParaRPr lang="cs-CZ" sz="2000" dirty="0" smtClean="0"/>
          </a:p>
          <a:p>
            <a:pPr>
              <a:spcBef>
                <a:spcPts val="0"/>
              </a:spcBef>
              <a:spcAft>
                <a:spcPts val="1200"/>
              </a:spcAft>
              <a:defRPr/>
            </a:pPr>
            <a:endParaRPr lang="cs-CZ" sz="2000" dirty="0"/>
          </a:p>
          <a:p>
            <a:pPr>
              <a:spcBef>
                <a:spcPts val="0"/>
              </a:spcBef>
              <a:spcAft>
                <a:spcPts val="1200"/>
              </a:spcAft>
              <a:defRPr/>
            </a:pPr>
            <a:endParaRPr lang="cs-CZ" sz="2000" dirty="0" smtClean="0"/>
          </a:p>
          <a:p>
            <a:pPr>
              <a:spcBef>
                <a:spcPts val="0"/>
              </a:spcBef>
              <a:spcAft>
                <a:spcPts val="1200"/>
              </a:spcAft>
              <a:defRPr/>
            </a:pPr>
            <a:r>
              <a:rPr lang="en-GB" sz="2000" dirty="0"/>
              <a:t>What are the possibilities to improve our plan?</a:t>
            </a:r>
            <a:endParaRPr lang="cs-CZ" sz="2000" dirty="0" smtClean="0"/>
          </a:p>
        </p:txBody>
      </p:sp>
      <p:graphicFrame>
        <p:nvGraphicFramePr>
          <p:cNvPr id="3" name="Tabulka 2"/>
          <p:cNvGraphicFramePr>
            <a:graphicFrameLocks noGrp="1"/>
          </p:cNvGraphicFramePr>
          <p:nvPr/>
        </p:nvGraphicFramePr>
        <p:xfrm>
          <a:off x="1258888" y="3141663"/>
          <a:ext cx="6553198" cy="2374899"/>
        </p:xfrm>
        <a:graphic>
          <a:graphicData uri="http://schemas.openxmlformats.org/drawingml/2006/table">
            <a:tbl>
              <a:tblPr/>
              <a:tblGrid>
                <a:gridCol w="1309818"/>
                <a:gridCol w="1310845"/>
                <a:gridCol w="1310845"/>
                <a:gridCol w="1310845"/>
                <a:gridCol w="1310845"/>
              </a:tblGrid>
              <a:tr h="678544">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Activity</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Crash Duration</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Inspection</a:t>
                      </a:r>
                      <a:endParaRPr lang="cs-CZ" sz="1800">
                        <a:effectLst/>
                        <a:latin typeface="Arial" panose="020B0604020202020204" pitchFamily="34" charset="0"/>
                        <a:ea typeface="Times New Roman"/>
                        <a:cs typeface="Arial" panose="020B0604020202020204" pitchFamily="34" charset="0"/>
                      </a:endParaRPr>
                    </a:p>
                    <a:p>
                      <a:pPr algn="ctr">
                        <a:spcAft>
                          <a:spcPts val="0"/>
                        </a:spcAft>
                      </a:pPr>
                      <a:r>
                        <a:rPr lang="en-GB" sz="1800">
                          <a:effectLst/>
                          <a:latin typeface="Arial" panose="020B0604020202020204" pitchFamily="34" charset="0"/>
                          <a:ea typeface="Times New Roman"/>
                          <a:cs typeface="Arial" panose="020B0604020202020204" pitchFamily="34" charset="0"/>
                        </a:rPr>
                        <a:t>Engineers</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Fitters</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Estimated Cost (</a:t>
                      </a:r>
                      <a:r>
                        <a:rPr lang="en-US" sz="1800">
                          <a:effectLst/>
                          <a:latin typeface="Arial" panose="020B0604020202020204" pitchFamily="34" charset="0"/>
                          <a:ea typeface="Times New Roman"/>
                          <a:cs typeface="Arial" panose="020B0604020202020204" pitchFamily="34" charset="0"/>
                        </a:rPr>
                        <a:t>$</a:t>
                      </a:r>
                      <a:r>
                        <a:rPr lang="cs-CZ" sz="1800">
                          <a:effectLst/>
                          <a:latin typeface="Arial" panose="020B0604020202020204" pitchFamily="34" charset="0"/>
                          <a:ea typeface="Times New Roman"/>
                          <a:cs typeface="Arial" panose="020B0604020202020204" pitchFamily="34" charset="0"/>
                        </a:rPr>
                        <a:t>)</a:t>
                      </a: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271">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A</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dirty="0">
                          <a:effectLst/>
                          <a:latin typeface="Arial" panose="020B0604020202020204" pitchFamily="34" charset="0"/>
                          <a:ea typeface="Times New Roman"/>
                          <a:cs typeface="Arial" panose="020B0604020202020204" pitchFamily="34" charset="0"/>
                        </a:rPr>
                        <a:t>1</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9</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dirty="0">
                          <a:effectLst/>
                          <a:latin typeface="Arial" panose="020B0604020202020204" pitchFamily="34" charset="0"/>
                          <a:ea typeface="Times New Roman"/>
                          <a:cs typeface="Arial" panose="020B0604020202020204" pitchFamily="34" charset="0"/>
                        </a:rPr>
                        <a:t>1900</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39271">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C</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a:effectLst/>
                          <a:latin typeface="Arial" panose="020B0604020202020204" pitchFamily="34" charset="0"/>
                          <a:ea typeface="Times New Roman"/>
                          <a:cs typeface="Arial" panose="020B0604020202020204" pitchFamily="34" charset="0"/>
                        </a:rPr>
                        <a:t>2</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2</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6</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a:effectLst/>
                          <a:latin typeface="Arial" panose="020B0604020202020204" pitchFamily="34" charset="0"/>
                          <a:ea typeface="Times New Roman"/>
                          <a:cs typeface="Arial" panose="020B0604020202020204" pitchFamily="34" charset="0"/>
                        </a:rPr>
                        <a:t>3000</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39271">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E</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a:effectLst/>
                          <a:latin typeface="Arial" panose="020B0604020202020204" pitchFamily="34" charset="0"/>
                          <a:ea typeface="Times New Roman"/>
                          <a:cs typeface="Arial" panose="020B0604020202020204" pitchFamily="34" charset="0"/>
                        </a:rPr>
                        <a:t>3</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6</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dirty="0">
                          <a:effectLst/>
                          <a:latin typeface="Arial" panose="020B0604020202020204" pitchFamily="34" charset="0"/>
                          <a:ea typeface="Times New Roman"/>
                          <a:cs typeface="Arial" panose="020B0604020202020204" pitchFamily="34" charset="0"/>
                        </a:rPr>
                        <a:t>4500</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39271">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F</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a:effectLst/>
                          <a:latin typeface="Arial" panose="020B0604020202020204" pitchFamily="34" charset="0"/>
                          <a:ea typeface="Times New Roman"/>
                          <a:cs typeface="Arial" panose="020B0604020202020204" pitchFamily="34" charset="0"/>
                        </a:rPr>
                        <a:t>2</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4</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dirty="0">
                          <a:effectLst/>
                          <a:latin typeface="Arial" panose="020B0604020202020204" pitchFamily="34" charset="0"/>
                          <a:ea typeface="Times New Roman"/>
                          <a:cs typeface="Arial" panose="020B0604020202020204" pitchFamily="34" charset="0"/>
                        </a:rPr>
                        <a:t>1600</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39271">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G</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a:effectLst/>
                          <a:latin typeface="Arial" panose="020B0604020202020204" pitchFamily="34" charset="0"/>
                          <a:ea typeface="Times New Roman"/>
                          <a:cs typeface="Arial" panose="020B0604020202020204" pitchFamily="34" charset="0"/>
                        </a:rPr>
                        <a:t>2</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panose="020B0604020202020204" pitchFamily="34" charset="0"/>
                          <a:ea typeface="Times New Roman"/>
                          <a:cs typeface="Arial" panose="020B0604020202020204" pitchFamily="34" charset="0"/>
                        </a:rPr>
                        <a:t>3</a:t>
                      </a:r>
                      <a:endParaRPr lang="cs-CZ" sz="180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dirty="0">
                          <a:effectLst/>
                          <a:latin typeface="Arial" panose="020B0604020202020204" pitchFamily="34" charset="0"/>
                          <a:ea typeface="Times New Roman"/>
                          <a:cs typeface="Arial" panose="020B0604020202020204" pitchFamily="34" charset="0"/>
                        </a:rPr>
                        <a:t>2000</a:t>
                      </a:r>
                      <a:endParaRPr lang="cs-CZ" sz="18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r>
              <a:rPr lang="cs-CZ" altLang="cs-CZ" sz="3200" b="1" smtClean="0">
                <a:solidFill>
                  <a:srgbClr val="002060"/>
                </a:solidFill>
              </a:rPr>
              <a:t> - </a:t>
            </a:r>
            <a:r>
              <a:rPr lang="en-US" altLang="cs-CZ" sz="3200" b="1" smtClean="0">
                <a:solidFill>
                  <a:srgbClr val="002060"/>
                </a:solidFill>
              </a:rPr>
              <a:t>Homework</a:t>
            </a:r>
          </a:p>
        </p:txBody>
      </p:sp>
      <p:sp>
        <p:nvSpPr>
          <p:cNvPr id="16387" name="Podnadpis 2"/>
          <p:cNvSpPr>
            <a:spLocks noGrp="1"/>
          </p:cNvSpPr>
          <p:nvPr>
            <p:ph sz="quarter" idx="1"/>
          </p:nvPr>
        </p:nvSpPr>
        <p:spPr>
          <a:xfrm>
            <a:off x="301625" y="1527175"/>
            <a:ext cx="8556625" cy="4572000"/>
          </a:xfrm>
        </p:spPr>
        <p:txBody>
          <a:bodyPr/>
          <a:lstStyle/>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p:txBody>
      </p:sp>
      <p:graphicFrame>
        <p:nvGraphicFramePr>
          <p:cNvPr id="2" name="Tabulka 1"/>
          <p:cNvGraphicFramePr>
            <a:graphicFrameLocks noGrp="1"/>
          </p:cNvGraphicFramePr>
          <p:nvPr/>
        </p:nvGraphicFramePr>
        <p:xfrm>
          <a:off x="827088" y="2133600"/>
          <a:ext cx="7346944" cy="3363912"/>
        </p:xfrm>
        <a:graphic>
          <a:graphicData uri="http://schemas.openxmlformats.org/drawingml/2006/table">
            <a:tbl>
              <a:tblPr/>
              <a:tblGrid>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gridCol w="229592"/>
              </a:tblGrid>
              <a:tr h="186884">
                <a:tc>
                  <a:txBody>
                    <a:bodyPr/>
                    <a:lstStyle/>
                    <a:p>
                      <a:pPr algn="ctr" fontAlgn="b"/>
                      <a:endParaRPr lang="cs-CZ" sz="1000" b="0" i="0" u="none" strike="noStrike" dirty="0">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2</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a:rPr>
                        <a:t>2</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5</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a:rPr>
                        <a:t>5</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7</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r>
                        <a:rPr lang="cs-CZ" sz="1000" b="0" i="0" u="none" strike="noStrike">
                          <a:effectLst/>
                          <a:latin typeface="Arial"/>
                        </a:rPr>
                        <a:t> </a:t>
                      </a:r>
                    </a:p>
                  </a:txBody>
                  <a:tcPr marL="9526" marR="9526"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A</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2</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6</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C</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6</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F</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2</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8</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11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dirty="0">
                          <a:effectLst/>
                          <a:latin typeface="Arial"/>
                        </a:rPr>
                        <a:t>11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13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St</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a:rPr>
                        <a:t>2</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7</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a:rPr>
                        <a:t>7</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12</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r>
              <a:tr h="186884">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D</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5</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G</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5</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13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16</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16</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16</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8</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8</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13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J</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En</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13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16</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16</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16</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a:rPr>
                        <a:t>2</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E</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4</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dirty="0">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4</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4</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11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11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13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B</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4</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H</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7</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I</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2</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a:rPr>
                        <a:t>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4</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4</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11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a:rPr>
                        <a:t>11</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 </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a:effectLst/>
                          <a:latin typeface="Arial"/>
                        </a:rPr>
                        <a:t>13</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6" marR="9526"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r>
              <a:tr h="186884">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a:effectLst/>
                        <a:latin typeface="Arial"/>
                      </a:endParaRPr>
                    </a:p>
                  </a:txBody>
                  <a:tcPr marL="9526" marR="9526" marT="9525"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6" marR="9526"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smtClean="0"/>
              <a:t>Case Study – </a:t>
            </a:r>
            <a:r>
              <a:rPr lang="cs-CZ" sz="2800" b="1" dirty="0" err="1" smtClean="0"/>
              <a:t>SureFlight</a:t>
            </a:r>
            <a:endParaRPr lang="en-US" sz="2800" b="1" dirty="0" smtClean="0"/>
          </a:p>
          <a:p>
            <a:pPr>
              <a:spcBef>
                <a:spcPts val="0"/>
              </a:spcBef>
              <a:spcAft>
                <a:spcPts val="1200"/>
              </a:spcAft>
              <a:defRPr/>
            </a:pPr>
            <a:r>
              <a:rPr lang="en-US" sz="2000" dirty="0" smtClean="0"/>
              <a:t>We need to update our table with data first: </a:t>
            </a:r>
            <a:endParaRPr lang="cs-CZ" sz="2000" dirty="0" smtClean="0"/>
          </a:p>
        </p:txBody>
      </p:sp>
      <p:graphicFrame>
        <p:nvGraphicFramePr>
          <p:cNvPr id="5" name="Tabulka 4"/>
          <p:cNvGraphicFramePr>
            <a:graphicFrameLocks noGrp="1"/>
          </p:cNvGraphicFramePr>
          <p:nvPr/>
        </p:nvGraphicFramePr>
        <p:xfrm>
          <a:off x="539750" y="2565400"/>
          <a:ext cx="8204201" cy="3371849"/>
        </p:xfrm>
        <a:graphic>
          <a:graphicData uri="http://schemas.openxmlformats.org/drawingml/2006/table">
            <a:tbl>
              <a:tblPr/>
              <a:tblGrid>
                <a:gridCol w="789041"/>
                <a:gridCol w="2706346"/>
                <a:gridCol w="1116085"/>
                <a:gridCol w="912873"/>
                <a:gridCol w="1106558"/>
                <a:gridCol w="912873"/>
                <a:gridCol w="660425"/>
              </a:tblGrid>
              <a:tr h="599558">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Description</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Preceding </a:t>
                      </a:r>
                      <a:endParaRPr lang="cs-CZ" sz="1600" dirty="0" smtClean="0">
                        <a:effectLst/>
                        <a:latin typeface="Arial" panose="020B0604020202020204" pitchFamily="34" charset="0"/>
                        <a:ea typeface="Times New Roman"/>
                        <a:cs typeface="Arial" panose="020B0604020202020204" pitchFamily="34" charset="0"/>
                      </a:endParaRPr>
                    </a:p>
                    <a:p>
                      <a:pPr algn="ctr">
                        <a:spcAft>
                          <a:spcPts val="0"/>
                        </a:spcAft>
                      </a:pPr>
                      <a:r>
                        <a:rPr lang="en-GB" sz="1600" dirty="0" smtClean="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Duration</a:t>
                      </a:r>
                      <a:endParaRPr lang="cs-CZ" sz="1600">
                        <a:effectLst/>
                        <a:latin typeface="Arial" panose="020B0604020202020204" pitchFamily="34" charset="0"/>
                        <a:ea typeface="Times New Roman"/>
                        <a:cs typeface="Arial" panose="020B0604020202020204" pitchFamily="34" charset="0"/>
                      </a:endParaRPr>
                    </a:p>
                    <a:p>
                      <a:pPr algn="ctr">
                        <a:spcAft>
                          <a:spcPts val="0"/>
                        </a:spcAft>
                      </a:pPr>
                      <a:r>
                        <a:rPr lang="en-GB" sz="1600">
                          <a:effectLst/>
                          <a:latin typeface="Arial" panose="020B0604020202020204" pitchFamily="34" charset="0"/>
                          <a:ea typeface="Times New Roman"/>
                          <a:cs typeface="Arial" panose="020B0604020202020204" pitchFamily="34" charset="0"/>
                        </a:rPr>
                        <a:t>(days)</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Estimated</a:t>
                      </a:r>
                      <a:r>
                        <a:rPr lang="cs-CZ" sz="1600" dirty="0" smtClean="0">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Cost</a:t>
                      </a:r>
                      <a:r>
                        <a:rPr lang="cs-CZ" sz="1600" dirty="0" smtClean="0">
                          <a:effectLst/>
                          <a:latin typeface="Arial" panose="020B0604020202020204" pitchFamily="34" charset="0"/>
                          <a:ea typeface="Times New Roman"/>
                          <a:cs typeface="Arial" panose="020B0604020202020204" pitchFamily="34" charset="0"/>
                        </a:rPr>
                        <a:t> </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Crash</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Duration</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smtClean="0">
                          <a:solidFill>
                            <a:srgbClr val="0000CC"/>
                          </a:solidFill>
                          <a:effectLst/>
                          <a:latin typeface="Arial" panose="020B0604020202020204" pitchFamily="34" charset="0"/>
                          <a:ea typeface="Times New Roman"/>
                          <a:cs typeface="Arial" panose="020B0604020202020204" pitchFamily="34" charset="0"/>
                        </a:rPr>
                        <a:t>New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373">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Position &amp;jack up </a:t>
                      </a:r>
                      <a:r>
                        <a:rPr lang="en-GB" sz="1600" dirty="0" smtClean="0">
                          <a:effectLst/>
                          <a:latin typeface="Arial" panose="020B0604020202020204" pitchFamily="34" charset="0"/>
                          <a:ea typeface="Times New Roman"/>
                          <a:cs typeface="Arial" panose="020B0604020202020204" pitchFamily="34" charset="0"/>
                        </a:rPr>
                        <a:t>aircraft.</a:t>
                      </a:r>
                      <a:r>
                        <a:rPr lang="cs-CZ" sz="1600" baseline="0" dirty="0" smtClean="0">
                          <a:effectLst/>
                          <a:latin typeface="Arial" panose="020B0604020202020204" pitchFamily="34" charset="0"/>
                          <a:ea typeface="Times New Roman"/>
                          <a:cs typeface="Arial" panose="020B0604020202020204" pitchFamily="34" charset="0"/>
                        </a:rPr>
                        <a:t> </a:t>
                      </a: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1700</a:t>
                      </a:r>
                      <a:endParaRPr lang="cs-CZ" sz="1800" dirty="0">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1</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1900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6373">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B</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Inspect engines</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1760</a:t>
                      </a:r>
                      <a:endParaRPr lang="cs-CZ" sz="1800" dirty="0">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6373">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Inspect airframe</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2800</a:t>
                      </a:r>
                      <a:endParaRPr lang="cs-CZ" sz="1800" dirty="0">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3000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6373">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D</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Inspect undercarriage</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1820</a:t>
                      </a:r>
                      <a:endParaRPr lang="cs-CZ" sz="1800" dirty="0">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6373">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Rectify airframe</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3300</a:t>
                      </a:r>
                      <a:endParaRPr lang="cs-CZ" sz="1800" dirty="0">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3</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4500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6373">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F</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Rectify engines</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B</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3</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1200</a:t>
                      </a:r>
                      <a:endParaRPr lang="cs-CZ" sz="1800" dirty="0">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1600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87680">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G</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Rectify </a:t>
                      </a:r>
                      <a:r>
                        <a:rPr lang="en-GB" sz="1600" dirty="0" smtClean="0">
                          <a:effectLst/>
                          <a:latin typeface="Arial" panose="020B0604020202020204" pitchFamily="34" charset="0"/>
                          <a:ea typeface="Times New Roman"/>
                          <a:cs typeface="Arial" panose="020B0604020202020204" pitchFamily="34" charset="0"/>
                        </a:rPr>
                        <a:t>undercarriage</a:t>
                      </a:r>
                      <a:endParaRPr lang="cs-CZ" sz="1600" dirty="0" smtClean="0">
                        <a:effectLst/>
                        <a:latin typeface="Arial" panose="020B0604020202020204" pitchFamily="34" charset="0"/>
                        <a:ea typeface="Times New Roman"/>
                        <a:cs typeface="Arial" panose="020B0604020202020204" pitchFamily="34" charset="0"/>
                      </a:endParaRPr>
                    </a:p>
                    <a:p>
                      <a:pPr algn="just">
                        <a:spcAft>
                          <a:spcPts val="0"/>
                        </a:spcAft>
                      </a:pPr>
                      <a:r>
                        <a:rPr lang="en-GB" sz="1600" dirty="0" smtClean="0">
                          <a:effectLst/>
                          <a:latin typeface="Arial" panose="020B0604020202020204" pitchFamily="34" charset="0"/>
                          <a:ea typeface="Times New Roman"/>
                          <a:cs typeface="Arial" panose="020B0604020202020204" pitchFamily="34" charset="0"/>
                        </a:rPr>
                        <a:t>&amp;refit </a:t>
                      </a:r>
                      <a:r>
                        <a:rPr lang="en-GB" sz="1600" dirty="0">
                          <a:effectLst/>
                          <a:latin typeface="Arial" panose="020B0604020202020204" pitchFamily="34" charset="0"/>
                          <a:ea typeface="Times New Roman"/>
                          <a:cs typeface="Arial" panose="020B0604020202020204" pitchFamily="34" charset="0"/>
                        </a:rPr>
                        <a:t>wheels</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a:effectLst/>
                          <a:latin typeface="Arial" panose="020B0604020202020204" pitchFamily="34" charset="0"/>
                          <a:ea typeface="Times New Roman"/>
                          <a:cs typeface="Arial" panose="020B0604020202020204" pitchFamily="34" charset="0"/>
                        </a:rPr>
                        <a:t>D</a:t>
                      </a:r>
                      <a:endParaRPr lang="cs-CZ" sz="1600" b="1">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1600</a:t>
                      </a:r>
                      <a:endParaRPr lang="cs-CZ" sz="1800" dirty="0">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6373">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H</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Check rectification &amp; sign off</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 F, G</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1900</a:t>
                      </a:r>
                      <a:endParaRPr lang="cs-CZ" sz="1800" dirty="0">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6" marR="444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err="1" smtClean="0"/>
              <a:t>SureFlight</a:t>
            </a:r>
            <a:r>
              <a:rPr lang="en-US" sz="2800" b="1" dirty="0" smtClean="0"/>
              <a:t> – Improving our plan</a:t>
            </a:r>
          </a:p>
          <a:p>
            <a:pPr>
              <a:spcBef>
                <a:spcPts val="0"/>
              </a:spcBef>
              <a:spcAft>
                <a:spcPts val="600"/>
              </a:spcAft>
              <a:defRPr/>
            </a:pPr>
            <a:r>
              <a:rPr lang="en-US" sz="2000" dirty="0"/>
              <a:t>In order to improve the plan it is necessary to select an </a:t>
            </a:r>
            <a:r>
              <a:rPr lang="en-US" sz="2000" b="1" u="sng" dirty="0"/>
              <a:t>activity on critical path</a:t>
            </a:r>
            <a:r>
              <a:rPr lang="en-US" sz="2000" dirty="0"/>
              <a:t> that could be done in shorter time</a:t>
            </a:r>
          </a:p>
          <a:p>
            <a:pPr>
              <a:spcBef>
                <a:spcPts val="0"/>
              </a:spcBef>
              <a:spcAft>
                <a:spcPts val="0"/>
              </a:spcAft>
              <a:defRPr/>
            </a:pPr>
            <a:r>
              <a:rPr lang="en-US" sz="2000" dirty="0"/>
              <a:t>If there are more choices available, choose the </a:t>
            </a:r>
            <a:r>
              <a:rPr lang="en-US" sz="2000" b="1" u="sng" dirty="0"/>
              <a:t>cheapest solution </a:t>
            </a:r>
          </a:p>
          <a:p>
            <a:pPr>
              <a:spcBef>
                <a:spcPts val="0"/>
              </a:spcBef>
              <a:spcAft>
                <a:spcPts val="1200"/>
              </a:spcAft>
              <a:defRPr/>
            </a:pPr>
            <a:endParaRPr lang="cs-CZ" sz="2000" dirty="0"/>
          </a:p>
          <a:p>
            <a:pPr>
              <a:spcBef>
                <a:spcPts val="0"/>
              </a:spcBef>
              <a:spcAft>
                <a:spcPts val="1200"/>
              </a:spcAft>
              <a:defRPr/>
            </a:pPr>
            <a:endParaRPr lang="cs-CZ" sz="2000" dirty="0" smtClean="0"/>
          </a:p>
          <a:p>
            <a:pPr>
              <a:spcBef>
                <a:spcPts val="0"/>
              </a:spcBef>
              <a:spcAft>
                <a:spcPts val="1200"/>
              </a:spcAft>
              <a:defRPr/>
            </a:pPr>
            <a:endParaRPr lang="cs-CZ" sz="2000" dirty="0" smtClean="0"/>
          </a:p>
          <a:p>
            <a:pPr marL="0" indent="0">
              <a:spcBef>
                <a:spcPts val="0"/>
              </a:spcBef>
              <a:spcAft>
                <a:spcPts val="1200"/>
              </a:spcAft>
              <a:buFont typeface="Wingdings 2" panose="05020102010507070707" pitchFamily="18" charset="2"/>
              <a:buNone/>
              <a:defRPr/>
            </a:pPr>
            <a:endParaRPr lang="cs-CZ" sz="2000" dirty="0" smtClean="0"/>
          </a:p>
        </p:txBody>
      </p:sp>
      <p:graphicFrame>
        <p:nvGraphicFramePr>
          <p:cNvPr id="6" name="Tabulka 5"/>
          <p:cNvGraphicFramePr>
            <a:graphicFrameLocks noGrp="1"/>
          </p:cNvGraphicFramePr>
          <p:nvPr>
            <p:extLst>
              <p:ext uri="{D42A27DB-BD31-4B8C-83A1-F6EECF244321}">
                <p14:modId xmlns:p14="http://schemas.microsoft.com/office/powerpoint/2010/main" val="2259185049"/>
              </p:ext>
            </p:extLst>
          </p:nvPr>
        </p:nvGraphicFramePr>
        <p:xfrm>
          <a:off x="684213" y="3101975"/>
          <a:ext cx="7469187" cy="3135315"/>
        </p:xfrm>
        <a:graphic>
          <a:graphicData uri="http://schemas.openxmlformats.org/drawingml/2006/table">
            <a:tbl>
              <a:tblPr/>
              <a:tblGrid>
                <a:gridCol w="788991"/>
                <a:gridCol w="912815"/>
                <a:gridCol w="1106489"/>
                <a:gridCol w="912815"/>
                <a:gridCol w="660383"/>
                <a:gridCol w="720728"/>
                <a:gridCol w="1092202"/>
                <a:gridCol w="1274764"/>
              </a:tblGrid>
              <a:tr h="575995">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Duration</a:t>
                      </a:r>
                      <a:endParaRPr lang="cs-CZ" sz="1600" dirty="0">
                        <a:effectLst/>
                        <a:latin typeface="Arial" panose="020B0604020202020204" pitchFamily="34" charset="0"/>
                        <a:ea typeface="Times New Roman"/>
                        <a:cs typeface="Arial" panose="020B0604020202020204" pitchFamily="34" charset="0"/>
                      </a:endParaRPr>
                    </a:p>
                    <a:p>
                      <a:pPr algn="ctr">
                        <a:spcAft>
                          <a:spcPts val="0"/>
                        </a:spcAft>
                      </a:pPr>
                      <a:r>
                        <a:rPr lang="en-GB" sz="1600" dirty="0">
                          <a:effectLst/>
                          <a:latin typeface="Arial" panose="020B0604020202020204" pitchFamily="34" charset="0"/>
                          <a:ea typeface="Times New Roman"/>
                          <a:cs typeface="Arial" panose="020B0604020202020204" pitchFamily="34" charset="0"/>
                        </a:rPr>
                        <a:t>(days)</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Estimated</a:t>
                      </a:r>
                      <a:r>
                        <a:rPr lang="cs-CZ" sz="1600" dirty="0" smtClean="0">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Cost</a:t>
                      </a:r>
                      <a:r>
                        <a:rPr lang="cs-CZ" sz="1600" dirty="0" smtClean="0">
                          <a:effectLst/>
                          <a:latin typeface="Arial" panose="020B0604020202020204" pitchFamily="34" charset="0"/>
                          <a:ea typeface="Times New Roman"/>
                          <a:cs typeface="Arial" panose="020B0604020202020204" pitchFamily="34" charset="0"/>
                        </a:rPr>
                        <a:t> </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Crash</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Duration</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smtClean="0">
                          <a:solidFill>
                            <a:srgbClr val="0000CC"/>
                          </a:solidFill>
                          <a:effectLst/>
                          <a:latin typeface="Arial" panose="020B0604020202020204" pitchFamily="34" charset="0"/>
                          <a:ea typeface="Times New Roman"/>
                          <a:cs typeface="Arial" panose="020B0604020202020204" pitchFamily="34" charset="0"/>
                        </a:rPr>
                        <a:t>New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Days</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Saved</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Additional</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r>
                        <a:rPr lang="cs-CZ" sz="1600" dirty="0" smtClean="0">
                          <a:solidFill>
                            <a:srgbClr val="0000CC"/>
                          </a:solidFill>
                          <a:effectLst/>
                          <a:latin typeface="Arial" panose="020B0604020202020204" pitchFamily="34" charset="0"/>
                          <a:ea typeface="Times New Roman"/>
                          <a:cs typeface="Arial" panose="020B0604020202020204" pitchFamily="34" charset="0"/>
                        </a:rPr>
                        <a:t> per</a:t>
                      </a:r>
                    </a:p>
                    <a:p>
                      <a:pPr algn="ctr">
                        <a:spcAft>
                          <a:spcPts val="0"/>
                        </a:spcAft>
                      </a:pPr>
                      <a:r>
                        <a:rPr lang="cs-CZ" sz="1600" dirty="0" smtClean="0">
                          <a:solidFill>
                            <a:srgbClr val="0000CC"/>
                          </a:solidFill>
                          <a:effectLst/>
                          <a:latin typeface="Arial" panose="020B0604020202020204" pitchFamily="34" charset="0"/>
                          <a:ea typeface="Times New Roman"/>
                          <a:cs typeface="Arial" panose="020B0604020202020204" pitchFamily="34" charset="0"/>
                        </a:rPr>
                        <a:t>„</a:t>
                      </a:r>
                      <a:r>
                        <a:rPr lang="cs-CZ" sz="1600" dirty="0" err="1" smtClean="0">
                          <a:solidFill>
                            <a:srgbClr val="0000CC"/>
                          </a:solidFill>
                          <a:effectLst/>
                          <a:latin typeface="Arial" panose="020B0604020202020204" pitchFamily="34" charset="0"/>
                          <a:ea typeface="Times New Roman"/>
                          <a:cs typeface="Arial" panose="020B0604020202020204" pitchFamily="34" charset="0"/>
                        </a:rPr>
                        <a:t>Day</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r>
                        <a:rPr lang="cs-CZ" sz="1600" dirty="0" err="1" smtClean="0">
                          <a:solidFill>
                            <a:srgbClr val="0000CC"/>
                          </a:solidFill>
                          <a:effectLst/>
                          <a:latin typeface="Arial" panose="020B0604020202020204" pitchFamily="34" charset="0"/>
                          <a:ea typeface="Times New Roman"/>
                          <a:cs typeface="Arial" panose="020B0604020202020204" pitchFamily="34" charset="0"/>
                        </a:rPr>
                        <a:t>Saved</a:t>
                      </a:r>
                      <a:r>
                        <a:rPr lang="cs-CZ" sz="1600" dirty="0" smtClean="0">
                          <a:solidFill>
                            <a:srgbClr val="0000CC"/>
                          </a:solidFill>
                          <a:effectLst/>
                          <a:latin typeface="Arial" panose="020B0604020202020204" pitchFamily="34" charset="0"/>
                          <a:ea typeface="Times New Roman"/>
                          <a:cs typeface="Arial" panose="020B0604020202020204" pitchFamily="34" charset="0"/>
                        </a:rPr>
                        <a:t>“</a:t>
                      </a: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1</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1900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B</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1760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2800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3000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100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D</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1820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3300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3</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4500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1200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F</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3</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1200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1600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400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G</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1600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H</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1900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sp>
        <p:nvSpPr>
          <p:cNvPr id="2" name="Šipka doprava 1"/>
          <p:cNvSpPr/>
          <p:nvPr/>
        </p:nvSpPr>
        <p:spPr>
          <a:xfrm rot="10800000">
            <a:off x="8172400" y="4293095"/>
            <a:ext cx="648072" cy="359797"/>
          </a:xfrm>
          <a:prstGeom prst="rightArrow">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423857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cs-CZ" sz="2800" b="1" dirty="0" smtClean="0"/>
              <a:t>CPM </a:t>
            </a:r>
            <a:r>
              <a:rPr lang="en-US" sz="2800" b="1" dirty="0" smtClean="0"/>
              <a:t>Application</a:t>
            </a:r>
            <a:r>
              <a:rPr lang="cs-CZ" sz="2800" b="1" dirty="0" smtClean="0"/>
              <a:t>:</a:t>
            </a:r>
            <a:endParaRPr lang="en-US" sz="2800" b="1" dirty="0" smtClean="0"/>
          </a:p>
          <a:p>
            <a:pPr>
              <a:spcBef>
                <a:spcPts val="0"/>
              </a:spcBef>
              <a:spcAft>
                <a:spcPts val="1200"/>
              </a:spcAft>
              <a:defRPr/>
            </a:pPr>
            <a:r>
              <a:rPr lang="en-US" sz="2000" dirty="0" smtClean="0"/>
              <a:t>The scenario created by our decision to crash C: </a:t>
            </a:r>
            <a:endParaRPr lang="cs-CZ" sz="2000" dirty="0" smtClean="0"/>
          </a:p>
        </p:txBody>
      </p:sp>
      <p:graphicFrame>
        <p:nvGraphicFramePr>
          <p:cNvPr id="3" name="Tabulka 2"/>
          <p:cNvGraphicFramePr>
            <a:graphicFrameLocks noGrp="1"/>
          </p:cNvGraphicFramePr>
          <p:nvPr>
            <p:extLst>
              <p:ext uri="{D42A27DB-BD31-4B8C-83A1-F6EECF244321}">
                <p14:modId xmlns:p14="http://schemas.microsoft.com/office/powerpoint/2010/main" val="2308772002"/>
              </p:ext>
            </p:extLst>
          </p:nvPr>
        </p:nvGraphicFramePr>
        <p:xfrm>
          <a:off x="1042988" y="2636838"/>
          <a:ext cx="6553204" cy="3313113"/>
        </p:xfrm>
        <a:graphic>
          <a:graphicData uri="http://schemas.openxmlformats.org/drawingml/2006/table">
            <a:tbl>
              <a:tblPr/>
              <a:tblGrid>
                <a:gridCol w="205238"/>
                <a:gridCol w="205238"/>
                <a:gridCol w="205238"/>
                <a:gridCol w="205238"/>
                <a:gridCol w="205238"/>
                <a:gridCol w="205238"/>
                <a:gridCol w="205238"/>
                <a:gridCol w="205238"/>
                <a:gridCol w="205238"/>
                <a:gridCol w="205238"/>
                <a:gridCol w="205238"/>
                <a:gridCol w="205238"/>
                <a:gridCol w="205238"/>
                <a:gridCol w="205238"/>
                <a:gridCol w="205238"/>
                <a:gridCol w="205238"/>
                <a:gridCol w="205238"/>
                <a:gridCol w="205238"/>
                <a:gridCol w="205238"/>
                <a:gridCol w="205238"/>
                <a:gridCol w="205238"/>
                <a:gridCol w="205238"/>
                <a:gridCol w="421276"/>
                <a:gridCol w="417676"/>
                <a:gridCol w="550899"/>
                <a:gridCol w="648117"/>
              </a:tblGrid>
              <a:tr h="196247">
                <a:tc>
                  <a:txBody>
                    <a:bodyPr/>
                    <a:lstStyle/>
                    <a:p>
                      <a:pPr algn="ctr" fontAlgn="b"/>
                      <a:endParaRPr lang="cs-CZ" sz="1000" b="0" i="0" u="none" strike="noStrike" dirty="0">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r"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r>
              <a:tr h="196247">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7</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ctr" fontAlgn="b"/>
                      <a:r>
                        <a:rPr lang="cs-CZ" sz="1000" b="1" i="0" u="none" strike="noStrike" dirty="0" err="1">
                          <a:effectLst/>
                          <a:latin typeface="Arial CE"/>
                        </a:rPr>
                        <a:t>Act</a:t>
                      </a:r>
                      <a:endParaRPr lang="cs-CZ" sz="1000" b="1" i="0" u="none" strike="noStrike" dirty="0">
                        <a:effectLst/>
                        <a:latin typeface="Arial CE"/>
                      </a:endParaRPr>
                    </a:p>
                  </a:txBody>
                  <a:tcPr marL="9526" marR="9526" marT="9527"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1" i="0" u="none" strike="noStrike">
                          <a:effectLst/>
                          <a:latin typeface="Arial CE"/>
                        </a:rPr>
                        <a:t>Dur</a:t>
                      </a:r>
                    </a:p>
                  </a:txBody>
                  <a:tcPr marL="9526" marR="9526" marT="9527"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1" i="0" u="none" strike="noStrike" dirty="0" err="1">
                          <a:effectLst/>
                          <a:latin typeface="Arial CE"/>
                        </a:rPr>
                        <a:t>Cost</a:t>
                      </a:r>
                      <a:endParaRPr lang="cs-CZ" sz="1000" b="1" i="0" u="none" strike="noStrike" dirty="0">
                        <a:effectLst/>
                        <a:latin typeface="Arial CE"/>
                      </a:endParaRPr>
                    </a:p>
                  </a:txBody>
                  <a:tcPr marL="9526" marR="9526" marT="9527"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1" i="0" u="none" strike="noStrike">
                          <a:effectLst/>
                          <a:latin typeface="Arial CE"/>
                        </a:rPr>
                        <a:t>Crashed</a:t>
                      </a:r>
                    </a:p>
                  </a:txBody>
                  <a:tcPr marL="9526" marR="9526" marT="9527"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r>
              <a:tr h="242423">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r>
                        <a:rPr lang="cs-CZ" sz="1000" b="0" i="0" u="none" strike="noStrike">
                          <a:effectLst/>
                          <a:latin typeface="Arial CE"/>
                        </a:rPr>
                        <a:t> </a:t>
                      </a:r>
                    </a:p>
                  </a:txBody>
                  <a:tcPr marL="9526" marR="9526" marT="952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CE"/>
                        </a:rPr>
                        <a:t>1</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B</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1</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F</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3</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6" marR="9526" marT="9527" marB="0" anchor="ctr">
                    <a:lnL>
                      <a:noFill/>
                    </a:lnL>
                    <a:lnR>
                      <a:noFill/>
                    </a:lnR>
                    <a:lnT>
                      <a:noFill/>
                    </a:lnT>
                    <a:lnB>
                      <a:noFill/>
                    </a:lnB>
                  </a:tcPr>
                </a:tc>
                <a:tc>
                  <a:txBody>
                    <a:bodyPr/>
                    <a:lstStyle/>
                    <a:p>
                      <a:pPr algn="ctr" fontAlgn="b"/>
                      <a:r>
                        <a:rPr lang="cs-CZ" sz="1000" b="0" i="1" u="none" strike="noStrike" dirty="0">
                          <a:effectLst/>
                          <a:latin typeface="Arial CE"/>
                        </a:rPr>
                        <a:t>A</a:t>
                      </a:r>
                    </a:p>
                  </a:txBody>
                  <a:tcPr marL="9526" marR="9526" marT="9527"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cs-CZ" sz="1000" b="0" i="0" u="none" strike="noStrike" dirty="0">
                          <a:effectLst/>
                          <a:latin typeface="Arial CE"/>
                        </a:rPr>
                        <a:t>2</a:t>
                      </a:r>
                    </a:p>
                  </a:txBody>
                  <a:tcPr marL="9526" marR="9526" marT="9527"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t"/>
                      <a:r>
                        <a:rPr lang="cs-CZ" sz="1200" b="0" i="0" u="none" strike="noStrike" dirty="0">
                          <a:effectLst/>
                          <a:latin typeface="Times New Roman"/>
                        </a:rPr>
                        <a:t>1700</a:t>
                      </a:r>
                    </a:p>
                  </a:txBody>
                  <a:tcPr marL="9526" marR="9526" marT="9527"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endParaRPr lang="cs-CZ" sz="1000" b="0" i="0" u="none" strike="noStrike" dirty="0">
                        <a:effectLst/>
                        <a:latin typeface="Arial CE"/>
                      </a:endParaRPr>
                    </a:p>
                  </a:txBody>
                  <a:tcPr marL="9526" marR="9526" marT="9527"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r>
              <a:tr h="242423">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3</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5</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5</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8</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ctr" fontAlgn="b"/>
                      <a:r>
                        <a:rPr lang="cs-CZ" sz="1000" b="0" i="0" u="none" strike="noStrike" dirty="0">
                          <a:effectLst/>
                          <a:latin typeface="Arial CE"/>
                        </a:rPr>
                        <a:t>B</a:t>
                      </a:r>
                    </a:p>
                  </a:txBody>
                  <a:tcPr marL="9526" marR="9526" marT="9527" marB="0" anchor="ctr">
                    <a:lnL>
                      <a:noFill/>
                    </a:lnL>
                    <a:lnR>
                      <a:noFill/>
                    </a:lnR>
                    <a:lnT>
                      <a:noFill/>
                    </a:lnT>
                    <a:lnB>
                      <a:noFill/>
                    </a:lnB>
                    <a:solidFill>
                      <a:srgbClr val="FFFF00"/>
                    </a:solidFill>
                  </a:tcPr>
                </a:tc>
                <a:tc>
                  <a:txBody>
                    <a:bodyPr/>
                    <a:lstStyle/>
                    <a:p>
                      <a:pPr algn="ctr" fontAlgn="b"/>
                      <a:r>
                        <a:rPr lang="cs-CZ" sz="1000" b="0" i="0" u="none" strike="noStrike" dirty="0">
                          <a:effectLst/>
                          <a:latin typeface="Arial CE"/>
                        </a:rPr>
                        <a:t>2</a:t>
                      </a:r>
                    </a:p>
                  </a:txBody>
                  <a:tcPr marL="9526" marR="9526" marT="9527" marB="0" anchor="ctr">
                    <a:lnL>
                      <a:noFill/>
                    </a:lnL>
                    <a:lnR>
                      <a:noFill/>
                    </a:lnR>
                    <a:lnT>
                      <a:noFill/>
                    </a:lnT>
                    <a:lnB>
                      <a:noFill/>
                    </a:lnB>
                    <a:solidFill>
                      <a:srgbClr val="FFFF00"/>
                    </a:solidFill>
                  </a:tcPr>
                </a:tc>
                <a:tc>
                  <a:txBody>
                    <a:bodyPr/>
                    <a:lstStyle/>
                    <a:p>
                      <a:pPr algn="ctr" fontAlgn="t"/>
                      <a:r>
                        <a:rPr lang="cs-CZ" sz="1200" b="0" i="0" u="none" strike="noStrike" dirty="0">
                          <a:effectLst/>
                          <a:latin typeface="Times New Roman"/>
                        </a:rPr>
                        <a:t>1760</a:t>
                      </a:r>
                    </a:p>
                  </a:txBody>
                  <a:tcPr marL="9526" marR="9526" marT="9527" marB="0" anchor="ctr">
                    <a:lnL>
                      <a:noFill/>
                    </a:lnL>
                    <a:lnR>
                      <a:noFill/>
                    </a:lnR>
                    <a:lnT>
                      <a:noFill/>
                    </a:lnT>
                    <a:lnB>
                      <a:noFill/>
                    </a:lnB>
                    <a:solidFill>
                      <a:srgbClr val="FFFF00"/>
                    </a:solidFill>
                  </a:tcPr>
                </a:tc>
                <a:tc>
                  <a:txBody>
                    <a:bodyPr/>
                    <a:lstStyle/>
                    <a:p>
                      <a:pPr algn="ctr" fontAlgn="b"/>
                      <a:r>
                        <a:rPr lang="cs-CZ" sz="1000" b="0" i="0" u="none" strike="noStrike" dirty="0" smtClean="0">
                          <a:effectLst/>
                          <a:latin typeface="Arial CE"/>
                        </a:rPr>
                        <a:t>N/A</a:t>
                      </a:r>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42423">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ctr" fontAlgn="b"/>
                      <a:r>
                        <a:rPr lang="cs-CZ" sz="1000" b="0" i="1" u="none" strike="noStrike" dirty="0">
                          <a:effectLst/>
                          <a:latin typeface="Arial CE"/>
                        </a:rPr>
                        <a:t>C</a:t>
                      </a:r>
                    </a:p>
                  </a:txBody>
                  <a:tcPr marL="9526" marR="9526" marT="9527" marB="0" anchor="ctr">
                    <a:lnL>
                      <a:noFill/>
                    </a:lnL>
                    <a:lnR>
                      <a:noFill/>
                    </a:lnR>
                    <a:lnT>
                      <a:noFill/>
                    </a:lnT>
                    <a:lnB>
                      <a:noFill/>
                    </a:lnB>
                    <a:solidFill>
                      <a:schemeClr val="bg2">
                        <a:lumMod val="90000"/>
                      </a:schemeClr>
                    </a:solidFill>
                  </a:tcPr>
                </a:tc>
                <a:tc>
                  <a:txBody>
                    <a:bodyPr/>
                    <a:lstStyle/>
                    <a:p>
                      <a:pPr algn="ctr" fontAlgn="b"/>
                      <a:r>
                        <a:rPr lang="cs-CZ" sz="1000" b="0" i="1" u="none" strike="noStrike" dirty="0">
                          <a:effectLst/>
                          <a:latin typeface="Arial CE"/>
                        </a:rPr>
                        <a:t>2</a:t>
                      </a:r>
                    </a:p>
                  </a:txBody>
                  <a:tcPr marL="9526" marR="9526" marT="9527" marB="0" anchor="ctr">
                    <a:lnL>
                      <a:noFill/>
                    </a:lnL>
                    <a:lnR>
                      <a:noFill/>
                    </a:lnR>
                    <a:lnT>
                      <a:noFill/>
                    </a:lnT>
                    <a:lnB>
                      <a:noFill/>
                    </a:lnB>
                    <a:solidFill>
                      <a:schemeClr val="bg2">
                        <a:lumMod val="90000"/>
                      </a:schemeClr>
                    </a:solidFill>
                  </a:tcPr>
                </a:tc>
                <a:tc>
                  <a:txBody>
                    <a:bodyPr/>
                    <a:lstStyle/>
                    <a:p>
                      <a:pPr algn="ctr" fontAlgn="t"/>
                      <a:r>
                        <a:rPr lang="cs-CZ" sz="1200" b="0" i="1" u="none" strike="noStrike" dirty="0">
                          <a:effectLst/>
                          <a:latin typeface="Times New Roman"/>
                        </a:rPr>
                        <a:t>3000</a:t>
                      </a:r>
                    </a:p>
                  </a:txBody>
                  <a:tcPr marL="9526" marR="9526" marT="9527" marB="0" anchor="ctr">
                    <a:lnL>
                      <a:noFill/>
                    </a:lnL>
                    <a:lnR>
                      <a:noFill/>
                    </a:lnR>
                    <a:lnT>
                      <a:noFill/>
                    </a:lnT>
                    <a:lnB>
                      <a:noFill/>
                    </a:lnB>
                    <a:solidFill>
                      <a:schemeClr val="bg2">
                        <a:lumMod val="90000"/>
                      </a:schemeClr>
                    </a:solidFill>
                  </a:tcPr>
                </a:tc>
                <a:tc>
                  <a:txBody>
                    <a:bodyPr/>
                    <a:lstStyle/>
                    <a:p>
                      <a:pPr algn="ctr" fontAlgn="b"/>
                      <a:r>
                        <a:rPr lang="cs-CZ" sz="1000" b="0" i="0" u="none" strike="noStrike" dirty="0" err="1" smtClean="0">
                          <a:effectLst/>
                          <a:latin typeface="Arial CE"/>
                        </a:rPr>
                        <a:t>yes</a:t>
                      </a:r>
                      <a:endParaRPr lang="cs-CZ" sz="1000" b="0" i="0" u="none" strike="noStrike" dirty="0">
                        <a:effectLst/>
                        <a:latin typeface="Arial CE"/>
                      </a:endParaRPr>
                    </a:p>
                  </a:txBody>
                  <a:tcPr marL="9526" marR="9526" marT="9527" marB="0" anchor="ctr">
                    <a:lnL>
                      <a:noFill/>
                    </a:lnL>
                    <a:lnR>
                      <a:noFill/>
                    </a:lnR>
                    <a:lnT>
                      <a:noFill/>
                    </a:lnT>
                    <a:lnB>
                      <a:noFill/>
                    </a:lnB>
                    <a:solidFill>
                      <a:schemeClr val="bg2">
                        <a:lumMod val="90000"/>
                      </a:schemeClr>
                    </a:solidFill>
                  </a:tcPr>
                </a:tc>
              </a:tr>
              <a:tr h="242423">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ctr" fontAlgn="b"/>
                      <a:r>
                        <a:rPr lang="cs-CZ" sz="1000" b="0" i="0" u="none" strike="noStrike" dirty="0">
                          <a:effectLst/>
                          <a:latin typeface="Arial CE"/>
                        </a:rPr>
                        <a:t>D</a:t>
                      </a:r>
                    </a:p>
                  </a:txBody>
                  <a:tcPr marL="9526" marR="9526" marT="9527" marB="0" anchor="ctr">
                    <a:lnL>
                      <a:noFill/>
                    </a:lnL>
                    <a:lnR>
                      <a:noFill/>
                    </a:lnR>
                    <a:lnT>
                      <a:noFill/>
                    </a:lnT>
                    <a:lnB>
                      <a:noFill/>
                    </a:lnB>
                    <a:solidFill>
                      <a:schemeClr val="accent2">
                        <a:lumMod val="60000"/>
                        <a:lumOff val="40000"/>
                      </a:schemeClr>
                    </a:solidFill>
                  </a:tcPr>
                </a:tc>
                <a:tc>
                  <a:txBody>
                    <a:bodyPr/>
                    <a:lstStyle/>
                    <a:p>
                      <a:pPr algn="ctr" fontAlgn="b"/>
                      <a:r>
                        <a:rPr lang="cs-CZ" sz="1000" b="0" i="0" u="none" strike="noStrike" dirty="0">
                          <a:effectLst/>
                          <a:latin typeface="Arial CE"/>
                        </a:rPr>
                        <a:t>2</a:t>
                      </a:r>
                    </a:p>
                  </a:txBody>
                  <a:tcPr marL="9526" marR="9526" marT="9527" marB="0" anchor="ctr">
                    <a:lnL>
                      <a:noFill/>
                    </a:lnL>
                    <a:lnR>
                      <a:noFill/>
                    </a:lnR>
                    <a:lnT>
                      <a:noFill/>
                    </a:lnT>
                    <a:lnB>
                      <a:noFill/>
                    </a:lnB>
                    <a:solidFill>
                      <a:schemeClr val="accent2">
                        <a:lumMod val="60000"/>
                        <a:lumOff val="40000"/>
                      </a:schemeClr>
                    </a:solidFill>
                  </a:tcPr>
                </a:tc>
                <a:tc>
                  <a:txBody>
                    <a:bodyPr/>
                    <a:lstStyle/>
                    <a:p>
                      <a:pPr algn="ctr" fontAlgn="t"/>
                      <a:r>
                        <a:rPr lang="cs-CZ" sz="1200" b="0" i="0" u="none" strike="noStrike" dirty="0">
                          <a:effectLst/>
                          <a:latin typeface="Times New Roman"/>
                        </a:rPr>
                        <a:t>1820</a:t>
                      </a:r>
                    </a:p>
                  </a:txBody>
                  <a:tcPr marL="9526" marR="9526" marT="9527" marB="0" anchor="ctr">
                    <a:lnL>
                      <a:noFill/>
                    </a:lnL>
                    <a:lnR>
                      <a:noFill/>
                    </a:lnR>
                    <a:lnT>
                      <a:noFill/>
                    </a:lnT>
                    <a:lnB>
                      <a:noFill/>
                    </a:lnB>
                    <a:solidFill>
                      <a:schemeClr val="accent2">
                        <a:lumMod val="60000"/>
                        <a:lumOff val="40000"/>
                      </a:schemeClr>
                    </a:solidFill>
                  </a:tcPr>
                </a:tc>
                <a:tc>
                  <a:txBody>
                    <a:bodyPr/>
                    <a:lstStyle/>
                    <a:p>
                      <a:pPr algn="ctr" fontAlgn="b"/>
                      <a:r>
                        <a:rPr lang="cs-CZ" sz="1000" b="0" i="0" u="none" strike="noStrike" dirty="0" smtClean="0">
                          <a:effectLst/>
                          <a:latin typeface="Arial CE"/>
                        </a:rPr>
                        <a:t>N/A</a:t>
                      </a:r>
                      <a:endParaRPr lang="cs-CZ" sz="1000" b="0" i="0" u="none" strike="noStrike" dirty="0">
                        <a:effectLst/>
                        <a:latin typeface="Arial CE"/>
                      </a:endParaRPr>
                    </a:p>
                  </a:txBody>
                  <a:tcPr marL="9526" marR="9526" marT="9527" marB="0" anchor="ctr">
                    <a:lnL>
                      <a:noFill/>
                    </a:lnL>
                    <a:lnR>
                      <a:noFill/>
                    </a:lnR>
                    <a:lnT>
                      <a:noFill/>
                    </a:lnT>
                    <a:lnB>
                      <a:noFill/>
                    </a:lnB>
                    <a:solidFill>
                      <a:schemeClr val="accent2">
                        <a:lumMod val="60000"/>
                        <a:lumOff val="40000"/>
                      </a:schemeClr>
                    </a:solidFill>
                  </a:tcPr>
                </a:tc>
              </a:tr>
              <a:tr h="242423">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0</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dirty="0">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8</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8</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10</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ctr" fontAlgn="b"/>
                      <a:r>
                        <a:rPr lang="cs-CZ" sz="1000" b="0" i="0" u="none" strike="noStrike">
                          <a:effectLst/>
                          <a:latin typeface="Arial CE"/>
                        </a:rPr>
                        <a:t>E</a:t>
                      </a:r>
                    </a:p>
                  </a:txBody>
                  <a:tcPr marL="9526" marR="9526" marT="9527" marB="0" anchor="ctr">
                    <a:lnL>
                      <a:noFill/>
                    </a:lnL>
                    <a:lnR>
                      <a:noFill/>
                    </a:lnR>
                    <a:lnT>
                      <a:noFill/>
                    </a:lnT>
                    <a:lnB>
                      <a:noFill/>
                    </a:lnB>
                    <a:solidFill>
                      <a:srgbClr val="FFFF00"/>
                    </a:solidFill>
                  </a:tcPr>
                </a:tc>
                <a:tc>
                  <a:txBody>
                    <a:bodyPr/>
                    <a:lstStyle/>
                    <a:p>
                      <a:pPr algn="ctr" fontAlgn="b"/>
                      <a:r>
                        <a:rPr lang="cs-CZ" sz="1000" b="0" i="0" u="none" strike="noStrike" dirty="0">
                          <a:effectLst/>
                          <a:latin typeface="Arial CE"/>
                        </a:rPr>
                        <a:t>4</a:t>
                      </a:r>
                    </a:p>
                  </a:txBody>
                  <a:tcPr marL="9526" marR="9526" marT="9527" marB="0" anchor="ctr">
                    <a:lnL>
                      <a:noFill/>
                    </a:lnL>
                    <a:lnR>
                      <a:noFill/>
                    </a:lnR>
                    <a:lnT>
                      <a:noFill/>
                    </a:lnT>
                    <a:lnB>
                      <a:noFill/>
                    </a:lnB>
                    <a:solidFill>
                      <a:srgbClr val="FFFF00"/>
                    </a:solidFill>
                  </a:tcPr>
                </a:tc>
                <a:tc>
                  <a:txBody>
                    <a:bodyPr/>
                    <a:lstStyle/>
                    <a:p>
                      <a:pPr algn="ctr" fontAlgn="t"/>
                      <a:r>
                        <a:rPr lang="cs-CZ" sz="1200" b="0" i="0" u="none" strike="noStrike" dirty="0">
                          <a:effectLst/>
                          <a:latin typeface="Times New Roman"/>
                        </a:rPr>
                        <a:t>3300</a:t>
                      </a:r>
                    </a:p>
                  </a:txBody>
                  <a:tcPr marL="9526" marR="9526" marT="9527" marB="0" anchor="ctr">
                    <a:lnL>
                      <a:noFill/>
                    </a:lnL>
                    <a:lnR>
                      <a:noFill/>
                    </a:lnR>
                    <a:lnT>
                      <a:noFill/>
                    </a:lnT>
                    <a:lnB>
                      <a:noFill/>
                    </a:lnB>
                    <a:solidFill>
                      <a:srgbClr val="FFFF00"/>
                    </a:solidFill>
                  </a:tcPr>
                </a:tc>
                <a:tc>
                  <a:txBody>
                    <a:bodyPr/>
                    <a:lstStyle/>
                    <a:p>
                      <a:pPr algn="ctr" fontAlgn="b"/>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42423">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0</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A</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C</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E</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H</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ctr" fontAlgn="b"/>
                      <a:r>
                        <a:rPr lang="cs-CZ" sz="1000" b="0" i="0" u="none" strike="noStrike" dirty="0">
                          <a:effectLst/>
                          <a:latin typeface="Arial CE"/>
                        </a:rPr>
                        <a:t>F</a:t>
                      </a:r>
                    </a:p>
                  </a:txBody>
                  <a:tcPr marL="9526" marR="9526" marT="9527" marB="0" anchor="ctr">
                    <a:lnL>
                      <a:noFill/>
                    </a:lnL>
                    <a:lnR>
                      <a:noFill/>
                    </a:lnR>
                    <a:lnT>
                      <a:noFill/>
                    </a:lnT>
                    <a:lnB>
                      <a:noFill/>
                    </a:lnB>
                    <a:solidFill>
                      <a:srgbClr val="FFFF00"/>
                    </a:solidFill>
                  </a:tcPr>
                </a:tc>
                <a:tc>
                  <a:txBody>
                    <a:bodyPr/>
                    <a:lstStyle/>
                    <a:p>
                      <a:pPr algn="ctr" fontAlgn="b"/>
                      <a:r>
                        <a:rPr lang="cs-CZ" sz="1000" b="0" i="0" u="none" strike="noStrike" dirty="0">
                          <a:effectLst/>
                          <a:latin typeface="Arial CE"/>
                        </a:rPr>
                        <a:t>3</a:t>
                      </a:r>
                    </a:p>
                  </a:txBody>
                  <a:tcPr marL="9526" marR="9526" marT="9527" marB="0" anchor="ctr">
                    <a:lnL>
                      <a:noFill/>
                    </a:lnL>
                    <a:lnR>
                      <a:noFill/>
                    </a:lnR>
                    <a:lnT>
                      <a:noFill/>
                    </a:lnT>
                    <a:lnB>
                      <a:noFill/>
                    </a:lnB>
                    <a:solidFill>
                      <a:srgbClr val="FFFF00"/>
                    </a:solidFill>
                  </a:tcPr>
                </a:tc>
                <a:tc>
                  <a:txBody>
                    <a:bodyPr/>
                    <a:lstStyle/>
                    <a:p>
                      <a:pPr algn="ctr" fontAlgn="t"/>
                      <a:r>
                        <a:rPr lang="cs-CZ" sz="1200" b="0" i="0" u="none" strike="noStrike">
                          <a:effectLst/>
                          <a:latin typeface="Times New Roman"/>
                        </a:rPr>
                        <a:t>1200</a:t>
                      </a:r>
                    </a:p>
                  </a:txBody>
                  <a:tcPr marL="9526" marR="9526" marT="9527" marB="0" anchor="ctr">
                    <a:lnL>
                      <a:noFill/>
                    </a:lnL>
                    <a:lnR>
                      <a:noFill/>
                    </a:lnR>
                    <a:lnT>
                      <a:noFill/>
                    </a:lnT>
                    <a:lnB>
                      <a:noFill/>
                    </a:lnB>
                    <a:solidFill>
                      <a:srgbClr val="FFFF00"/>
                    </a:solidFill>
                  </a:tcPr>
                </a:tc>
                <a:tc>
                  <a:txBody>
                    <a:bodyPr/>
                    <a:lstStyle/>
                    <a:p>
                      <a:pPr algn="ctr" fontAlgn="b"/>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42423">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0</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8</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8</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10</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ctr" fontAlgn="b"/>
                      <a:r>
                        <a:rPr lang="cs-CZ" sz="1000" b="0" i="0" u="none" strike="noStrike">
                          <a:effectLst/>
                          <a:latin typeface="Arial CE"/>
                        </a:rPr>
                        <a:t>G</a:t>
                      </a:r>
                    </a:p>
                  </a:txBody>
                  <a:tcPr marL="9526" marR="9526" marT="9527" marB="0" anchor="ctr">
                    <a:lnL>
                      <a:noFill/>
                    </a:lnL>
                    <a:lnR>
                      <a:noFill/>
                    </a:lnR>
                    <a:lnT>
                      <a:noFill/>
                    </a:lnT>
                    <a:lnB>
                      <a:noFill/>
                    </a:lnB>
                    <a:solidFill>
                      <a:srgbClr val="FFFF00"/>
                    </a:solidFill>
                  </a:tcPr>
                </a:tc>
                <a:tc>
                  <a:txBody>
                    <a:bodyPr/>
                    <a:lstStyle/>
                    <a:p>
                      <a:pPr algn="ctr" fontAlgn="b"/>
                      <a:r>
                        <a:rPr lang="cs-CZ" sz="1000" b="0" i="0" u="none" strike="noStrike" dirty="0">
                          <a:effectLst/>
                          <a:latin typeface="Arial CE"/>
                        </a:rPr>
                        <a:t>4</a:t>
                      </a:r>
                    </a:p>
                  </a:txBody>
                  <a:tcPr marL="9526" marR="9526" marT="9527" marB="0" anchor="ctr">
                    <a:lnL>
                      <a:noFill/>
                    </a:lnL>
                    <a:lnR>
                      <a:noFill/>
                    </a:lnR>
                    <a:lnT>
                      <a:noFill/>
                    </a:lnT>
                    <a:lnB>
                      <a:noFill/>
                    </a:lnB>
                    <a:solidFill>
                      <a:srgbClr val="FFFF00"/>
                    </a:solidFill>
                  </a:tcPr>
                </a:tc>
                <a:tc>
                  <a:txBody>
                    <a:bodyPr/>
                    <a:lstStyle/>
                    <a:p>
                      <a:pPr algn="ctr" fontAlgn="t"/>
                      <a:r>
                        <a:rPr lang="cs-CZ" sz="1200" b="0" i="0" u="none" strike="noStrike" dirty="0">
                          <a:effectLst/>
                          <a:latin typeface="Times New Roman"/>
                        </a:rPr>
                        <a:t>1600</a:t>
                      </a:r>
                    </a:p>
                  </a:txBody>
                  <a:tcPr marL="9526" marR="9526" marT="9527" marB="0" anchor="ctr">
                    <a:lnL>
                      <a:noFill/>
                    </a:lnL>
                    <a:lnR>
                      <a:noFill/>
                    </a:lnR>
                    <a:lnT>
                      <a:noFill/>
                    </a:lnT>
                    <a:lnB>
                      <a:noFill/>
                    </a:lnB>
                    <a:solidFill>
                      <a:srgbClr val="FFFF00"/>
                    </a:solidFill>
                  </a:tcPr>
                </a:tc>
                <a:tc>
                  <a:txBody>
                    <a:bodyPr/>
                    <a:lstStyle/>
                    <a:p>
                      <a:pPr algn="ctr" fontAlgn="b"/>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42423">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ctr" fontAlgn="b"/>
                      <a:r>
                        <a:rPr lang="cs-CZ" sz="1000" b="0" i="0" u="none" strike="noStrike" dirty="0">
                          <a:effectLst/>
                          <a:latin typeface="Arial CE"/>
                        </a:rPr>
                        <a:t>H</a:t>
                      </a:r>
                    </a:p>
                  </a:txBody>
                  <a:tcPr marL="9526" marR="9526" marT="9527"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0" i="0" u="none" strike="noStrike" dirty="0">
                          <a:effectLst/>
                          <a:latin typeface="Arial CE"/>
                        </a:rPr>
                        <a:t>2</a:t>
                      </a:r>
                    </a:p>
                  </a:txBody>
                  <a:tcPr marL="9526" marR="9526" marT="9527"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cs-CZ" sz="1200" b="0" i="0" u="none" strike="noStrike" dirty="0">
                          <a:effectLst/>
                          <a:latin typeface="Times New Roman"/>
                        </a:rPr>
                        <a:t>1900</a:t>
                      </a:r>
                    </a:p>
                  </a:txBody>
                  <a:tcPr marL="9526" marR="9526" marT="9527"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0" i="0" u="none" strike="noStrike" dirty="0" smtClean="0">
                          <a:effectLst/>
                          <a:latin typeface="Arial CE"/>
                        </a:rPr>
                        <a:t>N/A</a:t>
                      </a:r>
                      <a:endParaRPr lang="cs-CZ" sz="1000" b="0" i="0" u="none" strike="noStrike" dirty="0">
                        <a:effectLst/>
                        <a:latin typeface="Arial CE"/>
                      </a:endParaRPr>
                    </a:p>
                  </a:txBody>
                  <a:tcPr marL="9526" marR="9526" marT="9527"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r>
              <a:tr h="196247">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ctr">
                    <a:lnL>
                      <a:noFill/>
                    </a:lnL>
                    <a:lnR>
                      <a:noFill/>
                    </a:lnR>
                    <a:lnT>
                      <a:noFill/>
                    </a:lnT>
                    <a:lnB>
                      <a:noFill/>
                    </a:lnB>
                  </a:tcPr>
                </a:tc>
                <a:tc>
                  <a:txBody>
                    <a:bodyPr/>
                    <a:lstStyle/>
                    <a:p>
                      <a:pPr algn="ctr" fontAlgn="b"/>
                      <a:r>
                        <a:rPr lang="cs-CZ" sz="1000" b="1" i="0" u="none" strike="noStrike">
                          <a:effectLst/>
                          <a:latin typeface="Arial CE"/>
                        </a:rPr>
                        <a:t>Total</a:t>
                      </a:r>
                    </a:p>
                  </a:txBody>
                  <a:tcPr marL="9526" marR="9526" marT="9527"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cs-CZ" sz="1000" b="1" i="0" u="none" strike="noStrike" dirty="0" smtClean="0">
                          <a:effectLst/>
                          <a:latin typeface="Arial CE"/>
                        </a:rPr>
                        <a:t>10</a:t>
                      </a:r>
                    </a:p>
                  </a:txBody>
                  <a:tcPr marL="9526" marR="9526" marT="9527"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cs-CZ" sz="1000" b="1" i="0" u="none" strike="noStrike">
                          <a:effectLst/>
                          <a:latin typeface="Arial CE"/>
                        </a:rPr>
                        <a:t>16280</a:t>
                      </a:r>
                    </a:p>
                  </a:txBody>
                  <a:tcPr marL="9526" marR="9526" marT="9527"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endParaRPr lang="cs-CZ" sz="1000" b="0" i="0" u="none" strike="noStrike" dirty="0">
                        <a:effectLst/>
                        <a:latin typeface="Arial CE"/>
                      </a:endParaRPr>
                    </a:p>
                  </a:txBody>
                  <a:tcPr marL="9526" marR="9526" marT="9527"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r>
              <a:tr h="196247">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8</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r>
              <a:tr h="196247">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0</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D</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G</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r>
              <a:tr h="196247">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2</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4</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8</a:t>
                      </a:r>
                    </a:p>
                  </a:txBody>
                  <a:tcPr marL="9526" marR="9526"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6" marR="9526" marT="9527" marB="0" anchor="b">
                    <a:lnL>
                      <a:noFill/>
                    </a:lnL>
                    <a:lnR>
                      <a:noFill/>
                    </a:lnR>
                    <a:lnT>
                      <a:noFill/>
                    </a:lnT>
                    <a:lnB>
                      <a:noFill/>
                    </a:lnB>
                  </a:tcPr>
                </a:tc>
              </a:tr>
              <a:tr h="196247">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7"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6" marR="9526" marT="9527"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err="1" smtClean="0"/>
              <a:t>SureFlight</a:t>
            </a:r>
            <a:r>
              <a:rPr lang="en-US" sz="2800" b="1" dirty="0" smtClean="0"/>
              <a:t> – Improving our plan</a:t>
            </a:r>
          </a:p>
          <a:p>
            <a:pPr>
              <a:spcBef>
                <a:spcPts val="0"/>
              </a:spcBef>
              <a:spcAft>
                <a:spcPts val="600"/>
              </a:spcAft>
              <a:defRPr/>
            </a:pPr>
            <a:r>
              <a:rPr lang="cs-CZ" sz="2000" dirty="0" smtClean="0"/>
              <a:t>S</a:t>
            </a:r>
            <a:r>
              <a:rPr lang="en-US" sz="2000" dirty="0" smtClean="0"/>
              <a:t>elect </a:t>
            </a:r>
            <a:r>
              <a:rPr lang="en-US" sz="2000" dirty="0"/>
              <a:t>an </a:t>
            </a:r>
            <a:r>
              <a:rPr lang="en-US" sz="2000" b="1" u="sng" dirty="0"/>
              <a:t>activity on critical path</a:t>
            </a:r>
            <a:r>
              <a:rPr lang="en-US" sz="2000" dirty="0"/>
              <a:t> that could be done in shorter </a:t>
            </a:r>
            <a:r>
              <a:rPr lang="en-US" sz="2000" dirty="0" smtClean="0"/>
              <a:t>time</a:t>
            </a:r>
            <a:r>
              <a:rPr lang="cs-CZ" sz="2000" dirty="0"/>
              <a:t> </a:t>
            </a:r>
            <a:r>
              <a:rPr lang="cs-CZ" sz="2000" dirty="0" smtClean="0"/>
              <a:t>and f</a:t>
            </a:r>
            <a:r>
              <a:rPr lang="en-US" sz="2000" dirty="0" smtClean="0"/>
              <a:t>f </a:t>
            </a:r>
            <a:r>
              <a:rPr lang="en-US" sz="2000" dirty="0"/>
              <a:t>there are more choices available, choose the </a:t>
            </a:r>
            <a:r>
              <a:rPr lang="en-US" sz="2000" b="1" u="sng" dirty="0"/>
              <a:t>cheapest solution </a:t>
            </a:r>
            <a:r>
              <a:rPr lang="cs-CZ" sz="2000" dirty="0"/>
              <a:t>by </a:t>
            </a:r>
            <a:r>
              <a:rPr lang="cs-CZ" sz="2000" dirty="0" err="1"/>
              <a:t>means</a:t>
            </a:r>
            <a:r>
              <a:rPr lang="cs-CZ" sz="2000" dirty="0"/>
              <a:t> of </a:t>
            </a:r>
            <a:r>
              <a:rPr lang="cs-CZ" sz="2000" b="1" u="sng" dirty="0" err="1"/>
              <a:t>cost</a:t>
            </a:r>
            <a:r>
              <a:rPr lang="cs-CZ" sz="2000" b="1" u="sng" dirty="0"/>
              <a:t> per </a:t>
            </a:r>
            <a:r>
              <a:rPr lang="cs-CZ" sz="2000" b="1" u="sng" dirty="0" err="1"/>
              <a:t>day</a:t>
            </a:r>
            <a:r>
              <a:rPr lang="cs-CZ" sz="2000" b="1" u="sng" dirty="0"/>
              <a:t> </a:t>
            </a:r>
            <a:r>
              <a:rPr lang="cs-CZ" sz="2000" b="1" u="sng" dirty="0" err="1"/>
              <a:t>saved</a:t>
            </a:r>
            <a:endParaRPr lang="en-US" sz="2000" b="1" u="sng" dirty="0"/>
          </a:p>
          <a:p>
            <a:pPr>
              <a:spcBef>
                <a:spcPts val="0"/>
              </a:spcBef>
              <a:spcAft>
                <a:spcPts val="1200"/>
              </a:spcAft>
              <a:defRPr/>
            </a:pPr>
            <a:endParaRPr lang="cs-CZ" sz="2000" dirty="0" smtClean="0"/>
          </a:p>
          <a:p>
            <a:pPr>
              <a:spcBef>
                <a:spcPts val="0"/>
              </a:spcBef>
              <a:spcAft>
                <a:spcPts val="1200"/>
              </a:spcAft>
              <a:defRPr/>
            </a:pPr>
            <a:endParaRPr lang="cs-CZ" sz="2000" dirty="0" smtClean="0"/>
          </a:p>
          <a:p>
            <a:pPr marL="0" indent="0">
              <a:spcBef>
                <a:spcPts val="0"/>
              </a:spcBef>
              <a:spcAft>
                <a:spcPts val="1200"/>
              </a:spcAft>
              <a:buFont typeface="Wingdings 2" panose="05020102010507070707" pitchFamily="18" charset="2"/>
              <a:buNone/>
              <a:defRPr/>
            </a:pPr>
            <a:endParaRPr lang="cs-CZ" sz="2000" dirty="0" smtClean="0"/>
          </a:p>
        </p:txBody>
      </p:sp>
      <p:graphicFrame>
        <p:nvGraphicFramePr>
          <p:cNvPr id="6" name="Tabulka 5"/>
          <p:cNvGraphicFramePr>
            <a:graphicFrameLocks noGrp="1"/>
          </p:cNvGraphicFramePr>
          <p:nvPr>
            <p:extLst>
              <p:ext uri="{D42A27DB-BD31-4B8C-83A1-F6EECF244321}">
                <p14:modId xmlns:p14="http://schemas.microsoft.com/office/powerpoint/2010/main" val="2493009401"/>
              </p:ext>
            </p:extLst>
          </p:nvPr>
        </p:nvGraphicFramePr>
        <p:xfrm>
          <a:off x="684213" y="3101975"/>
          <a:ext cx="7469187" cy="3135315"/>
        </p:xfrm>
        <a:graphic>
          <a:graphicData uri="http://schemas.openxmlformats.org/drawingml/2006/table">
            <a:tbl>
              <a:tblPr/>
              <a:tblGrid>
                <a:gridCol w="788991"/>
                <a:gridCol w="912815"/>
                <a:gridCol w="1106489"/>
                <a:gridCol w="912815"/>
                <a:gridCol w="660383"/>
                <a:gridCol w="720728"/>
                <a:gridCol w="1092202"/>
                <a:gridCol w="1274764"/>
              </a:tblGrid>
              <a:tr h="575995">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Duration</a:t>
                      </a:r>
                      <a:endParaRPr lang="cs-CZ" sz="1600" dirty="0">
                        <a:effectLst/>
                        <a:latin typeface="Arial" panose="020B0604020202020204" pitchFamily="34" charset="0"/>
                        <a:ea typeface="Times New Roman"/>
                        <a:cs typeface="Arial" panose="020B0604020202020204" pitchFamily="34" charset="0"/>
                      </a:endParaRPr>
                    </a:p>
                    <a:p>
                      <a:pPr algn="ctr">
                        <a:spcAft>
                          <a:spcPts val="0"/>
                        </a:spcAft>
                      </a:pPr>
                      <a:r>
                        <a:rPr lang="en-GB" sz="1600" dirty="0">
                          <a:effectLst/>
                          <a:latin typeface="Arial" panose="020B0604020202020204" pitchFamily="34" charset="0"/>
                          <a:ea typeface="Times New Roman"/>
                          <a:cs typeface="Arial" panose="020B0604020202020204" pitchFamily="34" charset="0"/>
                        </a:rPr>
                        <a:t>(days)</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Estimated</a:t>
                      </a:r>
                      <a:r>
                        <a:rPr lang="cs-CZ" sz="1600" dirty="0" smtClean="0">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Cost</a:t>
                      </a:r>
                      <a:r>
                        <a:rPr lang="cs-CZ" sz="1600" dirty="0" smtClean="0">
                          <a:effectLst/>
                          <a:latin typeface="Arial" panose="020B0604020202020204" pitchFamily="34" charset="0"/>
                          <a:ea typeface="Times New Roman"/>
                          <a:cs typeface="Arial" panose="020B0604020202020204" pitchFamily="34" charset="0"/>
                        </a:rPr>
                        <a:t> </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Crash</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Duration</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smtClean="0">
                          <a:solidFill>
                            <a:srgbClr val="0000CC"/>
                          </a:solidFill>
                          <a:effectLst/>
                          <a:latin typeface="Arial" panose="020B0604020202020204" pitchFamily="34" charset="0"/>
                          <a:ea typeface="Times New Roman"/>
                          <a:cs typeface="Arial" panose="020B0604020202020204" pitchFamily="34" charset="0"/>
                        </a:rPr>
                        <a:t>New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Days</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Saved</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Additional</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r>
                        <a:rPr lang="cs-CZ" sz="1600" dirty="0" smtClean="0">
                          <a:solidFill>
                            <a:srgbClr val="0000CC"/>
                          </a:solidFill>
                          <a:effectLst/>
                          <a:latin typeface="Arial" panose="020B0604020202020204" pitchFamily="34" charset="0"/>
                          <a:ea typeface="Times New Roman"/>
                          <a:cs typeface="Arial" panose="020B0604020202020204" pitchFamily="34" charset="0"/>
                        </a:rPr>
                        <a:t> per</a:t>
                      </a:r>
                    </a:p>
                    <a:p>
                      <a:pPr algn="ctr">
                        <a:spcAft>
                          <a:spcPts val="0"/>
                        </a:spcAft>
                      </a:pPr>
                      <a:r>
                        <a:rPr lang="cs-CZ" sz="1600" dirty="0" smtClean="0">
                          <a:solidFill>
                            <a:srgbClr val="0000CC"/>
                          </a:solidFill>
                          <a:effectLst/>
                          <a:latin typeface="Arial" panose="020B0604020202020204" pitchFamily="34" charset="0"/>
                          <a:ea typeface="Times New Roman"/>
                          <a:cs typeface="Arial" panose="020B0604020202020204" pitchFamily="34" charset="0"/>
                        </a:rPr>
                        <a:t>„</a:t>
                      </a:r>
                      <a:r>
                        <a:rPr lang="cs-CZ" sz="1600" dirty="0" err="1" smtClean="0">
                          <a:solidFill>
                            <a:srgbClr val="0000CC"/>
                          </a:solidFill>
                          <a:effectLst/>
                          <a:latin typeface="Arial" panose="020B0604020202020204" pitchFamily="34" charset="0"/>
                          <a:ea typeface="Times New Roman"/>
                          <a:cs typeface="Arial" panose="020B0604020202020204" pitchFamily="34" charset="0"/>
                        </a:rPr>
                        <a:t>Day</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r>
                        <a:rPr lang="cs-CZ" sz="1600" dirty="0" err="1" smtClean="0">
                          <a:solidFill>
                            <a:srgbClr val="0000CC"/>
                          </a:solidFill>
                          <a:effectLst/>
                          <a:latin typeface="Arial" panose="020B0604020202020204" pitchFamily="34" charset="0"/>
                          <a:ea typeface="Times New Roman"/>
                          <a:cs typeface="Arial" panose="020B0604020202020204" pitchFamily="34" charset="0"/>
                        </a:rPr>
                        <a:t>Saved</a:t>
                      </a:r>
                      <a:r>
                        <a:rPr lang="cs-CZ" sz="1600" dirty="0" smtClean="0">
                          <a:solidFill>
                            <a:srgbClr val="0000CC"/>
                          </a:solidFill>
                          <a:effectLst/>
                          <a:latin typeface="Arial" panose="020B0604020202020204" pitchFamily="34" charset="0"/>
                          <a:ea typeface="Times New Roman"/>
                          <a:cs typeface="Arial" panose="020B0604020202020204" pitchFamily="34" charset="0"/>
                        </a:rPr>
                        <a:t>“</a:t>
                      </a: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1</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1900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B</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1760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2800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3000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0" strike="sngStrike" baseline="0" dirty="0" smtClean="0">
                          <a:solidFill>
                            <a:srgbClr val="0000CC"/>
                          </a:solidFill>
                          <a:effectLst/>
                          <a:latin typeface="Arial" panose="020B0604020202020204" pitchFamily="34" charset="0"/>
                          <a:ea typeface="Times New Roman"/>
                          <a:cs typeface="Arial" panose="020B0604020202020204" pitchFamily="34" charset="0"/>
                        </a:rPr>
                        <a:t>100</a:t>
                      </a:r>
                      <a:endParaRPr lang="cs-CZ" sz="1800" b="0" strike="sngStrike" baseline="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D</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1820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3300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3</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4500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1200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F</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3</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1200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1600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400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G</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1600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H</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1900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bl>
          </a:graphicData>
        </a:graphic>
      </p:graphicFrame>
      <p:sp>
        <p:nvSpPr>
          <p:cNvPr id="2" name="Šipka doprava 1"/>
          <p:cNvSpPr/>
          <p:nvPr/>
        </p:nvSpPr>
        <p:spPr>
          <a:xfrm rot="10800000">
            <a:off x="8172400" y="3690398"/>
            <a:ext cx="648072" cy="359797"/>
          </a:xfrm>
          <a:prstGeom prst="rightArrow">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77213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cs-CZ" sz="2800" b="1" dirty="0" smtClean="0"/>
              <a:t>CPM </a:t>
            </a:r>
            <a:r>
              <a:rPr lang="en-US" sz="2800" b="1" dirty="0" smtClean="0"/>
              <a:t>Application</a:t>
            </a:r>
            <a:r>
              <a:rPr lang="cs-CZ" sz="2800" b="1" dirty="0" smtClean="0"/>
              <a:t>:</a:t>
            </a:r>
            <a:endParaRPr lang="en-US" sz="2800" b="1" dirty="0" smtClean="0"/>
          </a:p>
          <a:p>
            <a:pPr>
              <a:spcBef>
                <a:spcPts val="0"/>
              </a:spcBef>
              <a:spcAft>
                <a:spcPts val="1200"/>
              </a:spcAft>
              <a:defRPr/>
            </a:pPr>
            <a:r>
              <a:rPr lang="en-US" sz="2000" dirty="0" smtClean="0"/>
              <a:t>The scenario created by our decision to crash </a:t>
            </a:r>
            <a:r>
              <a:rPr lang="cs-CZ" sz="2000" dirty="0" smtClean="0"/>
              <a:t>C</a:t>
            </a:r>
            <a:r>
              <a:rPr lang="en-US" sz="2000" dirty="0" smtClean="0"/>
              <a:t> and then </a:t>
            </a:r>
            <a:r>
              <a:rPr lang="cs-CZ" sz="2000" dirty="0" smtClean="0"/>
              <a:t>A</a:t>
            </a:r>
            <a:r>
              <a:rPr lang="en-US" sz="2000" dirty="0" smtClean="0"/>
              <a:t>: </a:t>
            </a:r>
            <a:endParaRPr lang="cs-CZ" sz="2000" dirty="0" smtClean="0"/>
          </a:p>
        </p:txBody>
      </p:sp>
      <p:graphicFrame>
        <p:nvGraphicFramePr>
          <p:cNvPr id="4" name="Tabulka 3"/>
          <p:cNvGraphicFramePr>
            <a:graphicFrameLocks noGrp="1"/>
          </p:cNvGraphicFramePr>
          <p:nvPr>
            <p:extLst>
              <p:ext uri="{D42A27DB-BD31-4B8C-83A1-F6EECF244321}">
                <p14:modId xmlns:p14="http://schemas.microsoft.com/office/powerpoint/2010/main" val="1780197943"/>
              </p:ext>
            </p:extLst>
          </p:nvPr>
        </p:nvGraphicFramePr>
        <p:xfrm>
          <a:off x="1187450" y="2708275"/>
          <a:ext cx="6480171" cy="3205160"/>
        </p:xfrm>
        <a:graphic>
          <a:graphicData uri="http://schemas.openxmlformats.org/drawingml/2006/table">
            <a:tbl>
              <a:tblPr/>
              <a:tblGrid>
                <a:gridCol w="209512"/>
                <a:gridCol w="209512"/>
                <a:gridCol w="209512"/>
                <a:gridCol w="209512"/>
                <a:gridCol w="209512"/>
                <a:gridCol w="209512"/>
                <a:gridCol w="209512"/>
                <a:gridCol w="209512"/>
                <a:gridCol w="209512"/>
                <a:gridCol w="209512"/>
                <a:gridCol w="209512"/>
                <a:gridCol w="209512"/>
                <a:gridCol w="209512"/>
                <a:gridCol w="209512"/>
                <a:gridCol w="209512"/>
                <a:gridCol w="209512"/>
                <a:gridCol w="209512"/>
                <a:gridCol w="209512"/>
                <a:gridCol w="209512"/>
                <a:gridCol w="209512"/>
                <a:gridCol w="209512"/>
                <a:gridCol w="430051"/>
                <a:gridCol w="426376"/>
                <a:gridCol w="562375"/>
                <a:gridCol w="661617"/>
              </a:tblGrid>
              <a:tr h="179236">
                <a:tc>
                  <a:txBody>
                    <a:bodyPr/>
                    <a:lstStyle/>
                    <a:p>
                      <a:pPr algn="ctr" fontAlgn="b"/>
                      <a:endParaRPr lang="cs-CZ" sz="1000" b="0" i="0" u="none" strike="noStrike" dirty="0">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r>
              <a:tr h="179236">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CE"/>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CE"/>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r>
                        <a:rPr lang="cs-CZ" sz="1000" b="1" i="0" u="none" strike="noStrike" dirty="0" err="1">
                          <a:effectLst/>
                          <a:latin typeface="Arial CE"/>
                        </a:rPr>
                        <a:t>Act</a:t>
                      </a:r>
                      <a:endParaRPr lang="cs-CZ" sz="1000" b="1" i="0" u="none" strike="noStrike" dirty="0">
                        <a:effectLst/>
                        <a:latin typeface="Arial CE"/>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1" i="0" u="none" strike="noStrike">
                          <a:effectLst/>
                          <a:latin typeface="Arial CE"/>
                        </a:rPr>
                        <a:t>Dur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1" i="0" u="none" strike="noStrike">
                          <a:effectLst/>
                          <a:latin typeface="Arial CE"/>
                        </a:rPr>
                        <a:t>Cost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1" i="0" u="none" strike="noStrike">
                          <a:effectLst/>
                          <a:latin typeface="Arial CE"/>
                        </a:rPr>
                        <a:t>Crashed</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r>
              <a:tr h="221409">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r>
                        <a:rPr lang="cs-CZ" sz="1000" b="0" i="0" u="none" strike="noStrike">
                          <a:effectLst/>
                          <a:latin typeface="Arial CE"/>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r>
                        <a:rPr lang="cs-CZ" sz="1000" b="0" i="1" u="none" strike="noStrike" dirty="0">
                          <a:effectLst/>
                          <a:latin typeface="Arial CE"/>
                        </a:rPr>
                        <a:t>A</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algn="ctr" fontAlgn="b"/>
                      <a:r>
                        <a:rPr lang="cs-CZ" sz="1000" b="0" i="1" u="none" strike="noStrike" dirty="0">
                          <a:effectLst/>
                          <a:latin typeface="Arial CE"/>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algn="ctr" fontAlgn="t"/>
                      <a:r>
                        <a:rPr lang="cs-CZ" sz="1200" b="0" i="1" u="none" strike="noStrike">
                          <a:effectLst/>
                          <a:latin typeface="Times New Roman"/>
                        </a:rPr>
                        <a:t>1900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algn="ctr" fontAlgn="b"/>
                      <a:r>
                        <a:rPr lang="cs-CZ" sz="1000" b="0" i="0" u="none" strike="noStrike" dirty="0" err="1" smtClean="0">
                          <a:effectLst/>
                          <a:latin typeface="Arial CE"/>
                        </a:rPr>
                        <a:t>yes</a:t>
                      </a:r>
                      <a:endParaRPr lang="cs-CZ" sz="1000" b="0" i="0" u="none" strike="noStrike" dirty="0">
                        <a:effectLst/>
                        <a:latin typeface="Arial CE"/>
                      </a:endParaRPr>
                    </a:p>
                  </a:txBody>
                  <a:tcPr marL="9526" marR="9526" marT="9527" marB="0" anchor="ctr">
                    <a:lnL>
                      <a:noFill/>
                    </a:lnL>
                    <a:lnR>
                      <a:noFill/>
                    </a:lnR>
                    <a:lnT w="6350" cap="flat" cmpd="sng" algn="ctr">
                      <a:solidFill>
                        <a:srgbClr val="000000"/>
                      </a:solidFill>
                      <a:prstDash val="solid"/>
                      <a:round/>
                      <a:headEnd type="none" w="med" len="med"/>
                      <a:tailEnd type="none" w="med" len="med"/>
                    </a:lnT>
                    <a:lnB>
                      <a:noFill/>
                    </a:lnB>
                    <a:solidFill>
                      <a:schemeClr val="bg2">
                        <a:lumMod val="90000"/>
                      </a:schemeClr>
                    </a:solidFill>
                  </a:tcPr>
                </a:tc>
              </a:tr>
              <a:tr h="221409">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r>
                        <a:rPr lang="cs-CZ" sz="1000" b="0" i="0" u="none" strike="noStrike" dirty="0">
                          <a:effectLst/>
                          <a:latin typeface="Arial CE"/>
                        </a:rPr>
                        <a:t>B</a:t>
                      </a:r>
                    </a:p>
                  </a:txBody>
                  <a:tcPr marL="9525" marR="9525" marT="9525" marB="0" anchor="ctr">
                    <a:lnL>
                      <a:noFill/>
                    </a:lnL>
                    <a:lnR>
                      <a:noFill/>
                    </a:lnR>
                    <a:lnT>
                      <a:noFill/>
                    </a:lnT>
                    <a:lnB>
                      <a:noFill/>
                    </a:lnB>
                    <a:solidFill>
                      <a:srgbClr val="FFFF00"/>
                    </a:solidFill>
                  </a:tcPr>
                </a:tc>
                <a:tc>
                  <a:txBody>
                    <a:bodyPr/>
                    <a:lstStyle/>
                    <a:p>
                      <a:pPr algn="ctr" fontAlgn="b"/>
                      <a:r>
                        <a:rPr lang="cs-CZ" sz="1000" b="0" i="0" u="none" strike="noStrike" dirty="0">
                          <a:effectLst/>
                          <a:latin typeface="Arial CE"/>
                        </a:rPr>
                        <a:t>2</a:t>
                      </a:r>
                    </a:p>
                  </a:txBody>
                  <a:tcPr marL="9525" marR="9525" marT="9525" marB="0" anchor="ctr">
                    <a:lnL>
                      <a:noFill/>
                    </a:lnL>
                    <a:lnR>
                      <a:noFill/>
                    </a:lnR>
                    <a:lnT>
                      <a:noFill/>
                    </a:lnT>
                    <a:lnB>
                      <a:noFill/>
                    </a:lnB>
                    <a:solidFill>
                      <a:srgbClr val="FFFF00"/>
                    </a:solidFill>
                  </a:tcPr>
                </a:tc>
                <a:tc>
                  <a:txBody>
                    <a:bodyPr/>
                    <a:lstStyle/>
                    <a:p>
                      <a:pPr algn="ctr" fontAlgn="t"/>
                      <a:r>
                        <a:rPr lang="cs-CZ" sz="1200" b="0" i="0" u="none" strike="noStrike" dirty="0">
                          <a:effectLst/>
                          <a:latin typeface="Times New Roman"/>
                        </a:rPr>
                        <a:t>1760</a:t>
                      </a:r>
                    </a:p>
                  </a:txBody>
                  <a:tcPr marL="9525" marR="9525" marT="9525" marB="0" anchor="ctr">
                    <a:lnL>
                      <a:noFill/>
                    </a:lnL>
                    <a:lnR>
                      <a:noFill/>
                    </a:lnR>
                    <a:lnT>
                      <a:noFill/>
                    </a:lnT>
                    <a:lnB>
                      <a:noFill/>
                    </a:lnB>
                    <a:solidFill>
                      <a:srgbClr val="FFFF00"/>
                    </a:solidFill>
                  </a:tcPr>
                </a:tc>
                <a:tc>
                  <a:txBody>
                    <a:bodyPr/>
                    <a:lstStyle/>
                    <a:p>
                      <a:pPr algn="ctr" fontAlgn="b"/>
                      <a:r>
                        <a:rPr lang="cs-CZ" sz="1000" b="0" i="0" u="none" strike="noStrike" dirty="0" smtClean="0">
                          <a:effectLst/>
                          <a:latin typeface="Arial CE"/>
                        </a:rPr>
                        <a:t>N/A</a:t>
                      </a:r>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21409">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r>
                        <a:rPr lang="cs-CZ" sz="1000" b="0" i="1" u="none" strike="noStrike" dirty="0">
                          <a:effectLst/>
                          <a:latin typeface="Arial CE"/>
                        </a:rPr>
                        <a:t>C</a:t>
                      </a:r>
                    </a:p>
                  </a:txBody>
                  <a:tcPr marL="9525" marR="9525" marT="9525" marB="0" anchor="ctr">
                    <a:lnL>
                      <a:noFill/>
                    </a:lnL>
                    <a:lnR>
                      <a:noFill/>
                    </a:lnR>
                    <a:lnT>
                      <a:noFill/>
                    </a:lnT>
                    <a:lnB>
                      <a:noFill/>
                    </a:lnB>
                    <a:solidFill>
                      <a:schemeClr val="bg2">
                        <a:lumMod val="90000"/>
                      </a:schemeClr>
                    </a:solidFill>
                  </a:tcPr>
                </a:tc>
                <a:tc>
                  <a:txBody>
                    <a:bodyPr/>
                    <a:lstStyle/>
                    <a:p>
                      <a:pPr algn="ctr" fontAlgn="b"/>
                      <a:r>
                        <a:rPr lang="cs-CZ" sz="1000" b="0" i="1" u="none" strike="noStrike" dirty="0">
                          <a:effectLst/>
                          <a:latin typeface="Arial CE"/>
                        </a:rPr>
                        <a:t>2</a:t>
                      </a:r>
                    </a:p>
                  </a:txBody>
                  <a:tcPr marL="9525" marR="9525" marT="9525" marB="0" anchor="ctr">
                    <a:lnL>
                      <a:noFill/>
                    </a:lnL>
                    <a:lnR>
                      <a:noFill/>
                    </a:lnR>
                    <a:lnT>
                      <a:noFill/>
                    </a:lnT>
                    <a:lnB>
                      <a:noFill/>
                    </a:lnB>
                    <a:solidFill>
                      <a:schemeClr val="bg2">
                        <a:lumMod val="90000"/>
                      </a:schemeClr>
                    </a:solidFill>
                  </a:tcPr>
                </a:tc>
                <a:tc>
                  <a:txBody>
                    <a:bodyPr/>
                    <a:lstStyle/>
                    <a:p>
                      <a:pPr algn="ctr" fontAlgn="t"/>
                      <a:r>
                        <a:rPr lang="cs-CZ" sz="1200" b="0" i="1" u="none" strike="noStrike" dirty="0">
                          <a:effectLst/>
                          <a:latin typeface="Times New Roman"/>
                        </a:rPr>
                        <a:t>3000</a:t>
                      </a:r>
                    </a:p>
                  </a:txBody>
                  <a:tcPr marL="9525" marR="9525" marT="9525" marB="0" anchor="ctr">
                    <a:lnL>
                      <a:noFill/>
                    </a:lnL>
                    <a:lnR>
                      <a:noFill/>
                    </a:lnR>
                    <a:lnT>
                      <a:noFill/>
                    </a:lnT>
                    <a:lnB>
                      <a:noFill/>
                    </a:lnB>
                    <a:solidFill>
                      <a:schemeClr val="bg2">
                        <a:lumMod val="90000"/>
                      </a:schemeClr>
                    </a:solidFill>
                  </a:tcPr>
                </a:tc>
                <a:tc>
                  <a:txBody>
                    <a:bodyPr/>
                    <a:lstStyle/>
                    <a:p>
                      <a:pPr algn="ctr" fontAlgn="b"/>
                      <a:r>
                        <a:rPr lang="cs-CZ" sz="1000" b="0" i="0" u="none" strike="noStrike" dirty="0" err="1" smtClean="0">
                          <a:effectLst/>
                          <a:latin typeface="Arial CE"/>
                        </a:rPr>
                        <a:t>yes</a:t>
                      </a:r>
                      <a:endParaRPr lang="cs-CZ" sz="1000" b="0" i="0" u="none" strike="noStrike" dirty="0">
                        <a:effectLst/>
                        <a:latin typeface="Arial CE"/>
                      </a:endParaRPr>
                    </a:p>
                  </a:txBody>
                  <a:tcPr marL="9526" marR="9526" marT="9527" marB="0" anchor="ctr">
                    <a:lnL>
                      <a:noFill/>
                    </a:lnL>
                    <a:lnR>
                      <a:noFill/>
                    </a:lnR>
                    <a:lnT>
                      <a:noFill/>
                    </a:lnT>
                    <a:lnB>
                      <a:noFill/>
                    </a:lnB>
                    <a:solidFill>
                      <a:schemeClr val="bg2">
                        <a:lumMod val="90000"/>
                      </a:schemeClr>
                    </a:solidFill>
                  </a:tcPr>
                </a:tc>
              </a:tr>
              <a:tr h="221409">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r>
                        <a:rPr lang="cs-CZ" sz="1000" b="0" i="0" u="none" strike="noStrike" dirty="0">
                          <a:effectLst/>
                          <a:latin typeface="Arial CE"/>
                        </a:rPr>
                        <a:t>D</a:t>
                      </a:r>
                    </a:p>
                  </a:txBody>
                  <a:tcPr marL="9525" marR="9525" marT="9525" marB="0" anchor="ctr">
                    <a:lnL>
                      <a:noFill/>
                    </a:lnL>
                    <a:lnR>
                      <a:noFill/>
                    </a:lnR>
                    <a:lnT>
                      <a:noFill/>
                    </a:lnT>
                    <a:lnB>
                      <a:noFill/>
                    </a:lnB>
                    <a:solidFill>
                      <a:srgbClr val="FFFF00"/>
                    </a:solidFill>
                  </a:tcPr>
                </a:tc>
                <a:tc>
                  <a:txBody>
                    <a:bodyPr/>
                    <a:lstStyle/>
                    <a:p>
                      <a:pPr algn="ctr" fontAlgn="b"/>
                      <a:r>
                        <a:rPr lang="cs-CZ" sz="1000" b="0" i="0" u="none" strike="noStrike" dirty="0">
                          <a:effectLst/>
                          <a:latin typeface="Arial CE"/>
                        </a:rPr>
                        <a:t>2</a:t>
                      </a:r>
                    </a:p>
                  </a:txBody>
                  <a:tcPr marL="9525" marR="9525" marT="9525" marB="0" anchor="ctr">
                    <a:lnL>
                      <a:noFill/>
                    </a:lnL>
                    <a:lnR>
                      <a:noFill/>
                    </a:lnR>
                    <a:lnT>
                      <a:noFill/>
                    </a:lnT>
                    <a:lnB>
                      <a:noFill/>
                    </a:lnB>
                    <a:solidFill>
                      <a:srgbClr val="FFFF00"/>
                    </a:solidFill>
                  </a:tcPr>
                </a:tc>
                <a:tc>
                  <a:txBody>
                    <a:bodyPr/>
                    <a:lstStyle/>
                    <a:p>
                      <a:pPr algn="ctr" fontAlgn="t"/>
                      <a:r>
                        <a:rPr lang="cs-CZ" sz="1200" b="0" i="0" u="none" strike="noStrike" dirty="0">
                          <a:effectLst/>
                          <a:latin typeface="Times New Roman"/>
                        </a:rPr>
                        <a:t>1820</a:t>
                      </a:r>
                    </a:p>
                  </a:txBody>
                  <a:tcPr marL="9525" marR="9525" marT="9525" marB="0" anchor="ctr">
                    <a:lnL>
                      <a:noFill/>
                    </a:lnL>
                    <a:lnR>
                      <a:noFill/>
                    </a:lnR>
                    <a:lnT>
                      <a:noFill/>
                    </a:lnT>
                    <a:lnB>
                      <a:noFill/>
                    </a:lnB>
                    <a:solidFill>
                      <a:srgbClr val="FFFF00"/>
                    </a:solidFill>
                  </a:tcPr>
                </a:tc>
                <a:tc>
                  <a:txBody>
                    <a:bodyPr/>
                    <a:lstStyle/>
                    <a:p>
                      <a:pPr algn="ctr" fontAlgn="b"/>
                      <a:r>
                        <a:rPr lang="cs-CZ" sz="1000" b="0" i="0" u="none" strike="noStrike" dirty="0" smtClean="0">
                          <a:effectLst/>
                          <a:latin typeface="Arial CE"/>
                        </a:rPr>
                        <a:t>N/A</a:t>
                      </a:r>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21409">
                <a:tc>
                  <a:txBody>
                    <a:bodyPr/>
                    <a:lstStyle/>
                    <a:p>
                      <a:pPr algn="ctr" fontAlgn="b"/>
                      <a:r>
                        <a:rPr lang="cs-CZ" sz="1000" b="0" i="0" u="none" strike="noStrike">
                          <a:effectLst/>
                          <a:latin typeface="Arial CE"/>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r>
                        <a:rPr lang="cs-CZ" sz="1000" b="0" i="0" u="none" strike="noStrike">
                          <a:effectLst/>
                          <a:latin typeface="Arial CE"/>
                        </a:rPr>
                        <a:t>E</a:t>
                      </a:r>
                    </a:p>
                  </a:txBody>
                  <a:tcPr marL="9525" marR="9525" marT="9525" marB="0" anchor="ctr">
                    <a:lnL>
                      <a:noFill/>
                    </a:lnL>
                    <a:lnR>
                      <a:noFill/>
                    </a:lnR>
                    <a:lnT>
                      <a:noFill/>
                    </a:lnT>
                    <a:lnB>
                      <a:noFill/>
                    </a:lnB>
                    <a:solidFill>
                      <a:srgbClr val="FFFF00"/>
                    </a:solidFill>
                  </a:tcPr>
                </a:tc>
                <a:tc>
                  <a:txBody>
                    <a:bodyPr/>
                    <a:lstStyle/>
                    <a:p>
                      <a:pPr algn="ctr" fontAlgn="b"/>
                      <a:r>
                        <a:rPr lang="cs-CZ" sz="1000" b="0" i="0" u="none" strike="noStrike" dirty="0">
                          <a:effectLst/>
                          <a:latin typeface="Arial CE"/>
                        </a:rPr>
                        <a:t>4</a:t>
                      </a:r>
                    </a:p>
                  </a:txBody>
                  <a:tcPr marL="9525" marR="9525" marT="9525" marB="0" anchor="ctr">
                    <a:lnL>
                      <a:noFill/>
                    </a:lnL>
                    <a:lnR>
                      <a:noFill/>
                    </a:lnR>
                    <a:lnT>
                      <a:noFill/>
                    </a:lnT>
                    <a:lnB>
                      <a:noFill/>
                    </a:lnB>
                    <a:solidFill>
                      <a:srgbClr val="FFFF00"/>
                    </a:solidFill>
                  </a:tcPr>
                </a:tc>
                <a:tc>
                  <a:txBody>
                    <a:bodyPr/>
                    <a:lstStyle/>
                    <a:p>
                      <a:pPr algn="ctr" fontAlgn="t"/>
                      <a:r>
                        <a:rPr lang="cs-CZ" sz="1200" b="0" i="0" u="none" strike="noStrike" dirty="0">
                          <a:effectLst/>
                          <a:latin typeface="Times New Roman"/>
                        </a:rPr>
                        <a:t>3300</a:t>
                      </a:r>
                    </a:p>
                  </a:txBody>
                  <a:tcPr marL="9525" marR="9525" marT="9525" marB="0" anchor="ctr">
                    <a:lnL>
                      <a:noFill/>
                    </a:lnL>
                    <a:lnR>
                      <a:noFill/>
                    </a:lnR>
                    <a:lnT>
                      <a:noFill/>
                    </a:lnT>
                    <a:lnB>
                      <a:noFill/>
                    </a:lnB>
                    <a:solidFill>
                      <a:srgbClr val="FFFF00"/>
                    </a:solidFill>
                  </a:tcPr>
                </a:tc>
                <a:tc>
                  <a:txBody>
                    <a:bodyPr/>
                    <a:lstStyle/>
                    <a:p>
                      <a:pPr algn="ctr" fontAlgn="b"/>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21409">
                <a:tc>
                  <a:txBody>
                    <a:bodyPr/>
                    <a:lstStyle/>
                    <a:p>
                      <a:pPr algn="ctr" fontAlgn="b"/>
                      <a:r>
                        <a:rPr lang="cs-CZ" sz="1000" b="0" i="0" u="none" strike="noStrike">
                          <a:effectLst/>
                          <a:latin typeface="Arial CE"/>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r>
                        <a:rPr lang="cs-CZ" sz="1000" b="0" i="0" u="none" strike="noStrike">
                          <a:effectLst/>
                          <a:latin typeface="Arial CE"/>
                        </a:rPr>
                        <a:t>F</a:t>
                      </a:r>
                    </a:p>
                  </a:txBody>
                  <a:tcPr marL="9525" marR="9525" marT="9525" marB="0" anchor="ctr">
                    <a:lnL>
                      <a:noFill/>
                    </a:lnL>
                    <a:lnR>
                      <a:noFill/>
                    </a:lnR>
                    <a:lnT>
                      <a:noFill/>
                    </a:lnT>
                    <a:lnB>
                      <a:noFill/>
                    </a:lnB>
                    <a:solidFill>
                      <a:srgbClr val="FFFF00"/>
                    </a:solidFill>
                  </a:tcPr>
                </a:tc>
                <a:tc>
                  <a:txBody>
                    <a:bodyPr/>
                    <a:lstStyle/>
                    <a:p>
                      <a:pPr algn="ctr" fontAlgn="b"/>
                      <a:r>
                        <a:rPr lang="cs-CZ" sz="1000" b="0" i="0" u="none" strike="noStrike">
                          <a:effectLst/>
                          <a:latin typeface="Arial CE"/>
                        </a:rPr>
                        <a:t>3</a:t>
                      </a:r>
                    </a:p>
                  </a:txBody>
                  <a:tcPr marL="9525" marR="9525" marT="9525" marB="0" anchor="ctr">
                    <a:lnL>
                      <a:noFill/>
                    </a:lnL>
                    <a:lnR>
                      <a:noFill/>
                    </a:lnR>
                    <a:lnT>
                      <a:noFill/>
                    </a:lnT>
                    <a:lnB>
                      <a:noFill/>
                    </a:lnB>
                    <a:solidFill>
                      <a:srgbClr val="FFFF00"/>
                    </a:solidFill>
                  </a:tcPr>
                </a:tc>
                <a:tc>
                  <a:txBody>
                    <a:bodyPr/>
                    <a:lstStyle/>
                    <a:p>
                      <a:pPr algn="ctr" fontAlgn="t"/>
                      <a:r>
                        <a:rPr lang="cs-CZ" sz="1200" b="0" i="0" u="none" strike="noStrike">
                          <a:effectLst/>
                          <a:latin typeface="Times New Roman"/>
                        </a:rPr>
                        <a:t>1200</a:t>
                      </a:r>
                    </a:p>
                  </a:txBody>
                  <a:tcPr marL="9525" marR="9525" marT="9525" marB="0" anchor="ctr">
                    <a:lnL>
                      <a:noFill/>
                    </a:lnL>
                    <a:lnR>
                      <a:noFill/>
                    </a:lnR>
                    <a:lnT>
                      <a:noFill/>
                    </a:lnT>
                    <a:lnB>
                      <a:noFill/>
                    </a:lnB>
                    <a:solidFill>
                      <a:srgbClr val="FFFF00"/>
                    </a:solidFill>
                  </a:tcPr>
                </a:tc>
                <a:tc>
                  <a:txBody>
                    <a:bodyPr/>
                    <a:lstStyle/>
                    <a:p>
                      <a:pPr algn="ctr" fontAlgn="b"/>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21409">
                <a:tc>
                  <a:txBody>
                    <a:bodyPr/>
                    <a:lstStyle/>
                    <a:p>
                      <a:pPr algn="ctr" fontAlgn="b"/>
                      <a:r>
                        <a:rPr lang="cs-CZ" sz="1000" b="0" i="0" u="none" strike="noStrike">
                          <a:effectLst/>
                          <a:latin typeface="Arial CE"/>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r>
                        <a:rPr lang="cs-CZ" sz="1000" b="0" i="0" u="none" strike="noStrike">
                          <a:effectLst/>
                          <a:latin typeface="Arial CE"/>
                        </a:rPr>
                        <a:t>G</a:t>
                      </a:r>
                    </a:p>
                  </a:txBody>
                  <a:tcPr marL="9525" marR="9525" marT="9525" marB="0" anchor="ctr">
                    <a:lnL>
                      <a:noFill/>
                    </a:lnL>
                    <a:lnR>
                      <a:noFill/>
                    </a:lnR>
                    <a:lnT>
                      <a:noFill/>
                    </a:lnT>
                    <a:lnB>
                      <a:noFill/>
                    </a:lnB>
                    <a:solidFill>
                      <a:srgbClr val="FFFF00"/>
                    </a:solidFill>
                  </a:tcPr>
                </a:tc>
                <a:tc>
                  <a:txBody>
                    <a:bodyPr/>
                    <a:lstStyle/>
                    <a:p>
                      <a:pPr algn="ctr" fontAlgn="b"/>
                      <a:r>
                        <a:rPr lang="cs-CZ" sz="1000" b="0" i="0" u="none" strike="noStrike">
                          <a:effectLst/>
                          <a:latin typeface="Arial CE"/>
                        </a:rPr>
                        <a:t>4</a:t>
                      </a:r>
                    </a:p>
                  </a:txBody>
                  <a:tcPr marL="9525" marR="9525" marT="9525" marB="0" anchor="ctr">
                    <a:lnL>
                      <a:noFill/>
                    </a:lnL>
                    <a:lnR>
                      <a:noFill/>
                    </a:lnR>
                    <a:lnT>
                      <a:noFill/>
                    </a:lnT>
                    <a:lnB>
                      <a:noFill/>
                    </a:lnB>
                    <a:solidFill>
                      <a:srgbClr val="FFFF00"/>
                    </a:solidFill>
                  </a:tcPr>
                </a:tc>
                <a:tc>
                  <a:txBody>
                    <a:bodyPr/>
                    <a:lstStyle/>
                    <a:p>
                      <a:pPr algn="ctr" fontAlgn="t"/>
                      <a:r>
                        <a:rPr lang="cs-CZ" sz="1200" b="0" i="0" u="none" strike="noStrike">
                          <a:effectLst/>
                          <a:latin typeface="Times New Roman"/>
                        </a:rPr>
                        <a:t>1600</a:t>
                      </a:r>
                    </a:p>
                  </a:txBody>
                  <a:tcPr marL="9525" marR="9525" marT="9525" marB="0" anchor="ctr">
                    <a:lnL>
                      <a:noFill/>
                    </a:lnL>
                    <a:lnR>
                      <a:noFill/>
                    </a:lnR>
                    <a:lnT>
                      <a:noFill/>
                    </a:lnT>
                    <a:lnB>
                      <a:noFill/>
                    </a:lnB>
                    <a:solidFill>
                      <a:srgbClr val="FFFF00"/>
                    </a:solidFill>
                  </a:tcPr>
                </a:tc>
                <a:tc>
                  <a:txBody>
                    <a:bodyPr/>
                    <a:lstStyle/>
                    <a:p>
                      <a:pPr algn="ctr" fontAlgn="b"/>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21409">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r>
                        <a:rPr lang="cs-CZ" sz="1000" b="0" i="0" u="none" strike="noStrike" dirty="0">
                          <a:effectLst/>
                          <a:latin typeface="Arial CE"/>
                        </a:rPr>
                        <a:t>H</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0" i="0" u="none" strike="noStrike" dirty="0">
                          <a:effectLst/>
                          <a:latin typeface="Arial CE"/>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cs-CZ" sz="1200" b="0" i="0" u="none" strike="noStrike" dirty="0">
                          <a:effectLst/>
                          <a:latin typeface="Times New Roman"/>
                        </a:rPr>
                        <a:t>1900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0" i="0" u="none" strike="noStrike" dirty="0" smtClean="0">
                          <a:effectLst/>
                          <a:latin typeface="Arial CE"/>
                        </a:rPr>
                        <a:t>N/A</a:t>
                      </a:r>
                      <a:endParaRPr lang="cs-CZ" sz="1000" b="0" i="0" u="none" strike="noStrike" dirty="0">
                        <a:effectLst/>
                        <a:latin typeface="Arial CE"/>
                      </a:endParaRPr>
                    </a:p>
                  </a:txBody>
                  <a:tcPr marL="9526" marR="9526" marT="9527"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r>
              <a:tr h="179236">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r>
                        <a:rPr lang="cs-CZ" sz="1000" b="1" i="0" u="none" strike="noStrike">
                          <a:effectLst/>
                          <a:latin typeface="Arial CE"/>
                        </a:rPr>
                        <a:t>Total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cs-CZ" sz="1000" b="1" i="0" u="none" strike="noStrike">
                          <a:effectLst/>
                          <a:latin typeface="Arial CE"/>
                        </a:rPr>
                        <a:t>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cs-CZ" sz="1000" b="1" i="0" u="none" strike="noStrike">
                          <a:effectLst/>
                          <a:latin typeface="Arial CE"/>
                        </a:rPr>
                        <a:t>16480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endParaRPr lang="cs-CZ" sz="1000" b="0" i="0" u="none" strike="noStrike" dirty="0">
                        <a:effectLst/>
                        <a:latin typeface="Arial CE"/>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r>
              <a:tr h="179236">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5" marR="9525" marT="9525" marB="0" anchor="b">
                    <a:lnL>
                      <a:noFill/>
                    </a:lnL>
                    <a:lnR>
                      <a:noFill/>
                    </a:lnR>
                    <a:lnT>
                      <a:noFill/>
                    </a:lnT>
                    <a:lnB>
                      <a:noFill/>
                    </a:lnB>
                  </a:tcPr>
                </a:tc>
              </a:tr>
              <a:tr h="179236">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r>
              <a:tr h="179236">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r>
              <a:tr h="179236">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r>
              <a:tr h="179236">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ctr"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a:effectLst/>
                        <a:latin typeface="Arial CE"/>
                      </a:endParaRPr>
                    </a:p>
                  </a:txBody>
                  <a:tcPr marL="9525" marR="9525" marT="9525"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err="1" smtClean="0"/>
              <a:t>SureFlight</a:t>
            </a:r>
            <a:r>
              <a:rPr lang="en-US" sz="2800" b="1" dirty="0" smtClean="0"/>
              <a:t> – Improving our plan</a:t>
            </a:r>
          </a:p>
          <a:p>
            <a:pPr>
              <a:spcBef>
                <a:spcPts val="0"/>
              </a:spcBef>
              <a:spcAft>
                <a:spcPts val="600"/>
              </a:spcAft>
              <a:defRPr/>
            </a:pPr>
            <a:r>
              <a:rPr lang="cs-CZ" sz="2000" dirty="0"/>
              <a:t>S</a:t>
            </a:r>
            <a:r>
              <a:rPr lang="en-US" sz="2000" dirty="0"/>
              <a:t>elect an </a:t>
            </a:r>
            <a:r>
              <a:rPr lang="en-US" sz="2000" b="1" u="sng" dirty="0"/>
              <a:t>activity on critical path</a:t>
            </a:r>
            <a:r>
              <a:rPr lang="en-US" sz="2000" dirty="0"/>
              <a:t> that could be done in shorter time</a:t>
            </a:r>
            <a:r>
              <a:rPr lang="cs-CZ" sz="2000" dirty="0"/>
              <a:t> and f</a:t>
            </a:r>
            <a:r>
              <a:rPr lang="en-US" sz="2000" dirty="0"/>
              <a:t>f there are more choices available, choose the </a:t>
            </a:r>
            <a:r>
              <a:rPr lang="en-US" sz="2000" b="1" u="sng" dirty="0"/>
              <a:t>cheapest solution </a:t>
            </a:r>
            <a:r>
              <a:rPr lang="cs-CZ" sz="2000" dirty="0"/>
              <a:t>by </a:t>
            </a:r>
            <a:r>
              <a:rPr lang="cs-CZ" sz="2000" dirty="0" err="1"/>
              <a:t>means</a:t>
            </a:r>
            <a:r>
              <a:rPr lang="cs-CZ" sz="2000" dirty="0"/>
              <a:t> of </a:t>
            </a:r>
            <a:r>
              <a:rPr lang="cs-CZ" sz="2000" b="1" u="sng" dirty="0" err="1"/>
              <a:t>cost</a:t>
            </a:r>
            <a:r>
              <a:rPr lang="cs-CZ" sz="2000" b="1" u="sng" dirty="0"/>
              <a:t> per </a:t>
            </a:r>
            <a:r>
              <a:rPr lang="cs-CZ" sz="2000" b="1" u="sng" dirty="0" err="1"/>
              <a:t>day</a:t>
            </a:r>
            <a:r>
              <a:rPr lang="cs-CZ" sz="2000" b="1" u="sng" dirty="0"/>
              <a:t> </a:t>
            </a:r>
            <a:r>
              <a:rPr lang="cs-CZ" sz="2000" b="1" u="sng" dirty="0" err="1"/>
              <a:t>saved</a:t>
            </a:r>
            <a:endParaRPr lang="en-US" sz="2000" b="1" u="sng" dirty="0"/>
          </a:p>
          <a:p>
            <a:pPr>
              <a:spcBef>
                <a:spcPts val="0"/>
              </a:spcBef>
              <a:spcAft>
                <a:spcPts val="1200"/>
              </a:spcAft>
              <a:defRPr/>
            </a:pPr>
            <a:endParaRPr lang="cs-CZ" sz="2000" dirty="0"/>
          </a:p>
          <a:p>
            <a:pPr>
              <a:spcBef>
                <a:spcPts val="0"/>
              </a:spcBef>
              <a:spcAft>
                <a:spcPts val="1200"/>
              </a:spcAft>
              <a:defRPr/>
            </a:pPr>
            <a:endParaRPr lang="cs-CZ" sz="2000" dirty="0" smtClean="0"/>
          </a:p>
          <a:p>
            <a:pPr>
              <a:spcBef>
                <a:spcPts val="0"/>
              </a:spcBef>
              <a:spcAft>
                <a:spcPts val="1200"/>
              </a:spcAft>
              <a:defRPr/>
            </a:pPr>
            <a:endParaRPr lang="cs-CZ" sz="2000" dirty="0" smtClean="0"/>
          </a:p>
          <a:p>
            <a:pPr marL="0" indent="0">
              <a:spcBef>
                <a:spcPts val="0"/>
              </a:spcBef>
              <a:spcAft>
                <a:spcPts val="1200"/>
              </a:spcAft>
              <a:buFont typeface="Wingdings 2" panose="05020102010507070707" pitchFamily="18" charset="2"/>
              <a:buNone/>
              <a:defRPr/>
            </a:pPr>
            <a:endParaRPr lang="cs-CZ" sz="2000" dirty="0" smtClean="0"/>
          </a:p>
        </p:txBody>
      </p:sp>
      <p:graphicFrame>
        <p:nvGraphicFramePr>
          <p:cNvPr id="6" name="Tabulka 5"/>
          <p:cNvGraphicFramePr>
            <a:graphicFrameLocks noGrp="1"/>
          </p:cNvGraphicFramePr>
          <p:nvPr>
            <p:extLst>
              <p:ext uri="{D42A27DB-BD31-4B8C-83A1-F6EECF244321}">
                <p14:modId xmlns:p14="http://schemas.microsoft.com/office/powerpoint/2010/main" val="3898021866"/>
              </p:ext>
            </p:extLst>
          </p:nvPr>
        </p:nvGraphicFramePr>
        <p:xfrm>
          <a:off x="684213" y="3101975"/>
          <a:ext cx="7469187" cy="3135315"/>
        </p:xfrm>
        <a:graphic>
          <a:graphicData uri="http://schemas.openxmlformats.org/drawingml/2006/table">
            <a:tbl>
              <a:tblPr/>
              <a:tblGrid>
                <a:gridCol w="788991"/>
                <a:gridCol w="912815"/>
                <a:gridCol w="1106489"/>
                <a:gridCol w="912815"/>
                <a:gridCol w="660383"/>
                <a:gridCol w="720728"/>
                <a:gridCol w="1092202"/>
                <a:gridCol w="1274764"/>
              </a:tblGrid>
              <a:tr h="575995">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Duration</a:t>
                      </a:r>
                      <a:endParaRPr lang="cs-CZ" sz="1600" dirty="0">
                        <a:effectLst/>
                        <a:latin typeface="Arial" panose="020B0604020202020204" pitchFamily="34" charset="0"/>
                        <a:ea typeface="Times New Roman"/>
                        <a:cs typeface="Arial" panose="020B0604020202020204" pitchFamily="34" charset="0"/>
                      </a:endParaRPr>
                    </a:p>
                    <a:p>
                      <a:pPr algn="ctr">
                        <a:spcAft>
                          <a:spcPts val="0"/>
                        </a:spcAft>
                      </a:pPr>
                      <a:r>
                        <a:rPr lang="en-GB" sz="1600" dirty="0">
                          <a:effectLst/>
                          <a:latin typeface="Arial" panose="020B0604020202020204" pitchFamily="34" charset="0"/>
                          <a:ea typeface="Times New Roman"/>
                          <a:cs typeface="Arial" panose="020B0604020202020204" pitchFamily="34" charset="0"/>
                        </a:rPr>
                        <a:t>(days)</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Estimated</a:t>
                      </a:r>
                      <a:r>
                        <a:rPr lang="cs-CZ" sz="1600" dirty="0" smtClean="0">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Cost</a:t>
                      </a:r>
                      <a:r>
                        <a:rPr lang="cs-CZ" sz="1600" dirty="0" smtClean="0">
                          <a:effectLst/>
                          <a:latin typeface="Arial" panose="020B0604020202020204" pitchFamily="34" charset="0"/>
                          <a:ea typeface="Times New Roman"/>
                          <a:cs typeface="Arial" panose="020B0604020202020204" pitchFamily="34" charset="0"/>
                        </a:rPr>
                        <a:t> </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Crash</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Duration</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smtClean="0">
                          <a:solidFill>
                            <a:srgbClr val="0000CC"/>
                          </a:solidFill>
                          <a:effectLst/>
                          <a:latin typeface="Arial" panose="020B0604020202020204" pitchFamily="34" charset="0"/>
                          <a:ea typeface="Times New Roman"/>
                          <a:cs typeface="Arial" panose="020B0604020202020204" pitchFamily="34" charset="0"/>
                        </a:rPr>
                        <a:t>New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Days</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Saved</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Additional</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r>
                        <a:rPr lang="cs-CZ" sz="1600" dirty="0" smtClean="0">
                          <a:solidFill>
                            <a:srgbClr val="0000CC"/>
                          </a:solidFill>
                          <a:effectLst/>
                          <a:latin typeface="Arial" panose="020B0604020202020204" pitchFamily="34" charset="0"/>
                          <a:ea typeface="Times New Roman"/>
                          <a:cs typeface="Arial" panose="020B0604020202020204" pitchFamily="34" charset="0"/>
                        </a:rPr>
                        <a:t> per</a:t>
                      </a:r>
                    </a:p>
                    <a:p>
                      <a:pPr algn="ctr">
                        <a:spcAft>
                          <a:spcPts val="0"/>
                        </a:spcAft>
                      </a:pPr>
                      <a:r>
                        <a:rPr lang="cs-CZ" sz="1600" dirty="0" smtClean="0">
                          <a:solidFill>
                            <a:srgbClr val="0000CC"/>
                          </a:solidFill>
                          <a:effectLst/>
                          <a:latin typeface="Arial" panose="020B0604020202020204" pitchFamily="34" charset="0"/>
                          <a:ea typeface="Times New Roman"/>
                          <a:cs typeface="Arial" panose="020B0604020202020204" pitchFamily="34" charset="0"/>
                        </a:rPr>
                        <a:t>„</a:t>
                      </a:r>
                      <a:r>
                        <a:rPr lang="cs-CZ" sz="1600" dirty="0" err="1" smtClean="0">
                          <a:solidFill>
                            <a:srgbClr val="0000CC"/>
                          </a:solidFill>
                          <a:effectLst/>
                          <a:latin typeface="Arial" panose="020B0604020202020204" pitchFamily="34" charset="0"/>
                          <a:ea typeface="Times New Roman"/>
                          <a:cs typeface="Arial" panose="020B0604020202020204" pitchFamily="34" charset="0"/>
                        </a:rPr>
                        <a:t>Day</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r>
                        <a:rPr lang="cs-CZ" sz="1600" dirty="0" err="1" smtClean="0">
                          <a:solidFill>
                            <a:srgbClr val="0000CC"/>
                          </a:solidFill>
                          <a:effectLst/>
                          <a:latin typeface="Arial" panose="020B0604020202020204" pitchFamily="34" charset="0"/>
                          <a:ea typeface="Times New Roman"/>
                          <a:cs typeface="Arial" panose="020B0604020202020204" pitchFamily="34" charset="0"/>
                        </a:rPr>
                        <a:t>Saved</a:t>
                      </a:r>
                      <a:r>
                        <a:rPr lang="cs-CZ" sz="1600" dirty="0" smtClean="0">
                          <a:solidFill>
                            <a:srgbClr val="0000CC"/>
                          </a:solidFill>
                          <a:effectLst/>
                          <a:latin typeface="Arial" panose="020B0604020202020204" pitchFamily="34" charset="0"/>
                          <a:ea typeface="Times New Roman"/>
                          <a:cs typeface="Arial" panose="020B0604020202020204" pitchFamily="34" charset="0"/>
                        </a:rPr>
                        <a:t>“</a:t>
                      </a: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1</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1900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spcAft>
                          <a:spcPts val="0"/>
                        </a:spcAft>
                      </a:pPr>
                      <a:r>
                        <a:rPr kumimoji="0" lang="cs-CZ" sz="1800" b="0" strike="sngStrike" kern="1200" baseline="0" dirty="0" smtClean="0">
                          <a:solidFill>
                            <a:srgbClr val="0000CC"/>
                          </a:solidFill>
                          <a:effectLst/>
                          <a:latin typeface="Arial" panose="020B0604020202020204" pitchFamily="34" charset="0"/>
                          <a:ea typeface="Times New Roman"/>
                          <a:cs typeface="Arial" panose="020B0604020202020204" pitchFamily="34" charset="0"/>
                        </a:rPr>
                        <a:t>200</a:t>
                      </a:r>
                      <a:endParaRPr kumimoji="0" lang="cs-CZ" sz="1800" b="0" strike="sngStrike" kern="1200" baseline="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B</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1760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2800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3000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0" strike="sngStrike" baseline="0" dirty="0" smtClean="0">
                          <a:solidFill>
                            <a:srgbClr val="0000CC"/>
                          </a:solidFill>
                          <a:effectLst/>
                          <a:latin typeface="Arial" panose="020B0604020202020204" pitchFamily="34" charset="0"/>
                          <a:ea typeface="Times New Roman"/>
                          <a:cs typeface="Arial" panose="020B0604020202020204" pitchFamily="34" charset="0"/>
                        </a:rPr>
                        <a:t>100</a:t>
                      </a:r>
                      <a:endParaRPr lang="cs-CZ" sz="1800" b="0" strike="sngStrike" baseline="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D</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1820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3300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3</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4500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1200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F</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3</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1200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1600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400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G</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1600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H</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1900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bl>
          </a:graphicData>
        </a:graphic>
      </p:graphicFrame>
      <p:sp>
        <p:nvSpPr>
          <p:cNvPr id="2" name="Šipka doprava 1"/>
          <p:cNvSpPr/>
          <p:nvPr/>
        </p:nvSpPr>
        <p:spPr>
          <a:xfrm rot="10800000">
            <a:off x="8172400" y="4941168"/>
            <a:ext cx="648072" cy="359797"/>
          </a:xfrm>
          <a:prstGeom prst="rightArrow">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Šipka doprava 6"/>
          <p:cNvSpPr/>
          <p:nvPr/>
        </p:nvSpPr>
        <p:spPr>
          <a:xfrm rot="10800000">
            <a:off x="8172400" y="5589240"/>
            <a:ext cx="648072" cy="359797"/>
          </a:xfrm>
          <a:prstGeom prst="rightArrow">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49433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cs-CZ" sz="2800" b="1" dirty="0" smtClean="0"/>
              <a:t>CPM </a:t>
            </a:r>
            <a:r>
              <a:rPr lang="en-US" sz="2800" b="1" dirty="0" smtClean="0"/>
              <a:t>Application</a:t>
            </a:r>
            <a:r>
              <a:rPr lang="cs-CZ" sz="2800" b="1" dirty="0" smtClean="0"/>
              <a:t>:</a:t>
            </a:r>
            <a:endParaRPr lang="en-US" sz="2800" b="1" dirty="0" smtClean="0"/>
          </a:p>
          <a:p>
            <a:pPr>
              <a:spcBef>
                <a:spcPts val="0"/>
              </a:spcBef>
              <a:spcAft>
                <a:spcPts val="1200"/>
              </a:spcAft>
              <a:defRPr/>
            </a:pPr>
            <a:r>
              <a:rPr lang="en-US" sz="2000" dirty="0" smtClean="0"/>
              <a:t>The scenario created by our decision to crash A</a:t>
            </a:r>
            <a:r>
              <a:rPr lang="cs-CZ" sz="2000" dirty="0" smtClean="0"/>
              <a:t>, </a:t>
            </a:r>
            <a:r>
              <a:rPr lang="en-US" sz="2000" dirty="0" smtClean="0"/>
              <a:t>C</a:t>
            </a:r>
            <a:r>
              <a:rPr lang="cs-CZ" sz="2000" dirty="0" smtClean="0"/>
              <a:t>, E, and G</a:t>
            </a:r>
            <a:r>
              <a:rPr lang="en-US" sz="2000" dirty="0" smtClean="0"/>
              <a:t>: </a:t>
            </a:r>
            <a:endParaRPr lang="cs-CZ" sz="2000" dirty="0" smtClean="0"/>
          </a:p>
        </p:txBody>
      </p:sp>
      <p:graphicFrame>
        <p:nvGraphicFramePr>
          <p:cNvPr id="2" name="Tabulka 1"/>
          <p:cNvGraphicFramePr>
            <a:graphicFrameLocks noGrp="1"/>
          </p:cNvGraphicFramePr>
          <p:nvPr>
            <p:extLst>
              <p:ext uri="{D42A27DB-BD31-4B8C-83A1-F6EECF244321}">
                <p14:modId xmlns:p14="http://schemas.microsoft.com/office/powerpoint/2010/main" val="490872216"/>
              </p:ext>
            </p:extLst>
          </p:nvPr>
        </p:nvGraphicFramePr>
        <p:xfrm>
          <a:off x="1258888" y="2492375"/>
          <a:ext cx="6337304" cy="3457576"/>
        </p:xfrm>
        <a:graphic>
          <a:graphicData uri="http://schemas.openxmlformats.org/drawingml/2006/table">
            <a:tbl>
              <a:tblPr/>
              <a:tblGrid>
                <a:gridCol w="204893"/>
                <a:gridCol w="204893"/>
                <a:gridCol w="204893"/>
                <a:gridCol w="204893"/>
                <a:gridCol w="204893"/>
                <a:gridCol w="204893"/>
                <a:gridCol w="204893"/>
                <a:gridCol w="204893"/>
                <a:gridCol w="204893"/>
                <a:gridCol w="204893"/>
                <a:gridCol w="204893"/>
                <a:gridCol w="204893"/>
                <a:gridCol w="204893"/>
                <a:gridCol w="204893"/>
                <a:gridCol w="204893"/>
                <a:gridCol w="204893"/>
                <a:gridCol w="204893"/>
                <a:gridCol w="204893"/>
                <a:gridCol w="204893"/>
                <a:gridCol w="204893"/>
                <a:gridCol w="204893"/>
                <a:gridCol w="420570"/>
                <a:gridCol w="416975"/>
                <a:gridCol w="549977"/>
                <a:gridCol w="647029"/>
              </a:tblGrid>
              <a:tr h="193352">
                <a:tc>
                  <a:txBody>
                    <a:bodyPr/>
                    <a:lstStyle/>
                    <a:p>
                      <a:pPr algn="ctr" fontAlgn="b"/>
                      <a:endParaRPr lang="cs-CZ" sz="1000" b="0" i="0" u="none" strike="noStrike" dirty="0">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6" marR="9526" marT="9528" marB="0" anchor="b">
                    <a:lnL>
                      <a:noFill/>
                    </a:lnL>
                    <a:lnR>
                      <a:noFill/>
                    </a:lnR>
                    <a:lnT>
                      <a:noFill/>
                    </a:lnT>
                    <a:lnB>
                      <a:noFill/>
                    </a:lnB>
                  </a:tcPr>
                </a:tc>
              </a:tr>
              <a:tr h="193352">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dirty="0">
                        <a:effectLst/>
                        <a:latin typeface="Arial CE"/>
                      </a:endParaRPr>
                    </a:p>
                  </a:txBody>
                  <a:tcPr marL="9526" marR="9526" marT="9528" marB="0" anchor="b">
                    <a:lnL>
                      <a:noFill/>
                    </a:lnL>
                    <a:lnR>
                      <a:noFill/>
                    </a:lnR>
                    <a:lnT>
                      <a:noFill/>
                    </a:lnT>
                    <a:lnB>
                      <a:noFill/>
                    </a:lnB>
                  </a:tcPr>
                </a:tc>
              </a:tr>
              <a:tr h="193352">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1</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6</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ctr">
                    <a:lnL>
                      <a:noFill/>
                    </a:lnL>
                    <a:lnR>
                      <a:noFill/>
                    </a:lnR>
                    <a:lnT>
                      <a:noFill/>
                    </a:lnT>
                    <a:lnB>
                      <a:noFill/>
                    </a:lnB>
                  </a:tcPr>
                </a:tc>
                <a:tc>
                  <a:txBody>
                    <a:bodyPr/>
                    <a:lstStyle/>
                    <a:p>
                      <a:pPr algn="ctr" fontAlgn="b"/>
                      <a:r>
                        <a:rPr lang="cs-CZ" sz="1000" b="1" i="0" u="none" strike="noStrike" dirty="0" err="1">
                          <a:effectLst/>
                          <a:latin typeface="Arial CE"/>
                        </a:rPr>
                        <a:t>Act</a:t>
                      </a:r>
                      <a:endParaRPr lang="cs-CZ" sz="1000" b="1" i="0" u="none" strike="noStrike" dirty="0">
                        <a:effectLst/>
                        <a:latin typeface="Arial CE"/>
                      </a:endParaRPr>
                    </a:p>
                  </a:txBody>
                  <a:tcPr marL="9526" marR="9526" marT="9528"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1" i="0" u="none" strike="noStrike">
                          <a:effectLst/>
                          <a:latin typeface="Arial CE"/>
                        </a:rPr>
                        <a:t>Dur</a:t>
                      </a:r>
                    </a:p>
                  </a:txBody>
                  <a:tcPr marL="9526" marR="9526" marT="9528"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1" i="0" u="none" strike="noStrike">
                          <a:effectLst/>
                          <a:latin typeface="Arial CE"/>
                        </a:rPr>
                        <a:t>Cost</a:t>
                      </a:r>
                    </a:p>
                  </a:txBody>
                  <a:tcPr marL="9526" marR="9526" marT="9528"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1" i="0" u="none" strike="noStrike">
                          <a:effectLst/>
                          <a:latin typeface="Arial CE"/>
                        </a:rPr>
                        <a:t>Crashed</a:t>
                      </a:r>
                    </a:p>
                  </a:txBody>
                  <a:tcPr marL="9526" marR="9526" marT="9528"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r>
              <a:tr h="238845">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r>
                        <a:rPr lang="cs-CZ" sz="1000" b="0" i="0" u="none" strike="noStrike">
                          <a:effectLst/>
                          <a:latin typeface="Arial CE"/>
                        </a:rPr>
                        <a:t> </a:t>
                      </a:r>
                    </a:p>
                  </a:txBody>
                  <a:tcPr marL="9526" marR="9526" marT="952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B</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F</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ctr">
                    <a:lnL>
                      <a:noFill/>
                    </a:lnL>
                    <a:lnR>
                      <a:noFill/>
                    </a:lnR>
                    <a:lnT>
                      <a:noFill/>
                    </a:lnT>
                    <a:lnB>
                      <a:noFill/>
                    </a:lnB>
                  </a:tcPr>
                </a:tc>
                <a:tc>
                  <a:txBody>
                    <a:bodyPr/>
                    <a:lstStyle/>
                    <a:p>
                      <a:pPr algn="ctr" fontAlgn="b"/>
                      <a:r>
                        <a:rPr lang="cs-CZ" sz="1000" b="0" i="1" u="none" strike="noStrike" dirty="0">
                          <a:effectLst/>
                          <a:latin typeface="Arial CE"/>
                        </a:rPr>
                        <a:t>A</a:t>
                      </a:r>
                    </a:p>
                  </a:txBody>
                  <a:tcPr marL="9526" marR="9526" marT="9528" marB="0" anchor="ctr">
                    <a:lnL>
                      <a:noFill/>
                    </a:lnL>
                    <a:lnR>
                      <a:noFill/>
                    </a:lnR>
                    <a:lnT w="6350" cap="flat" cmpd="sng" algn="ctr">
                      <a:solidFill>
                        <a:srgbClr val="000000"/>
                      </a:solidFill>
                      <a:prstDash val="solid"/>
                      <a:round/>
                      <a:headEnd type="none" w="med" len="med"/>
                      <a:tailEnd type="none" w="med" len="med"/>
                    </a:lnT>
                    <a:lnB>
                      <a:noFill/>
                    </a:lnB>
                    <a:solidFill>
                      <a:schemeClr val="tx2">
                        <a:lumMod val="40000"/>
                        <a:lumOff val="60000"/>
                      </a:schemeClr>
                    </a:solidFill>
                  </a:tcPr>
                </a:tc>
                <a:tc>
                  <a:txBody>
                    <a:bodyPr/>
                    <a:lstStyle/>
                    <a:p>
                      <a:pPr algn="ctr" fontAlgn="b"/>
                      <a:r>
                        <a:rPr lang="cs-CZ" sz="1000" b="0" i="1" u="none" strike="noStrike" dirty="0">
                          <a:effectLst/>
                          <a:latin typeface="Arial CE"/>
                        </a:rPr>
                        <a:t>1</a:t>
                      </a:r>
                    </a:p>
                  </a:txBody>
                  <a:tcPr marL="9526" marR="9526" marT="9528" marB="0" anchor="ctr">
                    <a:lnL>
                      <a:noFill/>
                    </a:lnL>
                    <a:lnR>
                      <a:noFill/>
                    </a:lnR>
                    <a:lnT w="6350" cap="flat" cmpd="sng" algn="ctr">
                      <a:solidFill>
                        <a:srgbClr val="000000"/>
                      </a:solidFill>
                      <a:prstDash val="solid"/>
                      <a:round/>
                      <a:headEnd type="none" w="med" len="med"/>
                      <a:tailEnd type="none" w="med" len="med"/>
                    </a:lnT>
                    <a:lnB>
                      <a:noFill/>
                    </a:lnB>
                    <a:solidFill>
                      <a:schemeClr val="tx2">
                        <a:lumMod val="40000"/>
                        <a:lumOff val="60000"/>
                      </a:schemeClr>
                    </a:solidFill>
                  </a:tcPr>
                </a:tc>
                <a:tc>
                  <a:txBody>
                    <a:bodyPr/>
                    <a:lstStyle/>
                    <a:p>
                      <a:pPr algn="ctr" fontAlgn="t"/>
                      <a:r>
                        <a:rPr lang="cs-CZ" sz="1200" b="0" i="1" u="none" strike="noStrike" dirty="0">
                          <a:effectLst/>
                          <a:latin typeface="Times New Roman"/>
                        </a:rPr>
                        <a:t>1900</a:t>
                      </a:r>
                    </a:p>
                  </a:txBody>
                  <a:tcPr marL="9526" marR="9526" marT="9528" marB="0" anchor="ctr">
                    <a:lnL>
                      <a:noFill/>
                    </a:lnL>
                    <a:lnR>
                      <a:noFill/>
                    </a:lnR>
                    <a:lnT w="6350" cap="flat" cmpd="sng" algn="ctr">
                      <a:solidFill>
                        <a:srgbClr val="000000"/>
                      </a:solidFill>
                      <a:prstDash val="solid"/>
                      <a:round/>
                      <a:headEnd type="none" w="med" len="med"/>
                      <a:tailEnd type="none" w="med" len="med"/>
                    </a:lnT>
                    <a:lnB>
                      <a:noFill/>
                    </a:lnB>
                    <a:solidFill>
                      <a:schemeClr val="tx2">
                        <a:lumMod val="40000"/>
                        <a:lumOff val="60000"/>
                      </a:schemeClr>
                    </a:solidFill>
                  </a:tcPr>
                </a:tc>
                <a:tc>
                  <a:txBody>
                    <a:bodyPr/>
                    <a:lstStyle/>
                    <a:p>
                      <a:pPr algn="ctr" fontAlgn="b"/>
                      <a:r>
                        <a:rPr lang="cs-CZ" sz="1000" b="0" i="0" u="none" strike="noStrike" dirty="0" err="1" smtClean="0">
                          <a:effectLst/>
                          <a:latin typeface="Arial CE"/>
                        </a:rPr>
                        <a:t>yes</a:t>
                      </a:r>
                      <a:endParaRPr lang="cs-CZ" sz="1000" b="0" i="0" u="none" strike="noStrike" dirty="0">
                        <a:effectLst/>
                        <a:latin typeface="Arial CE"/>
                      </a:endParaRPr>
                    </a:p>
                  </a:txBody>
                  <a:tcPr marL="9526" marR="9526" marT="9527" marB="0" anchor="ctr">
                    <a:lnL>
                      <a:noFill/>
                    </a:lnL>
                    <a:lnR>
                      <a:noFill/>
                    </a:lnR>
                    <a:lnT w="6350" cap="flat" cmpd="sng" algn="ctr">
                      <a:solidFill>
                        <a:srgbClr val="000000"/>
                      </a:solidFill>
                      <a:prstDash val="solid"/>
                      <a:round/>
                      <a:headEnd type="none" w="med" len="med"/>
                      <a:tailEnd type="none" w="med" len="med"/>
                    </a:lnT>
                    <a:lnB>
                      <a:noFill/>
                    </a:lnB>
                    <a:solidFill>
                      <a:schemeClr val="tx2">
                        <a:lumMod val="40000"/>
                        <a:lumOff val="60000"/>
                      </a:schemeClr>
                    </a:solidFill>
                  </a:tcPr>
                </a:tc>
              </a:tr>
              <a:tr h="238845">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1</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6</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ctr">
                    <a:lnL>
                      <a:noFill/>
                    </a:lnL>
                    <a:lnR>
                      <a:noFill/>
                    </a:lnR>
                    <a:lnT>
                      <a:noFill/>
                    </a:lnT>
                    <a:lnB>
                      <a:noFill/>
                    </a:lnB>
                  </a:tcPr>
                </a:tc>
                <a:tc>
                  <a:txBody>
                    <a:bodyPr/>
                    <a:lstStyle/>
                    <a:p>
                      <a:pPr algn="ctr" fontAlgn="b"/>
                      <a:r>
                        <a:rPr lang="cs-CZ" sz="1000" b="0" i="0" u="none" strike="noStrike" dirty="0">
                          <a:effectLst/>
                          <a:latin typeface="Arial CE"/>
                        </a:rPr>
                        <a:t>B</a:t>
                      </a:r>
                    </a:p>
                  </a:txBody>
                  <a:tcPr marL="9526" marR="9526" marT="9528" marB="0" anchor="ctr">
                    <a:lnL>
                      <a:noFill/>
                    </a:lnL>
                    <a:lnR>
                      <a:noFill/>
                    </a:lnR>
                    <a:lnT>
                      <a:noFill/>
                    </a:lnT>
                    <a:lnB>
                      <a:noFill/>
                    </a:lnB>
                    <a:solidFill>
                      <a:srgbClr val="FFFF00"/>
                    </a:solidFill>
                  </a:tcPr>
                </a:tc>
                <a:tc>
                  <a:txBody>
                    <a:bodyPr/>
                    <a:lstStyle/>
                    <a:p>
                      <a:pPr algn="ctr" fontAlgn="b"/>
                      <a:r>
                        <a:rPr lang="cs-CZ" sz="1000" b="0" i="0" u="none" strike="noStrike" dirty="0">
                          <a:effectLst/>
                          <a:latin typeface="Arial CE"/>
                        </a:rPr>
                        <a:t>2</a:t>
                      </a:r>
                    </a:p>
                  </a:txBody>
                  <a:tcPr marL="9526" marR="9526" marT="9528" marB="0" anchor="ctr">
                    <a:lnL>
                      <a:noFill/>
                    </a:lnL>
                    <a:lnR>
                      <a:noFill/>
                    </a:lnR>
                    <a:lnT>
                      <a:noFill/>
                    </a:lnT>
                    <a:lnB>
                      <a:noFill/>
                    </a:lnB>
                    <a:solidFill>
                      <a:srgbClr val="FFFF00"/>
                    </a:solidFill>
                  </a:tcPr>
                </a:tc>
                <a:tc>
                  <a:txBody>
                    <a:bodyPr/>
                    <a:lstStyle/>
                    <a:p>
                      <a:pPr algn="ctr" fontAlgn="t"/>
                      <a:r>
                        <a:rPr lang="cs-CZ" sz="1200" b="0" i="0" u="none" strike="noStrike" dirty="0">
                          <a:effectLst/>
                          <a:latin typeface="Times New Roman"/>
                        </a:rPr>
                        <a:t>1760</a:t>
                      </a:r>
                    </a:p>
                  </a:txBody>
                  <a:tcPr marL="9526" marR="9526" marT="9528" marB="0" anchor="ctr">
                    <a:lnL>
                      <a:noFill/>
                    </a:lnL>
                    <a:lnR>
                      <a:noFill/>
                    </a:lnR>
                    <a:lnT>
                      <a:noFill/>
                    </a:lnT>
                    <a:lnB>
                      <a:noFill/>
                    </a:lnB>
                    <a:solidFill>
                      <a:srgbClr val="FFFF00"/>
                    </a:solidFill>
                  </a:tcPr>
                </a:tc>
                <a:tc>
                  <a:txBody>
                    <a:bodyPr/>
                    <a:lstStyle/>
                    <a:p>
                      <a:pPr algn="ctr" fontAlgn="b"/>
                      <a:r>
                        <a:rPr lang="cs-CZ" sz="1000" b="0" i="0" u="none" strike="noStrike" dirty="0" smtClean="0">
                          <a:effectLst/>
                          <a:latin typeface="Arial CE"/>
                        </a:rPr>
                        <a:t>N/A</a:t>
                      </a:r>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38845">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ctr">
                    <a:lnL>
                      <a:noFill/>
                    </a:lnL>
                    <a:lnR>
                      <a:noFill/>
                    </a:lnR>
                    <a:lnT>
                      <a:noFill/>
                    </a:lnT>
                    <a:lnB>
                      <a:noFill/>
                    </a:lnB>
                  </a:tcPr>
                </a:tc>
                <a:tc>
                  <a:txBody>
                    <a:bodyPr/>
                    <a:lstStyle/>
                    <a:p>
                      <a:pPr algn="ctr" fontAlgn="b"/>
                      <a:r>
                        <a:rPr lang="cs-CZ" sz="1000" b="0" i="1" u="none" strike="noStrike" dirty="0">
                          <a:effectLst/>
                          <a:latin typeface="Arial CE"/>
                        </a:rPr>
                        <a:t>C</a:t>
                      </a:r>
                    </a:p>
                  </a:txBody>
                  <a:tcPr marL="9526" marR="9526" marT="9528" marB="0" anchor="ctr">
                    <a:lnL>
                      <a:noFill/>
                    </a:lnL>
                    <a:lnR>
                      <a:noFill/>
                    </a:lnR>
                    <a:lnT>
                      <a:noFill/>
                    </a:lnT>
                    <a:lnB>
                      <a:noFill/>
                    </a:lnB>
                    <a:solidFill>
                      <a:schemeClr val="tx2">
                        <a:lumMod val="40000"/>
                        <a:lumOff val="60000"/>
                      </a:schemeClr>
                    </a:solidFill>
                  </a:tcPr>
                </a:tc>
                <a:tc>
                  <a:txBody>
                    <a:bodyPr/>
                    <a:lstStyle/>
                    <a:p>
                      <a:pPr algn="ctr" fontAlgn="b"/>
                      <a:r>
                        <a:rPr lang="cs-CZ" sz="1000" b="0" i="1" u="none" strike="noStrike" dirty="0">
                          <a:effectLst/>
                          <a:latin typeface="Arial CE"/>
                        </a:rPr>
                        <a:t>2</a:t>
                      </a:r>
                    </a:p>
                  </a:txBody>
                  <a:tcPr marL="9526" marR="9526" marT="9528" marB="0" anchor="ctr">
                    <a:lnL>
                      <a:noFill/>
                    </a:lnL>
                    <a:lnR>
                      <a:noFill/>
                    </a:lnR>
                    <a:lnT>
                      <a:noFill/>
                    </a:lnT>
                    <a:lnB>
                      <a:noFill/>
                    </a:lnB>
                    <a:solidFill>
                      <a:schemeClr val="tx2">
                        <a:lumMod val="40000"/>
                        <a:lumOff val="60000"/>
                      </a:schemeClr>
                    </a:solidFill>
                  </a:tcPr>
                </a:tc>
                <a:tc>
                  <a:txBody>
                    <a:bodyPr/>
                    <a:lstStyle/>
                    <a:p>
                      <a:pPr algn="ctr" fontAlgn="t"/>
                      <a:r>
                        <a:rPr lang="cs-CZ" sz="1200" b="0" i="1" u="none" strike="noStrike" dirty="0">
                          <a:effectLst/>
                          <a:latin typeface="Times New Roman"/>
                        </a:rPr>
                        <a:t>3000</a:t>
                      </a:r>
                    </a:p>
                  </a:txBody>
                  <a:tcPr marL="9526" marR="9526" marT="9528" marB="0" anchor="ctr">
                    <a:lnL>
                      <a:noFill/>
                    </a:lnL>
                    <a:lnR>
                      <a:noFill/>
                    </a:lnR>
                    <a:lnT>
                      <a:noFill/>
                    </a:lnT>
                    <a:lnB>
                      <a:noFill/>
                    </a:lnB>
                    <a:solidFill>
                      <a:schemeClr val="tx2">
                        <a:lumMod val="40000"/>
                        <a:lumOff val="60000"/>
                      </a:schemeClr>
                    </a:solidFill>
                  </a:tcPr>
                </a:tc>
                <a:tc>
                  <a:txBody>
                    <a:bodyPr/>
                    <a:lstStyle/>
                    <a:p>
                      <a:pPr algn="ctr" fontAlgn="b"/>
                      <a:r>
                        <a:rPr lang="cs-CZ" sz="1000" b="0" i="0" u="none" strike="noStrike" dirty="0" err="1" smtClean="0">
                          <a:effectLst/>
                          <a:latin typeface="Arial CE"/>
                        </a:rPr>
                        <a:t>yes</a:t>
                      </a:r>
                      <a:endParaRPr lang="cs-CZ" sz="1000" b="0" i="0" u="none" strike="noStrike" dirty="0">
                        <a:effectLst/>
                        <a:latin typeface="Arial CE"/>
                      </a:endParaRPr>
                    </a:p>
                  </a:txBody>
                  <a:tcPr marL="9526" marR="9526" marT="9527" marB="0" anchor="ctr">
                    <a:lnL>
                      <a:noFill/>
                    </a:lnL>
                    <a:lnR>
                      <a:noFill/>
                    </a:lnR>
                    <a:lnT>
                      <a:noFill/>
                    </a:lnT>
                    <a:lnB>
                      <a:noFill/>
                    </a:lnB>
                    <a:solidFill>
                      <a:schemeClr val="tx2">
                        <a:lumMod val="40000"/>
                        <a:lumOff val="60000"/>
                      </a:schemeClr>
                    </a:solidFill>
                  </a:tcPr>
                </a:tc>
              </a:tr>
              <a:tr h="238845">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ctr">
                    <a:lnL>
                      <a:noFill/>
                    </a:lnL>
                    <a:lnR>
                      <a:noFill/>
                    </a:lnR>
                    <a:lnT>
                      <a:noFill/>
                    </a:lnT>
                    <a:lnB>
                      <a:noFill/>
                    </a:lnB>
                  </a:tcPr>
                </a:tc>
                <a:tc>
                  <a:txBody>
                    <a:bodyPr/>
                    <a:lstStyle/>
                    <a:p>
                      <a:pPr algn="ctr" fontAlgn="b"/>
                      <a:r>
                        <a:rPr lang="cs-CZ" sz="1000" b="0" i="0" u="none" strike="noStrike" dirty="0">
                          <a:effectLst/>
                          <a:latin typeface="Arial CE"/>
                        </a:rPr>
                        <a:t>D</a:t>
                      </a:r>
                    </a:p>
                  </a:txBody>
                  <a:tcPr marL="9526" marR="9526" marT="9528" marB="0" anchor="ctr">
                    <a:lnL>
                      <a:noFill/>
                    </a:lnL>
                    <a:lnR>
                      <a:noFill/>
                    </a:lnR>
                    <a:lnT>
                      <a:noFill/>
                    </a:lnT>
                    <a:lnB>
                      <a:noFill/>
                    </a:lnB>
                    <a:solidFill>
                      <a:srgbClr val="FFFF00"/>
                    </a:solidFill>
                  </a:tcPr>
                </a:tc>
                <a:tc>
                  <a:txBody>
                    <a:bodyPr/>
                    <a:lstStyle/>
                    <a:p>
                      <a:pPr algn="ctr" fontAlgn="b"/>
                      <a:r>
                        <a:rPr lang="cs-CZ" sz="1000" b="0" i="0" u="none" strike="noStrike" dirty="0">
                          <a:effectLst/>
                          <a:latin typeface="Arial CE"/>
                        </a:rPr>
                        <a:t>2</a:t>
                      </a:r>
                    </a:p>
                  </a:txBody>
                  <a:tcPr marL="9526" marR="9526" marT="9528" marB="0" anchor="ctr">
                    <a:lnL>
                      <a:noFill/>
                    </a:lnL>
                    <a:lnR>
                      <a:noFill/>
                    </a:lnR>
                    <a:lnT>
                      <a:noFill/>
                    </a:lnT>
                    <a:lnB>
                      <a:noFill/>
                    </a:lnB>
                    <a:solidFill>
                      <a:srgbClr val="FFFF00"/>
                    </a:solidFill>
                  </a:tcPr>
                </a:tc>
                <a:tc>
                  <a:txBody>
                    <a:bodyPr/>
                    <a:lstStyle/>
                    <a:p>
                      <a:pPr algn="ctr" fontAlgn="t"/>
                      <a:r>
                        <a:rPr lang="cs-CZ" sz="1200" b="0" i="0" u="none" strike="noStrike" dirty="0">
                          <a:effectLst/>
                          <a:latin typeface="Times New Roman"/>
                        </a:rPr>
                        <a:t>1820</a:t>
                      </a:r>
                    </a:p>
                  </a:txBody>
                  <a:tcPr marL="9526" marR="9526" marT="9528" marB="0" anchor="ctr">
                    <a:lnL>
                      <a:noFill/>
                    </a:lnL>
                    <a:lnR>
                      <a:noFill/>
                    </a:lnR>
                    <a:lnT>
                      <a:noFill/>
                    </a:lnT>
                    <a:lnB>
                      <a:noFill/>
                    </a:lnB>
                    <a:solidFill>
                      <a:srgbClr val="FFFF00"/>
                    </a:solidFill>
                  </a:tcPr>
                </a:tc>
                <a:tc>
                  <a:txBody>
                    <a:bodyPr/>
                    <a:lstStyle/>
                    <a:p>
                      <a:pPr algn="ctr" fontAlgn="b"/>
                      <a:r>
                        <a:rPr lang="cs-CZ" sz="1000" b="0" i="0" u="none" strike="noStrike" dirty="0" smtClean="0">
                          <a:effectLst/>
                          <a:latin typeface="Arial CE"/>
                        </a:rPr>
                        <a:t>N/A</a:t>
                      </a:r>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38845">
                <a:tc>
                  <a:txBody>
                    <a:bodyPr/>
                    <a:lstStyle/>
                    <a:p>
                      <a:pPr algn="ctr" fontAlgn="b"/>
                      <a:r>
                        <a:rPr lang="cs-CZ" sz="1000" b="0" i="0" u="none" strike="noStrike">
                          <a:effectLst/>
                          <a:latin typeface="Arial CE"/>
                        </a:rPr>
                        <a:t>0</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1</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1</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6</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6</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8</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ctr">
                    <a:lnL>
                      <a:noFill/>
                    </a:lnL>
                    <a:lnR>
                      <a:noFill/>
                    </a:lnR>
                    <a:lnT>
                      <a:noFill/>
                    </a:lnT>
                    <a:lnB>
                      <a:noFill/>
                    </a:lnB>
                  </a:tcPr>
                </a:tc>
                <a:tc>
                  <a:txBody>
                    <a:bodyPr/>
                    <a:lstStyle/>
                    <a:p>
                      <a:pPr algn="ctr" fontAlgn="b"/>
                      <a:r>
                        <a:rPr lang="cs-CZ" sz="1000" b="0" i="1" u="none" strike="noStrike" dirty="0">
                          <a:effectLst/>
                          <a:latin typeface="Arial CE"/>
                        </a:rPr>
                        <a:t>E</a:t>
                      </a:r>
                    </a:p>
                  </a:txBody>
                  <a:tcPr marL="9526" marR="9526" marT="9528" marB="0" anchor="ctr">
                    <a:lnL>
                      <a:noFill/>
                    </a:lnL>
                    <a:lnR>
                      <a:noFill/>
                    </a:lnR>
                    <a:lnT>
                      <a:noFill/>
                    </a:lnT>
                    <a:lnB>
                      <a:noFill/>
                    </a:lnB>
                    <a:solidFill>
                      <a:schemeClr val="tx2">
                        <a:lumMod val="40000"/>
                        <a:lumOff val="60000"/>
                      </a:schemeClr>
                    </a:solidFill>
                  </a:tcPr>
                </a:tc>
                <a:tc>
                  <a:txBody>
                    <a:bodyPr/>
                    <a:lstStyle/>
                    <a:p>
                      <a:pPr algn="ctr" fontAlgn="b"/>
                      <a:r>
                        <a:rPr lang="cs-CZ" sz="1000" b="0" i="1" u="none" strike="noStrike">
                          <a:effectLst/>
                          <a:latin typeface="Arial CE"/>
                        </a:rPr>
                        <a:t>3</a:t>
                      </a:r>
                    </a:p>
                  </a:txBody>
                  <a:tcPr marL="9526" marR="9526" marT="9528" marB="0" anchor="ctr">
                    <a:lnL>
                      <a:noFill/>
                    </a:lnL>
                    <a:lnR>
                      <a:noFill/>
                    </a:lnR>
                    <a:lnT>
                      <a:noFill/>
                    </a:lnT>
                    <a:lnB>
                      <a:noFill/>
                    </a:lnB>
                    <a:solidFill>
                      <a:schemeClr val="tx2">
                        <a:lumMod val="40000"/>
                        <a:lumOff val="60000"/>
                      </a:schemeClr>
                    </a:solidFill>
                  </a:tcPr>
                </a:tc>
                <a:tc>
                  <a:txBody>
                    <a:bodyPr/>
                    <a:lstStyle/>
                    <a:p>
                      <a:pPr algn="ctr" fontAlgn="t"/>
                      <a:r>
                        <a:rPr lang="cs-CZ" sz="1200" b="0" i="1" u="none" strike="noStrike" dirty="0">
                          <a:effectLst/>
                          <a:latin typeface="Times New Roman"/>
                        </a:rPr>
                        <a:t>4500</a:t>
                      </a:r>
                    </a:p>
                  </a:txBody>
                  <a:tcPr marL="9526" marR="9526" marT="9528" marB="0" anchor="ctr">
                    <a:lnL>
                      <a:noFill/>
                    </a:lnL>
                    <a:lnR>
                      <a:noFill/>
                    </a:lnR>
                    <a:lnT>
                      <a:noFill/>
                    </a:lnT>
                    <a:lnB>
                      <a:noFill/>
                    </a:lnB>
                    <a:solidFill>
                      <a:schemeClr val="tx2">
                        <a:lumMod val="40000"/>
                        <a:lumOff val="60000"/>
                      </a:schemeClr>
                    </a:solidFill>
                  </a:tcPr>
                </a:tc>
                <a:tc>
                  <a:txBody>
                    <a:bodyPr/>
                    <a:lstStyle/>
                    <a:p>
                      <a:pPr algn="ctr" fontAlgn="b"/>
                      <a:r>
                        <a:rPr lang="cs-CZ" sz="1000" b="0" i="0" u="none" strike="noStrike" dirty="0" err="1" smtClean="0">
                          <a:effectLst/>
                          <a:latin typeface="Arial CE"/>
                        </a:rPr>
                        <a:t>yes</a:t>
                      </a:r>
                      <a:endParaRPr lang="cs-CZ" sz="1000" b="0" i="0" u="none" strike="noStrike" dirty="0">
                        <a:effectLst/>
                        <a:latin typeface="Arial CE"/>
                      </a:endParaRPr>
                    </a:p>
                  </a:txBody>
                  <a:tcPr marL="9526" marR="9526" marT="9527" marB="0" anchor="ctr">
                    <a:lnL>
                      <a:noFill/>
                    </a:lnL>
                    <a:lnR>
                      <a:noFill/>
                    </a:lnR>
                    <a:lnT>
                      <a:noFill/>
                    </a:lnT>
                    <a:lnB>
                      <a:noFill/>
                    </a:lnB>
                    <a:solidFill>
                      <a:schemeClr val="tx2">
                        <a:lumMod val="40000"/>
                        <a:lumOff val="60000"/>
                      </a:schemeClr>
                    </a:solidFill>
                  </a:tcPr>
                </a:tc>
              </a:tr>
              <a:tr h="238845">
                <a:tc>
                  <a:txBody>
                    <a:bodyPr/>
                    <a:lstStyle/>
                    <a:p>
                      <a:pPr algn="ctr" fontAlgn="b"/>
                      <a:r>
                        <a:rPr lang="cs-CZ" sz="1000" b="0" i="0" u="none" strike="noStrike">
                          <a:effectLst/>
                          <a:latin typeface="Arial CE"/>
                        </a:rPr>
                        <a:t>0</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A</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1</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C</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E</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0</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H</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2</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ctr">
                    <a:lnL>
                      <a:noFill/>
                    </a:lnL>
                    <a:lnR>
                      <a:noFill/>
                    </a:lnR>
                    <a:lnT>
                      <a:noFill/>
                    </a:lnT>
                    <a:lnB>
                      <a:noFill/>
                    </a:lnB>
                  </a:tcPr>
                </a:tc>
                <a:tc>
                  <a:txBody>
                    <a:bodyPr/>
                    <a:lstStyle/>
                    <a:p>
                      <a:pPr algn="ctr" fontAlgn="b"/>
                      <a:r>
                        <a:rPr lang="cs-CZ" sz="1000" b="0" i="0" u="none" strike="noStrike" dirty="0">
                          <a:effectLst/>
                          <a:latin typeface="Arial CE"/>
                        </a:rPr>
                        <a:t>F</a:t>
                      </a:r>
                    </a:p>
                  </a:txBody>
                  <a:tcPr marL="9526" marR="9526" marT="9528" marB="0" anchor="ctr">
                    <a:lnL>
                      <a:noFill/>
                    </a:lnL>
                    <a:lnR>
                      <a:noFill/>
                    </a:lnR>
                    <a:lnT>
                      <a:noFill/>
                    </a:lnT>
                    <a:lnB>
                      <a:noFill/>
                    </a:lnB>
                    <a:solidFill>
                      <a:srgbClr val="FFFF00"/>
                    </a:solidFill>
                  </a:tcPr>
                </a:tc>
                <a:tc>
                  <a:txBody>
                    <a:bodyPr/>
                    <a:lstStyle/>
                    <a:p>
                      <a:pPr algn="ctr" fontAlgn="b"/>
                      <a:r>
                        <a:rPr lang="cs-CZ" sz="1000" b="0" i="0" u="none" strike="noStrike">
                          <a:effectLst/>
                          <a:latin typeface="Arial CE"/>
                        </a:rPr>
                        <a:t>3</a:t>
                      </a:r>
                    </a:p>
                  </a:txBody>
                  <a:tcPr marL="9526" marR="9526" marT="9528" marB="0" anchor="ctr">
                    <a:lnL>
                      <a:noFill/>
                    </a:lnL>
                    <a:lnR>
                      <a:noFill/>
                    </a:lnR>
                    <a:lnT>
                      <a:noFill/>
                    </a:lnT>
                    <a:lnB>
                      <a:noFill/>
                    </a:lnB>
                    <a:solidFill>
                      <a:srgbClr val="FFFF00"/>
                    </a:solidFill>
                  </a:tcPr>
                </a:tc>
                <a:tc>
                  <a:txBody>
                    <a:bodyPr/>
                    <a:lstStyle/>
                    <a:p>
                      <a:pPr algn="ctr" fontAlgn="t"/>
                      <a:r>
                        <a:rPr lang="cs-CZ" sz="1200" b="0" i="0" u="none" strike="noStrike" dirty="0">
                          <a:effectLst/>
                          <a:latin typeface="Times New Roman"/>
                        </a:rPr>
                        <a:t>1200</a:t>
                      </a:r>
                    </a:p>
                  </a:txBody>
                  <a:tcPr marL="9526" marR="9526" marT="9528" marB="0" anchor="ctr">
                    <a:lnL>
                      <a:noFill/>
                    </a:lnL>
                    <a:lnR>
                      <a:noFill/>
                    </a:lnR>
                    <a:lnT>
                      <a:noFill/>
                    </a:lnT>
                    <a:lnB>
                      <a:noFill/>
                    </a:lnB>
                    <a:solidFill>
                      <a:srgbClr val="FFFF00"/>
                    </a:solidFill>
                  </a:tcPr>
                </a:tc>
                <a:tc>
                  <a:txBody>
                    <a:bodyPr/>
                    <a:lstStyle/>
                    <a:p>
                      <a:pPr algn="ctr" fontAlgn="b"/>
                      <a:endParaRPr lang="cs-CZ" sz="1000" b="0" i="0" u="none" strike="noStrike" dirty="0">
                        <a:effectLst/>
                        <a:latin typeface="Arial CE"/>
                      </a:endParaRPr>
                    </a:p>
                  </a:txBody>
                  <a:tcPr marL="9526" marR="9526" marT="9527" marB="0" anchor="ctr">
                    <a:lnL>
                      <a:noFill/>
                    </a:lnL>
                    <a:lnR>
                      <a:noFill/>
                    </a:lnR>
                    <a:lnT>
                      <a:noFill/>
                    </a:lnT>
                    <a:lnB>
                      <a:noFill/>
                    </a:lnB>
                    <a:solidFill>
                      <a:srgbClr val="FFFF00"/>
                    </a:solidFill>
                  </a:tcPr>
                </a:tc>
              </a:tr>
              <a:tr h="238845">
                <a:tc>
                  <a:txBody>
                    <a:bodyPr/>
                    <a:lstStyle/>
                    <a:p>
                      <a:pPr algn="ctr" fontAlgn="b"/>
                      <a:r>
                        <a:rPr lang="cs-CZ" sz="1000" b="0" i="0" u="none" strike="noStrike">
                          <a:effectLst/>
                          <a:latin typeface="Arial CE"/>
                        </a:rPr>
                        <a:t>0</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1</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1</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6</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6</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cs-CZ" sz="1000" b="0" i="0" u="none" strike="noStrike">
                          <a:effectLst/>
                          <a:latin typeface="Arial CE"/>
                        </a:rPr>
                        <a:t>8</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ctr">
                    <a:lnL>
                      <a:noFill/>
                    </a:lnL>
                    <a:lnR>
                      <a:noFill/>
                    </a:lnR>
                    <a:lnT>
                      <a:noFill/>
                    </a:lnT>
                    <a:lnB>
                      <a:noFill/>
                    </a:lnB>
                  </a:tcPr>
                </a:tc>
                <a:tc>
                  <a:txBody>
                    <a:bodyPr/>
                    <a:lstStyle/>
                    <a:p>
                      <a:pPr algn="ctr" fontAlgn="b"/>
                      <a:r>
                        <a:rPr lang="cs-CZ" sz="1000" b="0" i="1" u="none" strike="noStrike" dirty="0">
                          <a:effectLst/>
                          <a:latin typeface="Arial CE"/>
                        </a:rPr>
                        <a:t>G</a:t>
                      </a:r>
                    </a:p>
                  </a:txBody>
                  <a:tcPr marL="9526" marR="9526" marT="9528" marB="0" anchor="ctr">
                    <a:lnL>
                      <a:noFill/>
                    </a:lnL>
                    <a:lnR>
                      <a:noFill/>
                    </a:lnR>
                    <a:lnT>
                      <a:noFill/>
                    </a:lnT>
                    <a:lnB>
                      <a:noFill/>
                    </a:lnB>
                    <a:solidFill>
                      <a:schemeClr val="tx2">
                        <a:lumMod val="40000"/>
                        <a:lumOff val="60000"/>
                      </a:schemeClr>
                    </a:solidFill>
                  </a:tcPr>
                </a:tc>
                <a:tc>
                  <a:txBody>
                    <a:bodyPr/>
                    <a:lstStyle/>
                    <a:p>
                      <a:pPr algn="ctr" fontAlgn="b"/>
                      <a:r>
                        <a:rPr lang="cs-CZ" sz="1000" b="0" i="1" u="none" strike="noStrike">
                          <a:effectLst/>
                          <a:latin typeface="Arial CE"/>
                        </a:rPr>
                        <a:t>2</a:t>
                      </a:r>
                    </a:p>
                  </a:txBody>
                  <a:tcPr marL="9526" marR="9526" marT="9528" marB="0" anchor="ctr">
                    <a:lnL>
                      <a:noFill/>
                    </a:lnL>
                    <a:lnR>
                      <a:noFill/>
                    </a:lnR>
                    <a:lnT>
                      <a:noFill/>
                    </a:lnT>
                    <a:lnB>
                      <a:noFill/>
                    </a:lnB>
                    <a:solidFill>
                      <a:schemeClr val="tx2">
                        <a:lumMod val="40000"/>
                        <a:lumOff val="60000"/>
                      </a:schemeClr>
                    </a:solidFill>
                  </a:tcPr>
                </a:tc>
                <a:tc>
                  <a:txBody>
                    <a:bodyPr/>
                    <a:lstStyle/>
                    <a:p>
                      <a:pPr algn="ctr" fontAlgn="t"/>
                      <a:r>
                        <a:rPr lang="cs-CZ" sz="1200" b="0" i="1" u="none" strike="noStrike" dirty="0">
                          <a:effectLst/>
                          <a:latin typeface="Times New Roman"/>
                        </a:rPr>
                        <a:t>2000</a:t>
                      </a:r>
                    </a:p>
                  </a:txBody>
                  <a:tcPr marL="9526" marR="9526" marT="9528" marB="0" anchor="ctr">
                    <a:lnL>
                      <a:noFill/>
                    </a:lnL>
                    <a:lnR>
                      <a:noFill/>
                    </a:lnR>
                    <a:lnT>
                      <a:noFill/>
                    </a:lnT>
                    <a:lnB>
                      <a:noFill/>
                    </a:lnB>
                    <a:solidFill>
                      <a:schemeClr val="tx2">
                        <a:lumMod val="40000"/>
                        <a:lumOff val="60000"/>
                      </a:schemeClr>
                    </a:solidFill>
                  </a:tcPr>
                </a:tc>
                <a:tc>
                  <a:txBody>
                    <a:bodyPr/>
                    <a:lstStyle/>
                    <a:p>
                      <a:pPr algn="ctr" fontAlgn="b"/>
                      <a:r>
                        <a:rPr lang="cs-CZ" sz="1000" b="0" i="0" u="none" strike="noStrike" dirty="0" err="1" smtClean="0">
                          <a:effectLst/>
                          <a:latin typeface="Arial CE"/>
                        </a:rPr>
                        <a:t>yes</a:t>
                      </a:r>
                      <a:endParaRPr lang="cs-CZ" sz="1000" b="0" i="0" u="none" strike="noStrike" dirty="0">
                        <a:effectLst/>
                        <a:latin typeface="Arial CE"/>
                      </a:endParaRPr>
                    </a:p>
                  </a:txBody>
                  <a:tcPr marL="9526" marR="9526" marT="9527" marB="0" anchor="ctr">
                    <a:lnL>
                      <a:noFill/>
                    </a:lnL>
                    <a:lnR>
                      <a:noFill/>
                    </a:lnR>
                    <a:lnT>
                      <a:noFill/>
                    </a:lnT>
                    <a:lnB>
                      <a:noFill/>
                    </a:lnB>
                    <a:solidFill>
                      <a:schemeClr val="tx2">
                        <a:lumMod val="40000"/>
                        <a:lumOff val="60000"/>
                      </a:schemeClr>
                    </a:solidFill>
                  </a:tcPr>
                </a:tc>
              </a:tr>
              <a:tr h="238845">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ctr">
                    <a:lnL>
                      <a:noFill/>
                    </a:lnL>
                    <a:lnR>
                      <a:noFill/>
                    </a:lnR>
                    <a:lnT>
                      <a:noFill/>
                    </a:lnT>
                    <a:lnB>
                      <a:noFill/>
                    </a:lnB>
                  </a:tcPr>
                </a:tc>
                <a:tc>
                  <a:txBody>
                    <a:bodyPr/>
                    <a:lstStyle/>
                    <a:p>
                      <a:pPr algn="ctr" fontAlgn="b"/>
                      <a:r>
                        <a:rPr lang="cs-CZ" sz="1000" b="0" i="0" u="none" strike="noStrike" dirty="0">
                          <a:effectLst/>
                          <a:latin typeface="Arial CE"/>
                        </a:rPr>
                        <a:t>H</a:t>
                      </a:r>
                    </a:p>
                  </a:txBody>
                  <a:tcPr marL="9526" marR="9526" marT="9528"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0" i="0" u="none" strike="noStrike" dirty="0">
                          <a:effectLst/>
                          <a:latin typeface="Arial CE"/>
                        </a:rPr>
                        <a:t>2</a:t>
                      </a:r>
                    </a:p>
                  </a:txBody>
                  <a:tcPr marL="9526" marR="9526" marT="9528"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cs-CZ" sz="1200" b="0" i="0" u="none" strike="noStrike" dirty="0">
                          <a:effectLst/>
                          <a:latin typeface="Times New Roman"/>
                        </a:rPr>
                        <a:t>1900</a:t>
                      </a:r>
                    </a:p>
                  </a:txBody>
                  <a:tcPr marL="9526" marR="9526" marT="9528"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cs-CZ" sz="1000" b="0" i="0" u="none" strike="noStrike" dirty="0" smtClean="0">
                          <a:effectLst/>
                          <a:latin typeface="Arial CE"/>
                        </a:rPr>
                        <a:t>N/A</a:t>
                      </a:r>
                      <a:endParaRPr lang="cs-CZ" sz="1000" b="0" i="0" u="none" strike="noStrike" dirty="0">
                        <a:effectLst/>
                        <a:latin typeface="Arial CE"/>
                      </a:endParaRPr>
                    </a:p>
                  </a:txBody>
                  <a:tcPr marL="9526" marR="9526" marT="9527"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r>
              <a:tr h="193352">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ctr">
                    <a:lnL>
                      <a:noFill/>
                    </a:lnL>
                    <a:lnR>
                      <a:noFill/>
                    </a:lnR>
                    <a:lnT>
                      <a:noFill/>
                    </a:lnT>
                    <a:lnB>
                      <a:noFill/>
                    </a:lnB>
                  </a:tcPr>
                </a:tc>
                <a:tc>
                  <a:txBody>
                    <a:bodyPr/>
                    <a:lstStyle/>
                    <a:p>
                      <a:pPr algn="ctr" fontAlgn="b"/>
                      <a:r>
                        <a:rPr lang="cs-CZ" sz="1000" b="1" i="0" u="none" strike="noStrike">
                          <a:effectLst/>
                          <a:latin typeface="Arial CE"/>
                        </a:rPr>
                        <a:t>Total</a:t>
                      </a:r>
                    </a:p>
                  </a:txBody>
                  <a:tcPr marL="9526" marR="9526" marT="9528"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cs-CZ" sz="1000" b="1" i="0" u="none" strike="noStrike">
                          <a:effectLst/>
                          <a:latin typeface="Arial CE"/>
                        </a:rPr>
                        <a:t>8</a:t>
                      </a:r>
                    </a:p>
                  </a:txBody>
                  <a:tcPr marL="9526" marR="9526" marT="9528"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cs-CZ" sz="1000" b="1" i="0" u="none" strike="noStrike">
                          <a:effectLst/>
                          <a:latin typeface="Arial CE"/>
                        </a:rPr>
                        <a:t>18080</a:t>
                      </a:r>
                    </a:p>
                  </a:txBody>
                  <a:tcPr marL="9526" marR="9526" marT="9528"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endParaRPr lang="cs-CZ" sz="1000" b="0" i="0" u="none" strike="noStrike" dirty="0">
                        <a:effectLst/>
                        <a:latin typeface="Arial CE"/>
                      </a:endParaRPr>
                    </a:p>
                  </a:txBody>
                  <a:tcPr marL="9526" marR="9526" marT="9528"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r>
              <a:tr h="193352">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CE"/>
                        </a:rPr>
                        <a:t>1</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dirty="0">
                          <a:effectLst/>
                          <a:latin typeface="Arial CE"/>
                        </a:rPr>
                        <a:t>3</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5</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r>
              <a:tr h="193352">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1</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D</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2</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1</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G</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2</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r>
              <a:tr h="193352">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1000" b="0" i="0" u="none" strike="noStrike">
                          <a:effectLst/>
                          <a:latin typeface="Arial CE"/>
                        </a:rPr>
                        <a:t>2</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4</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a:effectLst/>
                          <a:latin typeface="Arial CE"/>
                        </a:rPr>
                        <a:t>4</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a:effectLst/>
                          <a:latin typeface="Arial CE"/>
                        </a:rPr>
                        <a:t> </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CE"/>
                        </a:rPr>
                        <a:t>6</a:t>
                      </a:r>
                    </a:p>
                  </a:txBody>
                  <a:tcPr marL="9526" marR="9526"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CE"/>
                      </a:endParaRPr>
                    </a:p>
                  </a:txBody>
                  <a:tcPr marL="9526" marR="9526" marT="952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r>
              <a:tr h="193352">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ctr"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a:effectLst/>
                        <a:latin typeface="Arial CE"/>
                      </a:endParaRPr>
                    </a:p>
                  </a:txBody>
                  <a:tcPr marL="9526" marR="9526" marT="9528" marB="0" anchor="b">
                    <a:lnL>
                      <a:noFill/>
                    </a:lnL>
                    <a:lnR>
                      <a:noFill/>
                    </a:lnR>
                    <a:lnT>
                      <a:noFill/>
                    </a:lnT>
                    <a:lnB>
                      <a:noFill/>
                    </a:lnB>
                  </a:tcPr>
                </a:tc>
                <a:tc>
                  <a:txBody>
                    <a:bodyPr/>
                    <a:lstStyle/>
                    <a:p>
                      <a:pPr algn="l" fontAlgn="b"/>
                      <a:endParaRPr lang="cs-CZ" sz="1000" b="0" i="0" u="none" strike="noStrike" dirty="0">
                        <a:effectLst/>
                        <a:latin typeface="Arial CE"/>
                      </a:endParaRPr>
                    </a:p>
                  </a:txBody>
                  <a:tcPr marL="9526" marR="9526" marT="9528"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err="1" smtClean="0"/>
              <a:t>SureFlight</a:t>
            </a:r>
            <a:r>
              <a:rPr lang="en-US" sz="2800" b="1" dirty="0" smtClean="0"/>
              <a:t> – Improving our plan</a:t>
            </a:r>
          </a:p>
          <a:p>
            <a:pPr>
              <a:spcBef>
                <a:spcPts val="0"/>
              </a:spcBef>
              <a:spcAft>
                <a:spcPts val="600"/>
              </a:spcAft>
              <a:defRPr/>
            </a:pPr>
            <a:r>
              <a:rPr lang="en-US" sz="2000" dirty="0" smtClean="0"/>
              <a:t>There is only one possibility for crashing remaining (F) but it will shorten just one of two critical paths and total time will stay the same</a:t>
            </a:r>
          </a:p>
          <a:p>
            <a:pPr>
              <a:spcBef>
                <a:spcPts val="0"/>
              </a:spcBef>
              <a:spcAft>
                <a:spcPts val="600"/>
              </a:spcAft>
              <a:defRPr/>
            </a:pPr>
            <a:r>
              <a:rPr lang="en-US" sz="2000" dirty="0" smtClean="0"/>
              <a:t>There is no further improvement possible</a:t>
            </a:r>
            <a:endParaRPr lang="en-US" sz="2000" b="1" u="sng" dirty="0" smtClean="0"/>
          </a:p>
          <a:p>
            <a:pPr>
              <a:spcBef>
                <a:spcPts val="0"/>
              </a:spcBef>
              <a:spcAft>
                <a:spcPts val="1200"/>
              </a:spcAft>
              <a:defRPr/>
            </a:pPr>
            <a:endParaRPr lang="cs-CZ" sz="2000" dirty="0"/>
          </a:p>
          <a:p>
            <a:pPr>
              <a:spcBef>
                <a:spcPts val="0"/>
              </a:spcBef>
              <a:spcAft>
                <a:spcPts val="1200"/>
              </a:spcAft>
              <a:defRPr/>
            </a:pPr>
            <a:endParaRPr lang="cs-CZ" sz="2000" dirty="0" smtClean="0"/>
          </a:p>
          <a:p>
            <a:pPr>
              <a:spcBef>
                <a:spcPts val="0"/>
              </a:spcBef>
              <a:spcAft>
                <a:spcPts val="1200"/>
              </a:spcAft>
              <a:defRPr/>
            </a:pPr>
            <a:endParaRPr lang="cs-CZ" sz="2000" dirty="0" smtClean="0"/>
          </a:p>
          <a:p>
            <a:pPr marL="0" indent="0">
              <a:spcBef>
                <a:spcPts val="0"/>
              </a:spcBef>
              <a:spcAft>
                <a:spcPts val="1200"/>
              </a:spcAft>
              <a:buFont typeface="Wingdings 2" panose="05020102010507070707" pitchFamily="18" charset="2"/>
              <a:buNone/>
              <a:defRPr/>
            </a:pPr>
            <a:endParaRPr lang="cs-CZ" sz="2000" dirty="0" smtClean="0"/>
          </a:p>
        </p:txBody>
      </p:sp>
      <p:graphicFrame>
        <p:nvGraphicFramePr>
          <p:cNvPr id="6" name="Tabulka 5"/>
          <p:cNvGraphicFramePr>
            <a:graphicFrameLocks noGrp="1"/>
          </p:cNvGraphicFramePr>
          <p:nvPr>
            <p:extLst>
              <p:ext uri="{D42A27DB-BD31-4B8C-83A1-F6EECF244321}">
                <p14:modId xmlns:p14="http://schemas.microsoft.com/office/powerpoint/2010/main" val="187667327"/>
              </p:ext>
            </p:extLst>
          </p:nvPr>
        </p:nvGraphicFramePr>
        <p:xfrm>
          <a:off x="684213" y="3101975"/>
          <a:ext cx="7469187" cy="3135315"/>
        </p:xfrm>
        <a:graphic>
          <a:graphicData uri="http://schemas.openxmlformats.org/drawingml/2006/table">
            <a:tbl>
              <a:tblPr/>
              <a:tblGrid>
                <a:gridCol w="788991"/>
                <a:gridCol w="912815"/>
                <a:gridCol w="1106489"/>
                <a:gridCol w="912815"/>
                <a:gridCol w="660383"/>
                <a:gridCol w="720728"/>
                <a:gridCol w="1092202"/>
                <a:gridCol w="1274764"/>
              </a:tblGrid>
              <a:tr h="575995">
                <a:tc>
                  <a:txBody>
                    <a:bodyPr/>
                    <a:lstStyle/>
                    <a:p>
                      <a:pPr algn="just">
                        <a:spcAft>
                          <a:spcPts val="0"/>
                        </a:spcAft>
                      </a:pPr>
                      <a:r>
                        <a:rPr lang="en-GB" sz="1600" dirty="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Duration</a:t>
                      </a:r>
                      <a:endParaRPr lang="cs-CZ" sz="1600" dirty="0">
                        <a:effectLst/>
                        <a:latin typeface="Arial" panose="020B0604020202020204" pitchFamily="34" charset="0"/>
                        <a:ea typeface="Times New Roman"/>
                        <a:cs typeface="Arial" panose="020B0604020202020204" pitchFamily="34" charset="0"/>
                      </a:endParaRPr>
                    </a:p>
                    <a:p>
                      <a:pPr algn="ctr">
                        <a:spcAft>
                          <a:spcPts val="0"/>
                        </a:spcAft>
                      </a:pPr>
                      <a:r>
                        <a:rPr lang="en-GB" sz="1600" dirty="0">
                          <a:effectLst/>
                          <a:latin typeface="Arial" panose="020B0604020202020204" pitchFamily="34" charset="0"/>
                          <a:ea typeface="Times New Roman"/>
                          <a:cs typeface="Arial" panose="020B0604020202020204" pitchFamily="34" charset="0"/>
                        </a:rPr>
                        <a:t>(days)</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Estimated</a:t>
                      </a:r>
                      <a:r>
                        <a:rPr lang="cs-CZ" sz="1600" dirty="0" smtClean="0">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effectLst/>
                          <a:latin typeface="Arial" panose="020B0604020202020204" pitchFamily="34" charset="0"/>
                          <a:ea typeface="Times New Roman"/>
                          <a:cs typeface="Arial" panose="020B0604020202020204" pitchFamily="34" charset="0"/>
                        </a:rPr>
                        <a:t>Cost</a:t>
                      </a:r>
                      <a:r>
                        <a:rPr lang="cs-CZ" sz="1600" dirty="0" smtClean="0">
                          <a:effectLst/>
                          <a:latin typeface="Arial" panose="020B0604020202020204" pitchFamily="34" charset="0"/>
                          <a:ea typeface="Times New Roman"/>
                          <a:cs typeface="Arial" panose="020B0604020202020204" pitchFamily="34" charset="0"/>
                        </a:rPr>
                        <a:t> </a:t>
                      </a:r>
                      <a:endParaRPr lang="cs-CZ" sz="1600" dirty="0">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Crash</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Duration</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smtClean="0">
                          <a:solidFill>
                            <a:srgbClr val="0000CC"/>
                          </a:solidFill>
                          <a:effectLst/>
                          <a:latin typeface="Arial" panose="020B0604020202020204" pitchFamily="34" charset="0"/>
                          <a:ea typeface="Times New Roman"/>
                          <a:cs typeface="Arial" panose="020B0604020202020204" pitchFamily="34" charset="0"/>
                        </a:rPr>
                        <a:t>New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Days</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Saved</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Additional</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p>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endParaRPr lang="cs-CZ" sz="1600" dirty="0">
                        <a:solidFill>
                          <a:srgbClr val="0000CC"/>
                        </a:solidFill>
                        <a:effectLst/>
                        <a:latin typeface="Arial" panose="020B0604020202020204" pitchFamily="34" charset="0"/>
                        <a:ea typeface="Times New Roman"/>
                        <a:cs typeface="Arial" panose="020B0604020202020204" pitchFamily="34" charset="0"/>
                      </a:endParaRP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cs-CZ" sz="1600" dirty="0" err="1" smtClean="0">
                          <a:solidFill>
                            <a:srgbClr val="0000CC"/>
                          </a:solidFill>
                          <a:effectLst/>
                          <a:latin typeface="Arial" panose="020B0604020202020204" pitchFamily="34" charset="0"/>
                          <a:ea typeface="Times New Roman"/>
                          <a:cs typeface="Arial" panose="020B0604020202020204" pitchFamily="34" charset="0"/>
                        </a:rPr>
                        <a:t>Cost</a:t>
                      </a:r>
                      <a:r>
                        <a:rPr lang="cs-CZ" sz="1600" dirty="0" smtClean="0">
                          <a:solidFill>
                            <a:srgbClr val="0000CC"/>
                          </a:solidFill>
                          <a:effectLst/>
                          <a:latin typeface="Arial" panose="020B0604020202020204" pitchFamily="34" charset="0"/>
                          <a:ea typeface="Times New Roman"/>
                          <a:cs typeface="Arial" panose="020B0604020202020204" pitchFamily="34" charset="0"/>
                        </a:rPr>
                        <a:t> per</a:t>
                      </a:r>
                    </a:p>
                    <a:p>
                      <a:pPr algn="ctr">
                        <a:spcAft>
                          <a:spcPts val="0"/>
                        </a:spcAft>
                      </a:pPr>
                      <a:r>
                        <a:rPr lang="cs-CZ" sz="1600" dirty="0" smtClean="0">
                          <a:solidFill>
                            <a:srgbClr val="0000CC"/>
                          </a:solidFill>
                          <a:effectLst/>
                          <a:latin typeface="Arial" panose="020B0604020202020204" pitchFamily="34" charset="0"/>
                          <a:ea typeface="Times New Roman"/>
                          <a:cs typeface="Arial" panose="020B0604020202020204" pitchFamily="34" charset="0"/>
                        </a:rPr>
                        <a:t>„</a:t>
                      </a:r>
                      <a:r>
                        <a:rPr lang="cs-CZ" sz="1600" dirty="0" err="1" smtClean="0">
                          <a:solidFill>
                            <a:srgbClr val="0000CC"/>
                          </a:solidFill>
                          <a:effectLst/>
                          <a:latin typeface="Arial" panose="020B0604020202020204" pitchFamily="34" charset="0"/>
                          <a:ea typeface="Times New Roman"/>
                          <a:cs typeface="Arial" panose="020B0604020202020204" pitchFamily="34" charset="0"/>
                        </a:rPr>
                        <a:t>Day</a:t>
                      </a:r>
                      <a:r>
                        <a:rPr lang="cs-CZ" sz="1600" dirty="0" smtClean="0">
                          <a:solidFill>
                            <a:srgbClr val="0000CC"/>
                          </a:solidFill>
                          <a:effectLst/>
                          <a:latin typeface="Arial" panose="020B0604020202020204" pitchFamily="34" charset="0"/>
                          <a:ea typeface="Times New Roman"/>
                          <a:cs typeface="Arial" panose="020B0604020202020204" pitchFamily="34" charset="0"/>
                        </a:rPr>
                        <a:t> </a:t>
                      </a:r>
                      <a:r>
                        <a:rPr lang="cs-CZ" sz="1600" dirty="0" err="1" smtClean="0">
                          <a:solidFill>
                            <a:srgbClr val="0000CC"/>
                          </a:solidFill>
                          <a:effectLst/>
                          <a:latin typeface="Arial" panose="020B0604020202020204" pitchFamily="34" charset="0"/>
                          <a:ea typeface="Times New Roman"/>
                          <a:cs typeface="Arial" panose="020B0604020202020204" pitchFamily="34" charset="0"/>
                        </a:rPr>
                        <a:t>Saved</a:t>
                      </a:r>
                      <a:r>
                        <a:rPr lang="cs-CZ" sz="1600" dirty="0" smtClean="0">
                          <a:solidFill>
                            <a:srgbClr val="0000CC"/>
                          </a:solidFill>
                          <a:effectLst/>
                          <a:latin typeface="Arial" panose="020B0604020202020204" pitchFamily="34" charset="0"/>
                          <a:ea typeface="Times New Roman"/>
                          <a:cs typeface="Arial" panose="020B0604020202020204" pitchFamily="34" charset="0"/>
                        </a:rPr>
                        <a:t>“</a:t>
                      </a:r>
                    </a:p>
                  </a:txBody>
                  <a:tcPr marL="44453" marR="444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1</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1900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spcAft>
                          <a:spcPts val="0"/>
                        </a:spcAft>
                      </a:pPr>
                      <a:r>
                        <a:rPr kumimoji="0" lang="cs-CZ" sz="1800" b="0" strike="sngStrike" kern="1200" baseline="0" dirty="0" smtClean="0">
                          <a:solidFill>
                            <a:srgbClr val="0000CC"/>
                          </a:solidFill>
                          <a:effectLst/>
                          <a:latin typeface="Arial" panose="020B0604020202020204" pitchFamily="34" charset="0"/>
                          <a:ea typeface="Times New Roman"/>
                          <a:cs typeface="Arial" panose="020B0604020202020204" pitchFamily="34" charset="0"/>
                        </a:rPr>
                        <a:t>200</a:t>
                      </a:r>
                      <a:endParaRPr kumimoji="0" lang="cs-CZ" sz="1800" b="0" strike="sngStrike" kern="1200" baseline="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B</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1760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2800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3000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spcAft>
                          <a:spcPts val="0"/>
                        </a:spcAft>
                      </a:pPr>
                      <a:r>
                        <a:rPr kumimoji="0" lang="cs-CZ" sz="1800" b="0" strike="sngStrike" kern="1200" baseline="0" dirty="0" smtClean="0">
                          <a:solidFill>
                            <a:srgbClr val="0000CC"/>
                          </a:solidFill>
                          <a:effectLst/>
                          <a:latin typeface="Arial" panose="020B0604020202020204" pitchFamily="34" charset="0"/>
                          <a:ea typeface="Times New Roman"/>
                          <a:cs typeface="Arial" panose="020B0604020202020204" pitchFamily="34" charset="0"/>
                        </a:rPr>
                        <a:t>100</a:t>
                      </a:r>
                      <a:endParaRPr kumimoji="0" lang="cs-CZ" sz="1800" b="0" strike="sngStrike" kern="1200" baseline="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D</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1820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3300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3</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4500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1200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spcAft>
                          <a:spcPts val="0"/>
                        </a:spcAft>
                      </a:pPr>
                      <a:r>
                        <a:rPr kumimoji="0" lang="cs-CZ" sz="1800" b="0" strike="sngStrike" kern="1200" baseline="0" dirty="0" smtClean="0">
                          <a:solidFill>
                            <a:srgbClr val="0000CC"/>
                          </a:solidFill>
                          <a:effectLst/>
                          <a:latin typeface="Arial" panose="020B0604020202020204" pitchFamily="34" charset="0"/>
                          <a:ea typeface="Times New Roman"/>
                          <a:cs typeface="Arial" panose="020B0604020202020204" pitchFamily="34" charset="0"/>
                        </a:rPr>
                        <a:t>1200</a:t>
                      </a:r>
                      <a:endParaRPr kumimoji="0" lang="cs-CZ" sz="1800" b="0" strike="sngStrike" kern="1200" baseline="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F</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3</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1200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1600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1</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spcAft>
                          <a:spcPts val="0"/>
                        </a:spcAft>
                      </a:pPr>
                      <a:r>
                        <a:rPr kumimoji="0" lang="cs-CZ" sz="1800" b="1" kern="1200" dirty="0" smtClean="0">
                          <a:solidFill>
                            <a:srgbClr val="0000CC"/>
                          </a:solidFill>
                          <a:effectLst/>
                          <a:latin typeface="Arial" panose="020B0604020202020204" pitchFamily="34" charset="0"/>
                          <a:ea typeface="Times New Roman"/>
                          <a:cs typeface="Arial" panose="020B0604020202020204" pitchFamily="34" charset="0"/>
                        </a:rPr>
                        <a:t>400</a:t>
                      </a:r>
                      <a:endParaRPr kumimoji="0" lang="cs-CZ" sz="1800" b="1" kern="12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G</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4</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1600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2</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2000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2</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400</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spcAft>
                          <a:spcPts val="0"/>
                        </a:spcAft>
                      </a:pPr>
                      <a:r>
                        <a:rPr kumimoji="0" lang="cs-CZ" sz="1800" b="0" strike="sngStrike" kern="1200" baseline="0" dirty="0" smtClean="0">
                          <a:solidFill>
                            <a:srgbClr val="0000CC"/>
                          </a:solidFill>
                          <a:effectLst/>
                          <a:latin typeface="Arial" panose="020B0604020202020204" pitchFamily="34" charset="0"/>
                          <a:ea typeface="Times New Roman"/>
                          <a:cs typeface="Arial" panose="020B0604020202020204" pitchFamily="34" charset="0"/>
                        </a:rPr>
                        <a:t>200</a:t>
                      </a:r>
                      <a:endParaRPr kumimoji="0" lang="cs-CZ" sz="1800" b="0" strike="sngStrike" kern="1200" baseline="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9915">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H</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2</a:t>
                      </a:r>
                      <a:endParaRPr lang="cs-CZ" sz="1600" b="1" dirty="0">
                        <a:effectLst/>
                        <a:latin typeface="Arial" panose="020B0604020202020204" pitchFamily="34" charset="0"/>
                        <a:ea typeface="Times New Roman"/>
                        <a:cs typeface="Arial" panose="020B0604020202020204" pitchFamily="34" charset="0"/>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panose="020B0604020202020204" pitchFamily="34" charset="0"/>
                          <a:ea typeface="Times New Roman"/>
                          <a:cs typeface="Arial" panose="020B0604020202020204" pitchFamily="34" charset="0"/>
                        </a:rPr>
                        <a:t>1900</a:t>
                      </a:r>
                      <a:endParaRPr lang="cs-CZ" sz="1800" dirty="0">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dirty="0" smtClean="0">
                          <a:solidFill>
                            <a:srgbClr val="0000CC"/>
                          </a:solidFill>
                          <a:effectLst/>
                          <a:latin typeface="Arial" panose="020B0604020202020204" pitchFamily="34" charset="0"/>
                          <a:ea typeface="Times New Roman"/>
                          <a:cs typeface="Arial" panose="020B0604020202020204" pitchFamily="34" charset="0"/>
                        </a:rPr>
                        <a:t>--</a:t>
                      </a:r>
                      <a:endParaRPr lang="cs-CZ" sz="1800"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800" b="1" dirty="0" smtClean="0">
                          <a:solidFill>
                            <a:srgbClr val="0000CC"/>
                          </a:solidFill>
                          <a:effectLst/>
                          <a:latin typeface="Arial" panose="020B0604020202020204" pitchFamily="34" charset="0"/>
                          <a:ea typeface="Times New Roman"/>
                          <a:cs typeface="Arial" panose="020B0604020202020204" pitchFamily="34" charset="0"/>
                        </a:rPr>
                        <a:t>--</a:t>
                      </a:r>
                      <a:endParaRPr lang="cs-CZ" sz="1800" b="1" dirty="0">
                        <a:solidFill>
                          <a:srgbClr val="0000CC"/>
                        </a:solidFill>
                        <a:effectLst/>
                        <a:latin typeface="Arial" panose="020B0604020202020204" pitchFamily="34" charset="0"/>
                        <a:ea typeface="Times New Roman"/>
                        <a:cs typeface="Arial" panose="020B0604020202020204" pitchFamily="34" charset="0"/>
                      </a:endParaRPr>
                    </a:p>
                  </a:txBody>
                  <a:tcPr marL="44443" marR="444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bl>
          </a:graphicData>
        </a:graphic>
      </p:graphicFrame>
    </p:spTree>
    <p:extLst>
      <p:ext uri="{BB962C8B-B14F-4D97-AF65-F5344CB8AC3E}">
        <p14:creationId xmlns:p14="http://schemas.microsoft.com/office/powerpoint/2010/main" val="944992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smtClean="0"/>
              <a:t>Important notes:</a:t>
            </a:r>
          </a:p>
          <a:p>
            <a:pPr>
              <a:spcBef>
                <a:spcPts val="600"/>
              </a:spcBef>
              <a:spcAft>
                <a:spcPts val="600"/>
              </a:spcAft>
              <a:defRPr/>
            </a:pPr>
            <a:r>
              <a:rPr lang="en-US" sz="2000" dirty="0" smtClean="0"/>
              <a:t>There are limits as to how much speed can be gained by adding staff. Doubling the size of the workforce will not necessarily reduce completion time by half – issues of training, communication within larger team, problem of co-ordination etc.</a:t>
            </a:r>
          </a:p>
          <a:p>
            <a:pPr>
              <a:spcBef>
                <a:spcPts val="600"/>
              </a:spcBef>
              <a:spcAft>
                <a:spcPts val="600"/>
              </a:spcAft>
              <a:defRPr/>
            </a:pPr>
            <a:r>
              <a:rPr lang="en-US" sz="2000" dirty="0" smtClean="0"/>
              <a:t>These problems could be solved by scheduling overtime (</a:t>
            </a:r>
            <a:r>
              <a:rPr lang="cs-CZ" sz="2000" dirty="0" smtClean="0"/>
              <a:t>no </a:t>
            </a:r>
            <a:r>
              <a:rPr lang="en-US" sz="2000" dirty="0" smtClean="0"/>
              <a:t>additional costs of coordination and communication) but it has many disadvantages too. </a:t>
            </a:r>
            <a:endParaRPr lang="cs-CZ" sz="2000" dirty="0" smtClean="0"/>
          </a:p>
          <a:p>
            <a:pPr>
              <a:spcBef>
                <a:spcPts val="600"/>
              </a:spcBef>
              <a:spcAft>
                <a:spcPts val="600"/>
              </a:spcAft>
              <a:defRPr/>
            </a:pPr>
            <a:r>
              <a:rPr lang="en-US" sz="2000" dirty="0" smtClean="0"/>
              <a:t>It is not true that over an extended period of time, a person productivity remains constant. There are natural limits to what is possible and extended overtime may actually lead to an overall decline in productivity</a:t>
            </a: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cs-CZ" altLang="cs-CZ" sz="3200" b="1" smtClean="0">
                <a:solidFill>
                  <a:srgbClr val="002060"/>
                </a:solidFill>
              </a:rPr>
              <a:t>Homework</a:t>
            </a:r>
            <a:endParaRPr lang="en-US" altLang="cs-CZ" sz="3200" b="1" smtClean="0">
              <a:solidFill>
                <a:srgbClr val="002060"/>
              </a:solidFill>
            </a:endParaRPr>
          </a:p>
        </p:txBody>
      </p:sp>
      <p:sp>
        <p:nvSpPr>
          <p:cNvPr id="17411" name="Podnadpis 2"/>
          <p:cNvSpPr>
            <a:spLocks noGrp="1"/>
          </p:cNvSpPr>
          <p:nvPr>
            <p:ph sz="quarter" idx="1"/>
          </p:nvPr>
        </p:nvSpPr>
        <p:spPr>
          <a:xfrm>
            <a:off x="301625" y="1527175"/>
            <a:ext cx="8556625" cy="4572000"/>
          </a:xfrm>
        </p:spPr>
        <p:txBody>
          <a:bodyPr/>
          <a:lstStyle/>
          <a:p>
            <a:pPr marL="0" indent="0">
              <a:spcBef>
                <a:spcPts val="0"/>
              </a:spcBef>
              <a:spcAft>
                <a:spcPts val="1200"/>
              </a:spcAft>
              <a:buFont typeface="Wingdings 2" panose="05020102010507070707" pitchFamily="18" charset="2"/>
              <a:buNone/>
              <a:defRPr/>
            </a:pPr>
            <a:r>
              <a:rPr lang="en-US" sz="2000" dirty="0"/>
              <a:t>A project is described by the activities A to F in the table below. Also given are the predecessor activities, times required and costs for a normal and a crash </a:t>
            </a:r>
            <a:r>
              <a:rPr lang="en-US" sz="2000" dirty="0" smtClean="0"/>
              <a:t>program </a:t>
            </a:r>
            <a:r>
              <a:rPr lang="en-US" sz="2000" dirty="0"/>
              <a:t>for each activity</a:t>
            </a:r>
            <a:r>
              <a:rPr lang="en-US" sz="2000" dirty="0" smtClean="0"/>
              <a:t>.</a:t>
            </a:r>
            <a:endParaRPr lang="cs-CZ" sz="2000" dirty="0" smtClean="0"/>
          </a:p>
          <a:p>
            <a:pPr marL="0" indent="0">
              <a:spcBef>
                <a:spcPts val="0"/>
              </a:spcBef>
              <a:spcAft>
                <a:spcPts val="1200"/>
              </a:spcAft>
              <a:buFont typeface="Wingdings 2" panose="05020102010507070707" pitchFamily="18" charset="2"/>
              <a:buNone/>
              <a:defRPr/>
            </a:pPr>
            <a:endParaRPr lang="cs-CZ" sz="2000" dirty="0"/>
          </a:p>
          <a:p>
            <a:pPr marL="0" indent="0">
              <a:spcBef>
                <a:spcPts val="0"/>
              </a:spcBef>
              <a:spcAft>
                <a:spcPts val="1200"/>
              </a:spcAft>
              <a:buFont typeface="Wingdings 2" panose="05020102010507070707" pitchFamily="18" charset="2"/>
              <a:buNone/>
              <a:defRPr/>
            </a:pPr>
            <a:endParaRPr lang="cs-CZ" sz="2000" dirty="0" smtClean="0"/>
          </a:p>
          <a:p>
            <a:pPr marL="0" indent="0">
              <a:spcBef>
                <a:spcPts val="0"/>
              </a:spcBef>
              <a:spcAft>
                <a:spcPts val="1200"/>
              </a:spcAft>
              <a:buFont typeface="Wingdings 2" panose="05020102010507070707" pitchFamily="18" charset="2"/>
              <a:buNone/>
              <a:defRPr/>
            </a:pPr>
            <a:endParaRPr lang="cs-CZ" sz="2000" dirty="0"/>
          </a:p>
          <a:p>
            <a:pPr marL="0" indent="0">
              <a:spcBef>
                <a:spcPts val="0"/>
              </a:spcBef>
              <a:spcAft>
                <a:spcPts val="1200"/>
              </a:spcAft>
              <a:buFont typeface="Wingdings 2" panose="05020102010507070707" pitchFamily="18" charset="2"/>
              <a:buNone/>
              <a:defRPr/>
            </a:pPr>
            <a:endParaRPr lang="cs-CZ" sz="2000" dirty="0" smtClean="0"/>
          </a:p>
          <a:p>
            <a:pPr marL="0" indent="0">
              <a:spcBef>
                <a:spcPts val="0"/>
              </a:spcBef>
              <a:spcAft>
                <a:spcPts val="1200"/>
              </a:spcAft>
              <a:buFont typeface="Wingdings 2" panose="05020102010507070707" pitchFamily="18" charset="2"/>
              <a:buNone/>
              <a:defRPr/>
            </a:pPr>
            <a:endParaRPr lang="cs-CZ" sz="2400" dirty="0" smtClean="0"/>
          </a:p>
          <a:p>
            <a:pPr marL="0" indent="0">
              <a:spcBef>
                <a:spcPts val="0"/>
              </a:spcBef>
              <a:spcAft>
                <a:spcPts val="0"/>
              </a:spcAft>
              <a:buFont typeface="Wingdings 2" panose="05020102010507070707" pitchFamily="18" charset="2"/>
              <a:buNone/>
              <a:defRPr/>
            </a:pPr>
            <a:r>
              <a:rPr lang="en-US" sz="2400" dirty="0" smtClean="0"/>
              <a:t>a)</a:t>
            </a:r>
            <a:r>
              <a:rPr lang="cs-CZ" sz="2400" dirty="0" smtClean="0"/>
              <a:t> </a:t>
            </a:r>
            <a:r>
              <a:rPr lang="en-US" sz="1800" dirty="0" smtClean="0"/>
              <a:t>Draw </a:t>
            </a:r>
            <a:r>
              <a:rPr lang="en-US" sz="1800" dirty="0"/>
              <a:t>the network diagram and carry out the analysis using the normal times and costs.</a:t>
            </a:r>
          </a:p>
          <a:p>
            <a:pPr marL="0" indent="0">
              <a:spcBef>
                <a:spcPts val="0"/>
              </a:spcBef>
              <a:spcAft>
                <a:spcPts val="0"/>
              </a:spcAft>
              <a:buFont typeface="Wingdings 2" panose="05020102010507070707" pitchFamily="18" charset="2"/>
              <a:buNone/>
              <a:defRPr/>
            </a:pPr>
            <a:r>
              <a:rPr lang="en-US" sz="1800" dirty="0" smtClean="0"/>
              <a:t>b)</a:t>
            </a:r>
            <a:r>
              <a:rPr lang="cs-CZ" sz="1800" dirty="0" smtClean="0"/>
              <a:t> </a:t>
            </a:r>
            <a:r>
              <a:rPr lang="en-US" sz="1800" dirty="0" smtClean="0"/>
              <a:t>Find </a:t>
            </a:r>
            <a:r>
              <a:rPr lang="en-US" sz="1800" dirty="0"/>
              <a:t>the time-cost trade-off points that are possible. What is the minimum time in which the program can be completed and what is the cost of this program.</a:t>
            </a:r>
          </a:p>
          <a:p>
            <a:pPr>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1187450" y="2565400"/>
          <a:ext cx="6561138" cy="2447927"/>
        </p:xfrm>
        <a:graphic>
          <a:graphicData uri="http://schemas.openxmlformats.org/drawingml/2006/table">
            <a:tbl>
              <a:tblPr/>
              <a:tblGrid>
                <a:gridCol w="789097"/>
                <a:gridCol w="1387669"/>
                <a:gridCol w="1096093"/>
                <a:gridCol w="1096093"/>
                <a:gridCol w="1096093"/>
                <a:gridCol w="1096093"/>
              </a:tblGrid>
              <a:tr h="611981">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Predecessors</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Normal Duration</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Cost </a:t>
                      </a:r>
                      <a:endParaRPr lang="cs-CZ" sz="1600" dirty="0">
                        <a:effectLst/>
                        <a:latin typeface="Arial" panose="020B0604020202020204" pitchFamily="34" charset="0"/>
                        <a:ea typeface="Times New Roman"/>
                        <a:cs typeface="Arial" panose="020B0604020202020204" pitchFamily="34" charset="0"/>
                      </a:endParaRPr>
                    </a:p>
                    <a:p>
                      <a:pPr algn="ctr">
                        <a:spcAft>
                          <a:spcPts val="0"/>
                        </a:spcAft>
                      </a:pPr>
                      <a:r>
                        <a:rPr lang="en-US" sz="1600" dirty="0">
                          <a:effectLst/>
                          <a:latin typeface="Arial" panose="020B0604020202020204" pitchFamily="34" charset="0"/>
                          <a:ea typeface="Times New Roman"/>
                          <a:cs typeface="Arial" panose="020B0604020202020204" pitchFamily="34" charset="0"/>
                        </a:rPr>
                        <a:t>$</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Crash Duration</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Cost </a:t>
                      </a:r>
                      <a:endParaRPr lang="cs-CZ" sz="1600" dirty="0">
                        <a:effectLst/>
                        <a:latin typeface="Arial" panose="020B0604020202020204" pitchFamily="34" charset="0"/>
                        <a:ea typeface="Times New Roman"/>
                        <a:cs typeface="Arial" panose="020B0604020202020204" pitchFamily="34" charset="0"/>
                      </a:endParaRPr>
                    </a:p>
                    <a:p>
                      <a:pPr algn="ctr">
                        <a:spcAft>
                          <a:spcPts val="0"/>
                        </a:spcAft>
                      </a:pPr>
                      <a:r>
                        <a:rPr lang="en-US" sz="1600" dirty="0">
                          <a:effectLst/>
                          <a:latin typeface="Arial" panose="020B0604020202020204" pitchFamily="34" charset="0"/>
                          <a:ea typeface="Times New Roman"/>
                          <a:cs typeface="Arial" panose="020B0604020202020204" pitchFamily="34" charset="0"/>
                        </a:rPr>
                        <a:t>$</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8</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100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6</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200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B</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4</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150</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2</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350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A</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2</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50</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1</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90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D</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A</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10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100</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5</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400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B</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5</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100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1</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200</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F</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C, E</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3</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80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1</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100</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r>
              <a:rPr lang="cs-CZ" altLang="cs-CZ" sz="3200" b="1" smtClean="0">
                <a:solidFill>
                  <a:srgbClr val="002060"/>
                </a:solidFill>
              </a:rPr>
              <a:t> - </a:t>
            </a:r>
            <a:r>
              <a:rPr lang="en-US" altLang="cs-CZ" sz="3200" b="1" smtClean="0">
                <a:solidFill>
                  <a:srgbClr val="002060"/>
                </a:solidFill>
              </a:rPr>
              <a:t>Homework</a:t>
            </a:r>
          </a:p>
        </p:txBody>
      </p:sp>
      <p:sp>
        <p:nvSpPr>
          <p:cNvPr id="17411" name="Podnadpis 2"/>
          <p:cNvSpPr>
            <a:spLocks noGrp="1"/>
          </p:cNvSpPr>
          <p:nvPr>
            <p:ph sz="quarter" idx="1"/>
          </p:nvPr>
        </p:nvSpPr>
        <p:spPr>
          <a:xfrm>
            <a:off x="301625" y="1527175"/>
            <a:ext cx="8556625" cy="4572000"/>
          </a:xfrm>
        </p:spPr>
        <p:txBody>
          <a:bodyPr/>
          <a:lstStyle/>
          <a:p>
            <a:r>
              <a:rPr lang="en-US" altLang="cs-CZ" sz="2400" smtClean="0"/>
              <a:t>All activities start as early as possible</a:t>
            </a:r>
            <a:r>
              <a:rPr lang="cs-CZ" altLang="cs-CZ" sz="2400" smtClean="0"/>
              <a:t>:</a:t>
            </a:r>
            <a:endParaRPr lang="en-US" altLang="cs-CZ" sz="2400" smtClean="0"/>
          </a:p>
        </p:txBody>
      </p:sp>
      <p:graphicFrame>
        <p:nvGraphicFramePr>
          <p:cNvPr id="3" name="Tabulka 2"/>
          <p:cNvGraphicFramePr>
            <a:graphicFrameLocks noGrp="1"/>
          </p:cNvGraphicFramePr>
          <p:nvPr/>
        </p:nvGraphicFramePr>
        <p:xfrm>
          <a:off x="1258888" y="2133600"/>
          <a:ext cx="6626220" cy="3671888"/>
        </p:xfrm>
        <a:graphic>
          <a:graphicData uri="http://schemas.openxmlformats.org/drawingml/2006/table">
            <a:tbl>
              <a:tblPr/>
              <a:tblGrid>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tblGrid>
              <a:tr h="255189">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tcPr>
                </a:tc>
              </a:tr>
              <a:tr h="241012">
                <a:tc gridSpan="2">
                  <a:txBody>
                    <a:bodyPr/>
                    <a:lstStyle/>
                    <a:p>
                      <a:pPr algn="l" fontAlgn="b"/>
                      <a:r>
                        <a:rPr lang="cs-CZ" sz="1000" b="0" i="0" u="none" strike="noStrike" dirty="0" err="1">
                          <a:effectLst/>
                          <a:latin typeface="Arial"/>
                        </a:rPr>
                        <a:t>Time</a:t>
                      </a:r>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hMerge="1">
                  <a:txBody>
                    <a:bodyPr/>
                    <a:lstStyle/>
                    <a:p>
                      <a:endParaRPr lang="cs-CZ"/>
                    </a:p>
                  </a:txBody>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a:t>
                      </a: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4</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5</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6</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7</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8</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9</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10</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11</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12</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13</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14</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a:effectLst/>
                          <a:latin typeface="Arial"/>
                        </a:rPr>
                        <a:t>15</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16</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55189">
                <a:tc gridSpan="3">
                  <a:txBody>
                    <a:bodyPr/>
                    <a:lstStyle/>
                    <a:p>
                      <a:pPr algn="ctr" fontAlgn="b"/>
                      <a:r>
                        <a:rPr lang="cs-CZ" sz="1000" b="0" i="0" u="none" strike="noStrike" dirty="0" err="1">
                          <a:effectLst/>
                          <a:latin typeface="Arial"/>
                        </a:rPr>
                        <a:t>Activity</a:t>
                      </a:r>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cs-CZ"/>
                    </a:p>
                  </a:txBody>
                  <a:tcPr/>
                </a:tc>
                <a:tc hMerge="1">
                  <a:txBody>
                    <a:bodyPr/>
                    <a:lstStyle/>
                    <a:p>
                      <a:endParaRPr lang="cs-CZ"/>
                    </a:p>
                  </a:txBody>
                  <a:tcPr/>
                </a:tc>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dirty="0">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cs-CZ" sz="1000" b="0" i="0" u="none" strike="noStrike" dirty="0">
                          <a:effectLst/>
                          <a:latin typeface="Arial"/>
                        </a:rPr>
                        <a:t>A</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cs-CZ" sz="1000" b="0" i="0" u="none" strike="noStrike" dirty="0">
                          <a:effectLst/>
                          <a:latin typeface="Arial"/>
                        </a:rPr>
                        <a:t>2</a:t>
                      </a: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dirty="0">
                          <a:effectLst/>
                          <a:latin typeface="Arial"/>
                        </a:rPr>
                        <a:t>2</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B</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r>
                        <a:rPr lang="cs-CZ" sz="1000" b="0" i="0" u="none" strike="noStrike">
                          <a:effectLst/>
                          <a:latin typeface="Arial"/>
                        </a:rPr>
                        <a:t>3</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C</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a:effectLst/>
                          <a:latin typeface="Arial"/>
                        </a:rPr>
                        <a:t>2</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2</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2</a:t>
                      </a:r>
                    </a:p>
                  </a:txBody>
                  <a:tcPr marL="9527" marR="9527" marT="9524"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D</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a:effectLst/>
                          <a:latin typeface="Arial"/>
                        </a:rPr>
                        <a:t>4</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4</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4</a:t>
                      </a:r>
                    </a:p>
                  </a:txBody>
                  <a:tcPr marL="9527" marR="9527" marT="9524" marB="0" anchor="b">
                    <a:lnL>
                      <a:noFill/>
                    </a:lnL>
                    <a:lnR>
                      <a:noFill/>
                    </a:lnR>
                    <a:lnT>
                      <a:noFill/>
                    </a:lnT>
                    <a:lnB>
                      <a:noFill/>
                    </a:lnB>
                  </a:tcPr>
                </a:tc>
                <a:tc>
                  <a:txBody>
                    <a:bodyPr/>
                    <a:lstStyle/>
                    <a:p>
                      <a:pPr algn="ctr" fontAlgn="b"/>
                      <a:r>
                        <a:rPr lang="cs-CZ" sz="1000" b="0" i="0" u="none" strike="noStrike" dirty="0">
                          <a:effectLst/>
                          <a:latin typeface="Arial"/>
                        </a:rPr>
                        <a:t>4</a:t>
                      </a:r>
                    </a:p>
                  </a:txBody>
                  <a:tcPr marL="9527" marR="9527" marT="9524" marB="0" anchor="b">
                    <a:lnL>
                      <a:noFill/>
                    </a:lnL>
                    <a:lnR>
                      <a:noFill/>
                    </a:lnR>
                    <a:lnT>
                      <a:noFill/>
                    </a:lnT>
                    <a:lnB>
                      <a:noFill/>
                    </a:lnB>
                  </a:tcPr>
                </a:tc>
                <a:tc>
                  <a:txBody>
                    <a:bodyPr/>
                    <a:lstStyle/>
                    <a:p>
                      <a:pPr algn="ctr" fontAlgn="b"/>
                      <a:r>
                        <a:rPr lang="cs-CZ" sz="1000" b="0" i="0" u="none" strike="noStrike" dirty="0">
                          <a:effectLst/>
                          <a:latin typeface="Arial"/>
                        </a:rPr>
                        <a:t>4</a:t>
                      </a:r>
                    </a:p>
                  </a:txBody>
                  <a:tcPr marL="9527" marR="9527" marT="9524"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E</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F</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G</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H</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I</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a:noFill/>
                    </a:lnT>
                    <a:lnB>
                      <a:noFill/>
                    </a:lnB>
                    <a:solidFill>
                      <a:srgbClr val="FF000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55189">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cs-CZ" sz="1000" b="0" i="0" u="none" strike="noStrike">
                          <a:effectLst/>
                          <a:latin typeface="Arial"/>
                        </a:rPr>
                        <a:t>J</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1</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dirty="0">
                          <a:effectLst/>
                          <a:latin typeface="Arial"/>
                        </a:rPr>
                        <a:t>1</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dirty="0">
                          <a:effectLst/>
                          <a:latin typeface="Arial"/>
                        </a:rPr>
                        <a:t>1</a:t>
                      </a:r>
                    </a:p>
                  </a:txBody>
                  <a:tcPr marL="9527" marR="9527" marT="952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55189">
                <a:tc gridSpan="3">
                  <a:txBody>
                    <a:bodyPr/>
                    <a:lstStyle/>
                    <a:p>
                      <a:pPr algn="ctr" fontAlgn="b"/>
                      <a:r>
                        <a:rPr lang="cs-CZ" sz="1000" b="0" i="0" u="none" strike="noStrike" dirty="0">
                          <a:effectLst/>
                          <a:latin typeface="Arial"/>
                        </a:rPr>
                        <a:t>Suma</a:t>
                      </a:r>
                    </a:p>
                  </a:txBody>
                  <a:tcPr marL="9527" marR="9527" marT="95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hMerge="1">
                  <a:txBody>
                    <a:bodyPr/>
                    <a:lstStyle/>
                    <a:p>
                      <a:endParaRPr lang="cs-CZ"/>
                    </a:p>
                  </a:txBody>
                  <a:tcPr/>
                </a:tc>
                <a:tc hMerge="1">
                  <a:txBody>
                    <a:bodyPr/>
                    <a:lstStyle/>
                    <a:p>
                      <a:endParaRPr lang="cs-CZ"/>
                    </a:p>
                  </a:txBody>
                  <a:tcPr/>
                </a:tc>
                <a:tc>
                  <a:txBody>
                    <a:bodyPr/>
                    <a:lstStyle/>
                    <a:p>
                      <a:pPr algn="ctr" fontAlgn="b"/>
                      <a:r>
                        <a:rPr lang="cs-CZ" sz="1000" b="0" i="0" u="none" strike="noStrike" dirty="0">
                          <a:effectLst/>
                          <a:latin typeface="Arial"/>
                        </a:rPr>
                        <a:t>5</a:t>
                      </a: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5</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12</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9</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9</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10</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10</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6</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6</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6</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6</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5</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a:effectLst/>
                          <a:latin typeface="Arial"/>
                        </a:rPr>
                        <a:t>2</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1</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1</a:t>
                      </a: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a:effectLst/>
                          <a:latin typeface="Arial"/>
                        </a:rPr>
                        <a:t>1</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r>
              <a:rPr lang="cs-CZ" altLang="cs-CZ" sz="3200" b="1" smtClean="0">
                <a:solidFill>
                  <a:srgbClr val="002060"/>
                </a:solidFill>
              </a:rPr>
              <a:t> - </a:t>
            </a:r>
            <a:r>
              <a:rPr lang="en-US" altLang="cs-CZ" sz="3200" b="1" smtClean="0">
                <a:solidFill>
                  <a:srgbClr val="002060"/>
                </a:solidFill>
              </a:rPr>
              <a:t>Homework</a:t>
            </a:r>
          </a:p>
        </p:txBody>
      </p:sp>
      <p:sp>
        <p:nvSpPr>
          <p:cNvPr id="18435" name="Podnadpis 2"/>
          <p:cNvSpPr>
            <a:spLocks noGrp="1"/>
          </p:cNvSpPr>
          <p:nvPr>
            <p:ph sz="quarter" idx="1"/>
          </p:nvPr>
        </p:nvSpPr>
        <p:spPr>
          <a:xfrm>
            <a:off x="301625" y="1527175"/>
            <a:ext cx="8556625" cy="4572000"/>
          </a:xfrm>
        </p:spPr>
        <p:txBody>
          <a:bodyPr/>
          <a:lstStyle/>
          <a:p>
            <a:r>
              <a:rPr lang="en-US" altLang="cs-CZ" sz="2000" smtClean="0"/>
              <a:t>Non-critical activity C has been delayed and the following activities too</a:t>
            </a:r>
            <a:r>
              <a:rPr lang="cs-CZ" altLang="cs-CZ" sz="2000" smtClean="0"/>
              <a:t>:</a:t>
            </a:r>
            <a:endParaRPr lang="en-US" altLang="cs-CZ" sz="2000" smtClean="0"/>
          </a:p>
        </p:txBody>
      </p:sp>
      <p:graphicFrame>
        <p:nvGraphicFramePr>
          <p:cNvPr id="3" name="Tabulka 2"/>
          <p:cNvGraphicFramePr>
            <a:graphicFrameLocks noGrp="1"/>
          </p:cNvGraphicFramePr>
          <p:nvPr/>
        </p:nvGraphicFramePr>
        <p:xfrm>
          <a:off x="1258888" y="2133600"/>
          <a:ext cx="6626220" cy="3671888"/>
        </p:xfrm>
        <a:graphic>
          <a:graphicData uri="http://schemas.openxmlformats.org/drawingml/2006/table">
            <a:tbl>
              <a:tblPr/>
              <a:tblGrid>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tblGrid>
              <a:tr h="255189">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tcPr>
                </a:tc>
              </a:tr>
              <a:tr h="241012">
                <a:tc gridSpan="2">
                  <a:txBody>
                    <a:bodyPr/>
                    <a:lstStyle/>
                    <a:p>
                      <a:pPr algn="l" fontAlgn="b"/>
                      <a:r>
                        <a:rPr lang="cs-CZ" sz="1000" b="0" i="0" u="none" strike="noStrike" dirty="0" err="1">
                          <a:effectLst/>
                          <a:latin typeface="Arial"/>
                        </a:rPr>
                        <a:t>Time</a:t>
                      </a:r>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hMerge="1">
                  <a:txBody>
                    <a:bodyPr/>
                    <a:lstStyle/>
                    <a:p>
                      <a:endParaRPr lang="cs-CZ"/>
                    </a:p>
                  </a:txBody>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a:t>
                      </a: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4</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5</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6</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7</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8</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9</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10</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11</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12</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13</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14</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a:effectLst/>
                          <a:latin typeface="Arial"/>
                        </a:rPr>
                        <a:t>15</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16</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55189">
                <a:tc gridSpan="3">
                  <a:txBody>
                    <a:bodyPr/>
                    <a:lstStyle/>
                    <a:p>
                      <a:pPr algn="ctr" fontAlgn="b"/>
                      <a:r>
                        <a:rPr lang="cs-CZ" sz="1000" b="0" i="0" u="none" strike="noStrike" dirty="0" err="1">
                          <a:effectLst/>
                          <a:latin typeface="Arial"/>
                        </a:rPr>
                        <a:t>Activity</a:t>
                      </a:r>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cs-CZ"/>
                    </a:p>
                  </a:txBody>
                  <a:tcPr/>
                </a:tc>
                <a:tc hMerge="1">
                  <a:txBody>
                    <a:bodyPr/>
                    <a:lstStyle/>
                    <a:p>
                      <a:endParaRPr lang="cs-CZ"/>
                    </a:p>
                  </a:txBody>
                  <a:tcPr/>
                </a:tc>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dirty="0">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cs-CZ" sz="1000" b="0" i="0" u="none" strike="noStrike" dirty="0">
                          <a:effectLst/>
                          <a:latin typeface="Arial"/>
                        </a:rPr>
                        <a:t>A</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cs-CZ" sz="1000" b="0" i="0" u="none" strike="noStrike" dirty="0">
                          <a:effectLst/>
                          <a:latin typeface="Arial"/>
                        </a:rPr>
                        <a:t>2</a:t>
                      </a: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dirty="0">
                          <a:effectLst/>
                          <a:latin typeface="Arial"/>
                        </a:rPr>
                        <a:t>2</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B</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r>
                        <a:rPr lang="cs-CZ" sz="1000" b="0" i="0" u="none" strike="noStrike">
                          <a:effectLst/>
                          <a:latin typeface="Arial"/>
                        </a:rPr>
                        <a:t>3</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C</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a:noFill/>
                    </a:lnT>
                    <a:lnB>
                      <a:noFill/>
                    </a:lnB>
                    <a:solidFill>
                      <a:srgbClr val="00B0F0"/>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a:noFill/>
                    </a:lnT>
                    <a:lnB>
                      <a:noFill/>
                    </a:lnB>
                    <a:solidFill>
                      <a:srgbClr val="00B0F0"/>
                    </a:solidFill>
                  </a:tcPr>
                </a:tc>
                <a:tc>
                  <a:txBody>
                    <a:bodyPr/>
                    <a:lstStyle/>
                    <a:p>
                      <a:pPr algn="ctr" fontAlgn="b"/>
                      <a:r>
                        <a:rPr lang="cs-CZ" sz="1000" b="0" i="0" u="none" strike="noStrike" dirty="0" smtClean="0">
                          <a:effectLst/>
                          <a:latin typeface="Arial"/>
                        </a:rPr>
                        <a:t>2</a:t>
                      </a:r>
                      <a:endParaRPr lang="cs-CZ" sz="1000" b="0" i="0" u="none" strike="noStrike" dirty="0">
                        <a:effectLst/>
                        <a:latin typeface="Arial"/>
                      </a:endParaRPr>
                    </a:p>
                  </a:txBody>
                  <a:tcPr marL="9527" marR="9527" marT="9524" marB="0" anchor="b">
                    <a:lnL>
                      <a:noFill/>
                    </a:lnL>
                    <a:lnR>
                      <a:noFill/>
                    </a:lnR>
                    <a:lnT>
                      <a:noFill/>
                    </a:lnT>
                    <a:lnB>
                      <a:noFill/>
                    </a:lnB>
                    <a:solidFill>
                      <a:srgbClr val="00B0F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D</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a:effectLst/>
                          <a:latin typeface="Arial"/>
                        </a:rPr>
                        <a:t>4</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4</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4</a:t>
                      </a:r>
                    </a:p>
                  </a:txBody>
                  <a:tcPr marL="9527" marR="9527" marT="9524" marB="0" anchor="b">
                    <a:lnL>
                      <a:noFill/>
                    </a:lnL>
                    <a:lnR>
                      <a:noFill/>
                    </a:lnR>
                    <a:lnT>
                      <a:noFill/>
                    </a:lnT>
                    <a:lnB>
                      <a:noFill/>
                    </a:lnB>
                  </a:tcPr>
                </a:tc>
                <a:tc>
                  <a:txBody>
                    <a:bodyPr/>
                    <a:lstStyle/>
                    <a:p>
                      <a:pPr algn="ctr" fontAlgn="b"/>
                      <a:r>
                        <a:rPr lang="cs-CZ" sz="1000" b="0" i="0" u="none" strike="noStrike" dirty="0">
                          <a:effectLst/>
                          <a:latin typeface="Arial"/>
                        </a:rPr>
                        <a:t>4</a:t>
                      </a:r>
                    </a:p>
                  </a:txBody>
                  <a:tcPr marL="9527" marR="9527" marT="9524" marB="0" anchor="b">
                    <a:lnL>
                      <a:noFill/>
                    </a:lnL>
                    <a:lnR>
                      <a:noFill/>
                    </a:lnR>
                    <a:lnT>
                      <a:noFill/>
                    </a:lnT>
                    <a:lnB>
                      <a:noFill/>
                    </a:lnB>
                  </a:tcPr>
                </a:tc>
                <a:tc>
                  <a:txBody>
                    <a:bodyPr/>
                    <a:lstStyle/>
                    <a:p>
                      <a:pPr algn="ctr" fontAlgn="b"/>
                      <a:r>
                        <a:rPr lang="cs-CZ" sz="1000" b="0" i="0" u="none" strike="noStrike" dirty="0">
                          <a:effectLst/>
                          <a:latin typeface="Arial"/>
                        </a:rPr>
                        <a:t>4</a:t>
                      </a:r>
                    </a:p>
                  </a:txBody>
                  <a:tcPr marL="9527" marR="9527" marT="9524"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E</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F</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00B0F0"/>
                    </a:solidFill>
                  </a:tcPr>
                </a:tc>
                <a:tc>
                  <a:txBody>
                    <a:bodyPr/>
                    <a:lstStyle/>
                    <a:p>
                      <a:pPr marL="0" algn="ctr" rtl="0" eaLnBrk="1" fontAlgn="b" latinLnBrk="0" hangingPunct="1"/>
                      <a:r>
                        <a:rPr kumimoji="0" lang="cs-CZ" sz="1000" b="0" i="0" u="none" strike="noStrike" kern="1200" dirty="0" smtClean="0">
                          <a:solidFill>
                            <a:schemeClr val="tx1"/>
                          </a:solidFill>
                          <a:effectLst/>
                          <a:latin typeface="Arial"/>
                          <a:ea typeface="+mn-ea"/>
                          <a:cs typeface="+mn-cs"/>
                        </a:rPr>
                        <a:t>3</a:t>
                      </a:r>
                      <a:endParaRPr kumimoji="0" lang="cs-CZ" sz="1000" b="0" i="0" u="none" strike="noStrike" kern="1200" dirty="0">
                        <a:solidFill>
                          <a:schemeClr val="tx1"/>
                        </a:solidFill>
                        <a:effectLst/>
                        <a:latin typeface="Arial"/>
                        <a:ea typeface="+mn-ea"/>
                        <a:cs typeface="+mn-cs"/>
                      </a:endParaRPr>
                    </a:p>
                  </a:txBody>
                  <a:tcPr marL="9527" marR="9527" marT="9524" marB="0" anchor="b">
                    <a:lnL>
                      <a:noFill/>
                    </a:lnL>
                    <a:lnR>
                      <a:noFill/>
                    </a:lnR>
                    <a:lnT>
                      <a:noFill/>
                    </a:lnT>
                    <a:lnB>
                      <a:noFill/>
                    </a:lnB>
                    <a:solidFill>
                      <a:srgbClr val="00B0F0"/>
                    </a:solidFill>
                  </a:tcPr>
                </a:tc>
                <a:tc>
                  <a:txBody>
                    <a:bodyPr/>
                    <a:lstStyle/>
                    <a:p>
                      <a:pPr marL="0" algn="ctr" rtl="0" eaLnBrk="1" fontAlgn="b" latinLnBrk="0" hangingPunct="1"/>
                      <a:endParaRPr kumimoji="0" lang="cs-CZ" sz="1000" b="0" i="0" u="none" strike="noStrike" kern="1200" dirty="0">
                        <a:solidFill>
                          <a:schemeClr val="tx1"/>
                        </a:solidFill>
                        <a:effectLst/>
                        <a:latin typeface="Arial"/>
                        <a:ea typeface="+mn-ea"/>
                        <a:cs typeface="+mn-cs"/>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G</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H</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I</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a:noFill/>
                    </a:lnT>
                    <a:lnB>
                      <a:noFill/>
                    </a:lnB>
                    <a:solidFill>
                      <a:srgbClr val="FF000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55189">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cs-CZ" sz="1000" b="0" i="0" u="none" strike="noStrike">
                          <a:effectLst/>
                          <a:latin typeface="Arial"/>
                        </a:rPr>
                        <a:t>J</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1</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dirty="0">
                          <a:effectLst/>
                          <a:latin typeface="Arial"/>
                        </a:rPr>
                        <a:t>1</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dirty="0">
                          <a:effectLst/>
                          <a:latin typeface="Arial"/>
                        </a:rPr>
                        <a:t>1</a:t>
                      </a:r>
                    </a:p>
                  </a:txBody>
                  <a:tcPr marL="9527" marR="9527" marT="952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55189">
                <a:tc gridSpan="3">
                  <a:txBody>
                    <a:bodyPr/>
                    <a:lstStyle/>
                    <a:p>
                      <a:pPr algn="ctr" fontAlgn="b"/>
                      <a:r>
                        <a:rPr lang="cs-CZ" sz="1000" b="0" i="0" u="none" strike="noStrike" dirty="0">
                          <a:effectLst/>
                          <a:latin typeface="Arial"/>
                        </a:rPr>
                        <a:t>Suma</a:t>
                      </a:r>
                    </a:p>
                  </a:txBody>
                  <a:tcPr marL="9527" marR="9527" marT="95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hMerge="1">
                  <a:txBody>
                    <a:bodyPr/>
                    <a:lstStyle/>
                    <a:p>
                      <a:endParaRPr lang="cs-CZ"/>
                    </a:p>
                  </a:txBody>
                  <a:tcPr/>
                </a:tc>
                <a:tc hMerge="1">
                  <a:txBody>
                    <a:bodyPr/>
                    <a:lstStyle/>
                    <a:p>
                      <a:endParaRPr lang="cs-CZ"/>
                    </a:p>
                  </a:txBody>
                  <a:tcPr/>
                </a:tc>
                <a:tc>
                  <a:txBody>
                    <a:bodyPr/>
                    <a:lstStyle/>
                    <a:p>
                      <a:pPr algn="ctr" fontAlgn="b"/>
                      <a:r>
                        <a:rPr lang="cs-CZ" sz="1000" b="0" i="0" u="none" strike="noStrike" dirty="0" smtClean="0">
                          <a:effectLst/>
                          <a:latin typeface="Arial"/>
                        </a:rPr>
                        <a:t>5</a:t>
                      </a:r>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5</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10</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9</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9</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9</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10</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9</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6</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smtClean="0">
                          <a:effectLst/>
                          <a:latin typeface="Arial"/>
                        </a:rPr>
                        <a:t>6</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smtClean="0">
                          <a:effectLst/>
                          <a:latin typeface="Arial"/>
                        </a:rPr>
                        <a:t>6</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smtClean="0">
                          <a:effectLst/>
                          <a:latin typeface="Arial"/>
                        </a:rPr>
                        <a:t>5</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smtClean="0">
                          <a:effectLst/>
                          <a:latin typeface="Arial"/>
                        </a:rPr>
                        <a:t>2</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smtClean="0">
                          <a:effectLst/>
                          <a:latin typeface="Arial"/>
                        </a:rPr>
                        <a:t>1</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smtClean="0">
                          <a:effectLst/>
                          <a:latin typeface="Arial"/>
                        </a:rPr>
                        <a:t>1</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1</a:t>
                      </a:r>
                      <a:endParaRPr lang="cs-CZ" sz="1000" b="0" i="0" u="none" strike="noStrike" dirty="0">
                        <a:effectLst/>
                        <a:latin typeface="Arial"/>
                      </a:endParaRP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r>
              <a:rPr lang="cs-CZ" altLang="cs-CZ" sz="3200" b="1" smtClean="0">
                <a:solidFill>
                  <a:srgbClr val="002060"/>
                </a:solidFill>
              </a:rPr>
              <a:t> - </a:t>
            </a:r>
            <a:r>
              <a:rPr lang="en-US" altLang="cs-CZ" sz="3200" b="1" smtClean="0">
                <a:solidFill>
                  <a:srgbClr val="002060"/>
                </a:solidFill>
              </a:rPr>
              <a:t>Homework</a:t>
            </a:r>
          </a:p>
        </p:txBody>
      </p:sp>
      <p:sp>
        <p:nvSpPr>
          <p:cNvPr id="19459" name="Podnadpis 2"/>
          <p:cNvSpPr>
            <a:spLocks noGrp="1"/>
          </p:cNvSpPr>
          <p:nvPr>
            <p:ph sz="quarter" idx="1"/>
          </p:nvPr>
        </p:nvSpPr>
        <p:spPr>
          <a:xfrm>
            <a:off x="301625" y="1527175"/>
            <a:ext cx="8556625" cy="4572000"/>
          </a:xfrm>
        </p:spPr>
        <p:txBody>
          <a:bodyPr/>
          <a:lstStyle/>
          <a:p>
            <a:r>
              <a:rPr lang="en-US" altLang="cs-CZ" sz="2000" smtClean="0"/>
              <a:t>Non-critical activities C and D have been delayed and the following activities too</a:t>
            </a:r>
            <a:r>
              <a:rPr lang="cs-CZ" altLang="cs-CZ" sz="2000" smtClean="0"/>
              <a:t>:</a:t>
            </a:r>
            <a:endParaRPr lang="en-US" altLang="cs-CZ" sz="2000" smtClean="0"/>
          </a:p>
        </p:txBody>
      </p:sp>
      <p:graphicFrame>
        <p:nvGraphicFramePr>
          <p:cNvPr id="3" name="Tabulka 2"/>
          <p:cNvGraphicFramePr>
            <a:graphicFrameLocks noGrp="1"/>
          </p:cNvGraphicFramePr>
          <p:nvPr/>
        </p:nvGraphicFramePr>
        <p:xfrm>
          <a:off x="1258888" y="2133600"/>
          <a:ext cx="6626220" cy="3671888"/>
        </p:xfrm>
        <a:graphic>
          <a:graphicData uri="http://schemas.openxmlformats.org/drawingml/2006/table">
            <a:tbl>
              <a:tblPr/>
              <a:tblGrid>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gridCol w="331311"/>
              </a:tblGrid>
              <a:tr h="255189">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tcPr>
                </a:tc>
              </a:tr>
              <a:tr h="241012">
                <a:tc gridSpan="2">
                  <a:txBody>
                    <a:bodyPr/>
                    <a:lstStyle/>
                    <a:p>
                      <a:pPr algn="l" fontAlgn="b"/>
                      <a:r>
                        <a:rPr lang="cs-CZ" sz="1000" b="0" i="0" u="none" strike="noStrike" dirty="0" err="1">
                          <a:effectLst/>
                          <a:latin typeface="Arial"/>
                        </a:rPr>
                        <a:t>Time</a:t>
                      </a:r>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hMerge="1">
                  <a:txBody>
                    <a:bodyPr/>
                    <a:lstStyle/>
                    <a:p>
                      <a:endParaRPr lang="cs-CZ"/>
                    </a:p>
                  </a:txBody>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a:t>
                      </a: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4</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5</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6</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7</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8</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9</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10</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11</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12</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13</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14</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a:effectLst/>
                          <a:latin typeface="Arial"/>
                        </a:rPr>
                        <a:t>15</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cs-CZ" sz="1000" b="0" i="0" u="none" strike="noStrike" dirty="0">
                          <a:effectLst/>
                          <a:latin typeface="Arial"/>
                        </a:rPr>
                        <a:t>16</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55189">
                <a:tc gridSpan="3">
                  <a:txBody>
                    <a:bodyPr/>
                    <a:lstStyle/>
                    <a:p>
                      <a:pPr algn="ctr" fontAlgn="b"/>
                      <a:r>
                        <a:rPr lang="cs-CZ" sz="1000" b="0" i="0" u="none" strike="noStrike" dirty="0" err="1">
                          <a:effectLst/>
                          <a:latin typeface="Arial"/>
                        </a:rPr>
                        <a:t>Activity</a:t>
                      </a:r>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cs-CZ"/>
                    </a:p>
                  </a:txBody>
                  <a:tcPr/>
                </a:tc>
                <a:tc hMerge="1">
                  <a:txBody>
                    <a:bodyPr/>
                    <a:lstStyle/>
                    <a:p>
                      <a:endParaRPr lang="cs-CZ"/>
                    </a:p>
                  </a:txBody>
                  <a:tcPr/>
                </a:tc>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a:effectLst/>
                          <a:latin typeface="Arial"/>
                        </a:rPr>
                        <a:t> </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dirty="0">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cs-CZ" sz="1000" b="0" i="0" u="none" strike="noStrike" dirty="0">
                          <a:effectLst/>
                          <a:latin typeface="Arial"/>
                        </a:rPr>
                        <a:t>A</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cs-CZ" sz="1000" b="0" i="0" u="none" strike="noStrike" dirty="0">
                          <a:effectLst/>
                          <a:latin typeface="Arial"/>
                        </a:rPr>
                        <a:t>2</a:t>
                      </a: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cs-CZ" sz="1000" b="0" i="0" u="none" strike="noStrike" dirty="0">
                          <a:effectLst/>
                          <a:latin typeface="Arial"/>
                        </a:rPr>
                        <a:t>2</a:t>
                      </a: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B</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r>
                        <a:rPr lang="cs-CZ" sz="1000" b="0" i="0" u="none" strike="noStrike">
                          <a:effectLst/>
                          <a:latin typeface="Arial"/>
                        </a:rPr>
                        <a:t>3</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C</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a:noFill/>
                    </a:lnT>
                    <a:lnB>
                      <a:noFill/>
                    </a:lnB>
                    <a:solidFill>
                      <a:srgbClr val="00B0F0"/>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a:noFill/>
                    </a:lnT>
                    <a:lnB>
                      <a:noFill/>
                    </a:lnB>
                    <a:solidFill>
                      <a:srgbClr val="00B0F0"/>
                    </a:solidFill>
                  </a:tcPr>
                </a:tc>
                <a:tc>
                  <a:txBody>
                    <a:bodyPr/>
                    <a:lstStyle/>
                    <a:p>
                      <a:pPr algn="ctr" fontAlgn="b"/>
                      <a:r>
                        <a:rPr lang="cs-CZ" sz="1000" b="0" i="0" u="none" strike="noStrike" dirty="0" smtClean="0">
                          <a:effectLst/>
                          <a:latin typeface="Arial"/>
                        </a:rPr>
                        <a:t>2</a:t>
                      </a:r>
                      <a:endParaRPr lang="cs-CZ" sz="1000" b="0" i="0" u="none" strike="noStrike" dirty="0">
                        <a:effectLst/>
                        <a:latin typeface="Arial"/>
                      </a:endParaRPr>
                    </a:p>
                  </a:txBody>
                  <a:tcPr marL="9527" marR="9527" marT="9524" marB="0" anchor="b">
                    <a:lnL>
                      <a:noFill/>
                    </a:lnL>
                    <a:lnR>
                      <a:noFill/>
                    </a:lnR>
                    <a:lnT>
                      <a:noFill/>
                    </a:lnT>
                    <a:lnB>
                      <a:noFill/>
                    </a:lnB>
                    <a:solidFill>
                      <a:srgbClr val="00B0F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D</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4</a:t>
                      </a:r>
                    </a:p>
                  </a:txBody>
                  <a:tcPr marL="9527" marR="9527" marT="9524" marB="0" anchor="b">
                    <a:lnL>
                      <a:noFill/>
                    </a:lnL>
                    <a:lnR>
                      <a:noFill/>
                    </a:lnR>
                    <a:lnT>
                      <a:noFill/>
                    </a:lnT>
                    <a:lnB>
                      <a:noFill/>
                    </a:lnB>
                    <a:solidFill>
                      <a:srgbClr val="009900"/>
                    </a:solidFill>
                  </a:tcPr>
                </a:tc>
                <a:tc>
                  <a:txBody>
                    <a:bodyPr/>
                    <a:lstStyle/>
                    <a:p>
                      <a:pPr algn="ctr" fontAlgn="b"/>
                      <a:r>
                        <a:rPr lang="cs-CZ" sz="1000" b="0" i="0" u="none" strike="noStrike" dirty="0">
                          <a:effectLst/>
                          <a:latin typeface="Arial"/>
                        </a:rPr>
                        <a:t>4</a:t>
                      </a:r>
                    </a:p>
                  </a:txBody>
                  <a:tcPr marL="9527" marR="9527" marT="9524" marB="0" anchor="b">
                    <a:lnL>
                      <a:noFill/>
                    </a:lnL>
                    <a:lnR>
                      <a:noFill/>
                    </a:lnR>
                    <a:lnT>
                      <a:noFill/>
                    </a:lnT>
                    <a:lnB>
                      <a:noFill/>
                    </a:lnB>
                    <a:solidFill>
                      <a:srgbClr val="009900"/>
                    </a:solidFill>
                  </a:tcPr>
                </a:tc>
                <a:tc>
                  <a:txBody>
                    <a:bodyPr/>
                    <a:lstStyle/>
                    <a:p>
                      <a:pPr algn="ctr" fontAlgn="b"/>
                      <a:r>
                        <a:rPr lang="cs-CZ" sz="1000" b="0" i="0" u="none" strike="noStrike" dirty="0">
                          <a:effectLst/>
                          <a:latin typeface="Arial"/>
                        </a:rPr>
                        <a:t>4</a:t>
                      </a:r>
                    </a:p>
                  </a:txBody>
                  <a:tcPr marL="9527" marR="9527" marT="9524" marB="0" anchor="b">
                    <a:lnL>
                      <a:noFill/>
                    </a:lnL>
                    <a:lnR>
                      <a:noFill/>
                    </a:lnR>
                    <a:lnT>
                      <a:noFill/>
                    </a:lnT>
                    <a:lnB>
                      <a:noFill/>
                    </a:lnB>
                    <a:solidFill>
                      <a:srgbClr val="009900"/>
                    </a:solidFill>
                  </a:tcPr>
                </a:tc>
                <a:tc>
                  <a:txBody>
                    <a:bodyPr/>
                    <a:lstStyle/>
                    <a:p>
                      <a:pPr algn="ctr" fontAlgn="b"/>
                      <a:r>
                        <a:rPr lang="cs-CZ" sz="1000" b="0" i="0" u="none" strike="noStrike" dirty="0">
                          <a:effectLst/>
                          <a:latin typeface="Arial"/>
                        </a:rPr>
                        <a:t>4</a:t>
                      </a:r>
                    </a:p>
                  </a:txBody>
                  <a:tcPr marL="9527" marR="9527" marT="9524" marB="0" anchor="b">
                    <a:lnL>
                      <a:noFill/>
                    </a:lnL>
                    <a:lnR>
                      <a:noFill/>
                    </a:lnR>
                    <a:lnT>
                      <a:noFill/>
                    </a:lnT>
                    <a:lnB>
                      <a:noFill/>
                    </a:lnB>
                    <a:solidFill>
                      <a:srgbClr val="009900"/>
                    </a:solidFill>
                  </a:tcPr>
                </a:tc>
                <a:tc>
                  <a:txBody>
                    <a:bodyPr/>
                    <a:lstStyle/>
                    <a:p>
                      <a:pPr algn="ctr" fontAlgn="b"/>
                      <a:r>
                        <a:rPr lang="cs-CZ" sz="1000" b="0" i="0" u="none" strike="noStrike" dirty="0" smtClean="0">
                          <a:effectLst/>
                          <a:latin typeface="Arial"/>
                        </a:rPr>
                        <a:t>4</a:t>
                      </a:r>
                      <a:endParaRPr lang="cs-CZ" sz="1000" b="0" i="0" u="none" strike="noStrike" dirty="0">
                        <a:effectLst/>
                        <a:latin typeface="Arial"/>
                      </a:endParaRPr>
                    </a:p>
                  </a:txBody>
                  <a:tcPr marL="9527" marR="9527" marT="9524" marB="0" anchor="b">
                    <a:lnL>
                      <a:noFill/>
                    </a:lnL>
                    <a:lnR>
                      <a:noFill/>
                    </a:lnR>
                    <a:lnT>
                      <a:noFill/>
                    </a:lnT>
                    <a:lnB>
                      <a:noFill/>
                    </a:lnB>
                    <a:solidFill>
                      <a:srgbClr val="009900"/>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E</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F</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marL="0" algn="ctr" rtl="0" eaLnBrk="1" fontAlgn="b" latinLnBrk="0" hangingPunct="1"/>
                      <a:endParaRPr kumimoji="0" lang="cs-CZ" sz="1000" b="0" i="0" u="none" strike="noStrike" kern="1200" dirty="0">
                        <a:solidFill>
                          <a:schemeClr val="tx1"/>
                        </a:solidFill>
                        <a:effectLst/>
                        <a:latin typeface="Arial"/>
                        <a:ea typeface="+mn-ea"/>
                        <a:cs typeface="+mn-cs"/>
                      </a:endParaRPr>
                    </a:p>
                  </a:txBody>
                  <a:tcPr marL="9527" marR="9527" marT="9524" marB="0" anchor="b">
                    <a:lnL>
                      <a:noFill/>
                    </a:lnL>
                    <a:lnR>
                      <a:noFill/>
                    </a:lnR>
                    <a:lnT>
                      <a:noFill/>
                    </a:lnT>
                    <a:lnB>
                      <a:noFill/>
                    </a:lnB>
                    <a:solidFill>
                      <a:schemeClr val="bg1"/>
                    </a:solidFill>
                  </a:tcPr>
                </a:tc>
                <a:tc>
                  <a:txBody>
                    <a:bodyPr/>
                    <a:lstStyle/>
                    <a:p>
                      <a:pPr marL="0" algn="ctr" rtl="0" eaLnBrk="1" fontAlgn="b" latinLnBrk="0" hangingPunct="1"/>
                      <a:endParaRPr kumimoji="0" lang="cs-CZ" sz="1000" b="0" i="0" u="none" strike="noStrike" kern="1200" dirty="0">
                        <a:solidFill>
                          <a:schemeClr val="tx1"/>
                        </a:solidFill>
                        <a:effectLst/>
                        <a:latin typeface="Arial"/>
                        <a:ea typeface="+mn-ea"/>
                        <a:cs typeface="+mn-cs"/>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00B0F0"/>
                    </a:solidFill>
                  </a:tcPr>
                </a:tc>
                <a:tc>
                  <a:txBody>
                    <a:bodyPr/>
                    <a:lstStyle/>
                    <a:p>
                      <a:pPr marL="0" algn="ctr" rtl="0" eaLnBrk="1" fontAlgn="b" latinLnBrk="0" hangingPunct="1"/>
                      <a:r>
                        <a:rPr kumimoji="0" lang="cs-CZ" sz="1000" b="0" i="0" u="none" strike="noStrike" kern="1200" dirty="0" smtClean="0">
                          <a:solidFill>
                            <a:schemeClr val="tx1"/>
                          </a:solidFill>
                          <a:effectLst/>
                          <a:latin typeface="Arial"/>
                          <a:ea typeface="+mn-ea"/>
                          <a:cs typeface="+mn-cs"/>
                        </a:rPr>
                        <a:t>3</a:t>
                      </a:r>
                      <a:endParaRPr kumimoji="0" lang="cs-CZ" sz="1000" b="0" i="0" u="none" strike="noStrike" kern="1200" dirty="0">
                        <a:solidFill>
                          <a:schemeClr val="tx1"/>
                        </a:solidFill>
                        <a:effectLst/>
                        <a:latin typeface="Arial"/>
                        <a:ea typeface="+mn-ea"/>
                        <a:cs typeface="+mn-cs"/>
                      </a:endParaRPr>
                    </a:p>
                  </a:txBody>
                  <a:tcPr marL="9527" marR="9527" marT="9524" marB="0" anchor="b">
                    <a:lnL>
                      <a:noFill/>
                    </a:lnL>
                    <a:lnR>
                      <a:noFill/>
                    </a:lnR>
                    <a:lnT>
                      <a:noFill/>
                    </a:lnT>
                    <a:lnB>
                      <a:noFill/>
                    </a:lnB>
                    <a:solidFill>
                      <a:srgbClr val="00B0F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G</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009900"/>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009900"/>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009900"/>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009900"/>
                    </a:solidFill>
                  </a:tcPr>
                </a:tc>
                <a:tc>
                  <a:txBody>
                    <a:bodyPr/>
                    <a:lstStyle/>
                    <a:p>
                      <a:pPr algn="ctr" fontAlgn="b"/>
                      <a:r>
                        <a:rPr lang="cs-CZ" sz="1000" b="0" i="0" u="none" strike="noStrike" dirty="0" smtClean="0">
                          <a:effectLst/>
                          <a:latin typeface="Arial"/>
                        </a:rPr>
                        <a:t>3</a:t>
                      </a:r>
                      <a:endParaRPr lang="cs-CZ" sz="1000" b="0" i="0" u="none" strike="noStrike" dirty="0">
                        <a:effectLst/>
                        <a:latin typeface="Arial"/>
                      </a:endParaRPr>
                    </a:p>
                  </a:txBody>
                  <a:tcPr marL="9527" marR="9527" marT="9524" marB="0" anchor="b">
                    <a:lnL>
                      <a:noFill/>
                    </a:lnL>
                    <a:lnR>
                      <a:noFill/>
                    </a:lnR>
                    <a:lnT>
                      <a:noFill/>
                    </a:lnT>
                    <a:lnB>
                      <a:noFill/>
                    </a:lnB>
                    <a:solidFill>
                      <a:srgbClr val="009900"/>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H</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dirty="0">
                          <a:effectLst/>
                          <a:latin typeface="Arial"/>
                        </a:rPr>
                        <a:t>3</a:t>
                      </a:r>
                    </a:p>
                  </a:txBody>
                  <a:tcPr marL="9527" marR="9527" marT="9524" marB="0" anchor="b">
                    <a:lnL>
                      <a:noFill/>
                    </a:lnL>
                    <a:lnR>
                      <a:noFill/>
                    </a:lnR>
                    <a:lnT>
                      <a:noFill/>
                    </a:lnT>
                    <a:lnB>
                      <a:noFill/>
                    </a:lnB>
                    <a:solidFill>
                      <a:srgbClr val="FF000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cs-CZ" sz="1000" b="0" i="0" u="none" strike="noStrike" dirty="0">
                          <a:effectLst/>
                          <a:latin typeface="Arial"/>
                        </a:rPr>
                        <a:t>I</a:t>
                      </a:r>
                    </a:p>
                  </a:txBody>
                  <a:tcPr marL="9527" marR="9527" marT="9524" marB="0" anchor="b">
                    <a:lnL>
                      <a:noFill/>
                    </a:lnL>
                    <a:lnR>
                      <a:noFill/>
                    </a:lnR>
                    <a:lnT>
                      <a:noFill/>
                    </a:lnT>
                    <a:lnB>
                      <a:noFill/>
                    </a:lnB>
                    <a:solidFill>
                      <a:srgbClr val="92D050"/>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a:noFill/>
                    </a:lnT>
                    <a:lnB>
                      <a:noFill/>
                    </a:lnB>
                    <a:solidFill>
                      <a:srgbClr val="FF0000"/>
                    </a:solidFill>
                  </a:tcPr>
                </a:tc>
                <a:tc>
                  <a:txBody>
                    <a:bodyPr/>
                    <a:lstStyle/>
                    <a:p>
                      <a:pPr algn="ctr" fontAlgn="b"/>
                      <a:r>
                        <a:rPr lang="cs-CZ" sz="1000" b="0" i="0" u="none" strike="noStrike" dirty="0">
                          <a:effectLst/>
                          <a:latin typeface="Arial"/>
                        </a:rPr>
                        <a:t>2</a:t>
                      </a:r>
                    </a:p>
                  </a:txBody>
                  <a:tcPr marL="9527" marR="9527" marT="9524" marB="0" anchor="b">
                    <a:lnL>
                      <a:noFill/>
                    </a:lnL>
                    <a:lnR>
                      <a:noFill/>
                    </a:lnR>
                    <a:lnT>
                      <a:noFill/>
                    </a:lnT>
                    <a:lnB>
                      <a:noFill/>
                    </a:lnB>
                    <a:solidFill>
                      <a:srgbClr val="FF0000"/>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solidFill>
                      <a:schemeClr val="bg1"/>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55189">
                <a:tc>
                  <a:txBody>
                    <a:bodyPr/>
                    <a:lstStyle/>
                    <a:p>
                      <a:pPr algn="ctr" fontAlgn="b"/>
                      <a:r>
                        <a:rPr lang="cs-CZ" sz="1000" b="0" i="0" u="none" strike="noStrike">
                          <a:effectLst/>
                          <a:latin typeface="Arial"/>
                        </a:rPr>
                        <a:t> </a:t>
                      </a:r>
                    </a:p>
                  </a:txBody>
                  <a:tcPr marL="9527" marR="9527" marT="952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cs-CZ" sz="1000" b="0" i="0" u="none" strike="noStrike">
                          <a:effectLst/>
                          <a:latin typeface="Arial"/>
                        </a:rPr>
                        <a:t>J</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cs-CZ" sz="1000" b="0" i="0" u="none" strike="noStrike" dirty="0">
                          <a:effectLst/>
                          <a:latin typeface="Arial"/>
                        </a:rPr>
                        <a:t> </a:t>
                      </a:r>
                    </a:p>
                  </a:txBody>
                  <a:tcPr marL="9527" marR="9527" marT="952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000" b="0" i="0" u="none" strike="noStrike" dirty="0">
                          <a:effectLst/>
                          <a:latin typeface="Arial"/>
                        </a:rPr>
                        <a:t>1</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dirty="0">
                          <a:effectLst/>
                          <a:latin typeface="Arial"/>
                        </a:rPr>
                        <a:t>1</a:t>
                      </a:r>
                    </a:p>
                  </a:txBody>
                  <a:tcPr marL="9527" marR="9527" marT="9524" marB="0" anchor="b">
                    <a:lnL>
                      <a:noFill/>
                    </a:lnL>
                    <a:lnR>
                      <a:noFill/>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cs-CZ" sz="1000" b="0" i="0" u="none" strike="noStrike" dirty="0">
                          <a:effectLst/>
                          <a:latin typeface="Arial"/>
                        </a:rPr>
                        <a:t>1</a:t>
                      </a:r>
                    </a:p>
                  </a:txBody>
                  <a:tcPr marL="9527" marR="9527" marT="952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55189">
                <a:tc gridSpan="3">
                  <a:txBody>
                    <a:bodyPr/>
                    <a:lstStyle/>
                    <a:p>
                      <a:pPr algn="ctr" fontAlgn="b"/>
                      <a:r>
                        <a:rPr lang="cs-CZ" sz="1000" b="0" i="0" u="none" strike="noStrike" dirty="0">
                          <a:effectLst/>
                          <a:latin typeface="Arial"/>
                        </a:rPr>
                        <a:t>Suma</a:t>
                      </a:r>
                    </a:p>
                  </a:txBody>
                  <a:tcPr marL="9527" marR="9527" marT="95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hMerge="1">
                  <a:txBody>
                    <a:bodyPr/>
                    <a:lstStyle/>
                    <a:p>
                      <a:endParaRPr lang="cs-CZ"/>
                    </a:p>
                  </a:txBody>
                  <a:tcPr/>
                </a:tc>
                <a:tc hMerge="1">
                  <a:txBody>
                    <a:bodyPr/>
                    <a:lstStyle/>
                    <a:p>
                      <a:endParaRPr lang="cs-CZ"/>
                    </a:p>
                  </a:txBody>
                  <a:tcPr/>
                </a:tc>
                <a:tc>
                  <a:txBody>
                    <a:bodyPr/>
                    <a:lstStyle/>
                    <a:p>
                      <a:pPr algn="ctr" fontAlgn="b"/>
                      <a:r>
                        <a:rPr lang="cs-CZ" sz="1000" b="0" i="0" u="none" strike="noStrike" dirty="0" smtClean="0">
                          <a:effectLst/>
                          <a:latin typeface="Arial"/>
                        </a:rPr>
                        <a:t>5</a:t>
                      </a:r>
                      <a:endParaRPr lang="cs-CZ" sz="1000" b="0" i="0" u="none" strike="noStrike" dirty="0">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5</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6</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7</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7</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7</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7</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7</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8</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8</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8</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8</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8</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smtClean="0">
                          <a:effectLst/>
                          <a:latin typeface="Arial"/>
                        </a:rPr>
                        <a:t>1</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smtClean="0">
                          <a:effectLst/>
                          <a:latin typeface="Arial"/>
                        </a:rPr>
                        <a:t>1</a:t>
                      </a:r>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cs-CZ" sz="1000" b="0" i="0" u="none" strike="noStrike" dirty="0" smtClean="0">
                          <a:effectLst/>
                          <a:latin typeface="Arial"/>
                        </a:rPr>
                        <a:t>1</a:t>
                      </a:r>
                      <a:endParaRPr lang="cs-CZ" sz="1000" b="0" i="0" u="none" strike="noStrike" dirty="0">
                        <a:effectLst/>
                        <a:latin typeface="Arial"/>
                      </a:endParaRPr>
                    </a:p>
                  </a:txBody>
                  <a:tcPr marL="9527" marR="9527" marT="95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endParaRPr lang="cs-CZ" sz="1000" b="0" i="0" u="none" strike="noStrike">
                        <a:effectLst/>
                        <a:latin typeface="Arial"/>
                      </a:endParaRPr>
                    </a:p>
                  </a:txBody>
                  <a:tcPr marL="9527" marR="9527" marT="9524" marB="0" anchor="b">
                    <a:lnL w="12700" cap="flat" cmpd="sng" algn="ctr">
                      <a:solidFill>
                        <a:srgbClr val="000000"/>
                      </a:solidFill>
                      <a:prstDash val="solid"/>
                      <a:round/>
                      <a:headEnd type="none" w="med" len="med"/>
                      <a:tailEnd type="none" w="med" len="med"/>
                    </a:lnL>
                    <a:lnR>
                      <a:noFill/>
                    </a:lnR>
                    <a:lnT>
                      <a:noFill/>
                    </a:lnT>
                    <a:lnB>
                      <a:noFill/>
                    </a:lnB>
                  </a:tcPr>
                </a:tc>
              </a:tr>
              <a:tr h="241012">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a:effectLst/>
                        <a:latin typeface="Arial"/>
                      </a:endParaRPr>
                    </a:p>
                  </a:txBody>
                  <a:tcPr marL="9527" marR="9527"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cs-CZ" sz="1000" b="0" i="0" u="none" strike="noStrike" dirty="0">
                        <a:effectLst/>
                        <a:latin typeface="Arial"/>
                      </a:endParaRPr>
                    </a:p>
                  </a:txBody>
                  <a:tcPr marL="9527" marR="9527" marT="9524"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r>
              <a:rPr lang="cs-CZ" altLang="cs-CZ" sz="3200" b="1" smtClean="0">
                <a:solidFill>
                  <a:srgbClr val="002060"/>
                </a:solidFill>
              </a:rPr>
              <a:t> - </a:t>
            </a:r>
            <a:r>
              <a:rPr lang="en-US" altLang="cs-CZ" sz="3200" b="1" smtClean="0">
                <a:solidFill>
                  <a:srgbClr val="002060"/>
                </a:solidFill>
              </a:rPr>
              <a:t>Homework</a:t>
            </a:r>
          </a:p>
        </p:txBody>
      </p:sp>
      <p:sp>
        <p:nvSpPr>
          <p:cNvPr id="20483" name="Podnadpis 2"/>
          <p:cNvSpPr>
            <a:spLocks noGrp="1"/>
          </p:cNvSpPr>
          <p:nvPr>
            <p:ph sz="quarter" idx="1"/>
          </p:nvPr>
        </p:nvSpPr>
        <p:spPr>
          <a:xfrm>
            <a:off x="301625" y="1527175"/>
            <a:ext cx="8556625" cy="4572000"/>
          </a:xfrm>
        </p:spPr>
        <p:txBody>
          <a:bodyPr/>
          <a:lstStyle/>
          <a:p>
            <a:r>
              <a:rPr lang="en-US" altLang="cs-CZ" sz="2000" smtClean="0"/>
              <a:t>Two possible scenarios of resource smoothing</a:t>
            </a:r>
            <a:r>
              <a:rPr lang="cs-CZ" altLang="cs-CZ" sz="2000" smtClean="0"/>
              <a:t>:</a:t>
            </a:r>
            <a:endParaRPr lang="en-US" altLang="cs-CZ" sz="2000" smtClean="0"/>
          </a:p>
        </p:txBody>
      </p:sp>
      <p:graphicFrame>
        <p:nvGraphicFramePr>
          <p:cNvPr id="20484" name="graf 1"/>
          <p:cNvGraphicFramePr>
            <a:graphicFrameLocks/>
          </p:cNvGraphicFramePr>
          <p:nvPr/>
        </p:nvGraphicFramePr>
        <p:xfrm>
          <a:off x="1281113" y="2082800"/>
          <a:ext cx="6365875" cy="4060825"/>
        </p:xfrm>
        <a:graphic>
          <a:graphicData uri="http://schemas.openxmlformats.org/presentationml/2006/ole">
            <mc:AlternateContent xmlns:mc="http://schemas.openxmlformats.org/markup-compatibility/2006">
              <mc:Choice xmlns:v="urn:schemas-microsoft-com:vml" Requires="v">
                <p:oleObj spid="_x0000_s20490" r:id="rId4" imgW="6364776" imgH="4060288" progId="Excel.Chart.8">
                  <p:embed/>
                </p:oleObj>
              </mc:Choice>
              <mc:Fallback>
                <p:oleObj r:id="rId4" imgW="6364776" imgH="4060288" progId="Excel.Chart.8">
                  <p:embed/>
                  <p:pic>
                    <p:nvPicPr>
                      <p:cNvPr id="0" name="graf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3" y="2082800"/>
                        <a:ext cx="6365875"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en-US" sz="2800" b="1" dirty="0" smtClean="0"/>
              <a:t>Network Analysis Results</a:t>
            </a:r>
          </a:p>
          <a:p>
            <a:pPr>
              <a:defRPr/>
            </a:pPr>
            <a:r>
              <a:rPr lang="en-US" sz="2800" dirty="0" smtClean="0"/>
              <a:t>Is the project completion time provided by CPM really the shortest possible?</a:t>
            </a:r>
          </a:p>
          <a:p>
            <a:pPr lvl="1">
              <a:spcAft>
                <a:spcPts val="600"/>
              </a:spcAft>
              <a:defRPr/>
            </a:pPr>
            <a:r>
              <a:rPr lang="en-US" sz="2400" dirty="0" smtClean="0">
                <a:solidFill>
                  <a:schemeClr val="tx1"/>
                </a:solidFill>
              </a:rPr>
              <a:t>Based on the data provided there is no possibility to make the project duration shorter.</a:t>
            </a:r>
          </a:p>
          <a:p>
            <a:pPr>
              <a:defRPr/>
            </a:pPr>
            <a:r>
              <a:rPr lang="en-US" sz="2800" dirty="0" smtClean="0"/>
              <a:t>BUT</a:t>
            </a:r>
          </a:p>
          <a:p>
            <a:pPr lvl="1">
              <a:spcBef>
                <a:spcPts val="0"/>
              </a:spcBef>
              <a:spcAft>
                <a:spcPts val="600"/>
              </a:spcAft>
              <a:defRPr/>
            </a:pPr>
            <a:r>
              <a:rPr lang="en-US" sz="2400" dirty="0" smtClean="0">
                <a:solidFill>
                  <a:schemeClr val="tx1"/>
                </a:solidFill>
              </a:rPr>
              <a:t>What about if more people are available?</a:t>
            </a:r>
          </a:p>
          <a:p>
            <a:pPr lvl="1">
              <a:spcBef>
                <a:spcPts val="0"/>
              </a:spcBef>
              <a:spcAft>
                <a:spcPts val="600"/>
              </a:spcAft>
              <a:defRPr/>
            </a:pPr>
            <a:r>
              <a:rPr lang="en-US" sz="2400" dirty="0" smtClean="0">
                <a:solidFill>
                  <a:schemeClr val="tx1"/>
                </a:solidFill>
              </a:rPr>
              <a:t>What if new machinery can be employed?</a:t>
            </a:r>
          </a:p>
          <a:p>
            <a:pPr lvl="1">
              <a:spcBef>
                <a:spcPts val="0"/>
              </a:spcBef>
              <a:spcAft>
                <a:spcPts val="600"/>
              </a:spcAft>
              <a:defRPr/>
            </a:pPr>
            <a:r>
              <a:rPr lang="en-US" sz="2400" dirty="0" smtClean="0">
                <a:solidFill>
                  <a:schemeClr val="tx1"/>
                </a:solidFill>
              </a:rPr>
              <a:t>What is a different technology is applicable?</a:t>
            </a:r>
          </a:p>
          <a:p>
            <a:pPr lvl="1">
              <a:spcBef>
                <a:spcPts val="0"/>
              </a:spcBef>
              <a:spcAft>
                <a:spcPts val="600"/>
              </a:spcAft>
              <a:defRPr/>
            </a:pPr>
            <a:r>
              <a:rPr lang="en-US" sz="2400" dirty="0" smtClean="0">
                <a:solidFill>
                  <a:schemeClr val="tx1"/>
                </a:solidFill>
              </a:rPr>
              <a:t>How much money do we have?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231188" cy="4572000"/>
          </a:xfrm>
        </p:spPr>
        <p:txBody>
          <a:bodyPr/>
          <a:lstStyle/>
          <a:p>
            <a:pPr marL="0" indent="0">
              <a:spcAft>
                <a:spcPts val="600"/>
              </a:spcAft>
              <a:buFont typeface="Wingdings 2" panose="05020102010507070707" pitchFamily="18" charset="2"/>
              <a:buNone/>
              <a:defRPr/>
            </a:pPr>
            <a:r>
              <a:rPr lang="en-US" sz="2800" b="1" dirty="0"/>
              <a:t>Case Study – Earthquake in CA</a:t>
            </a:r>
          </a:p>
          <a:p>
            <a:pPr>
              <a:spcBef>
                <a:spcPts val="0"/>
              </a:spcBef>
              <a:spcAft>
                <a:spcPts val="1200"/>
              </a:spcAft>
              <a:defRPr/>
            </a:pPr>
            <a:r>
              <a:rPr lang="en-US" sz="2600" dirty="0" smtClean="0"/>
              <a:t>In January 1994, the Northridge earthquake in Southern California damaged ten bridges on the Santa Monica Freeway in Los Angeles. </a:t>
            </a:r>
          </a:p>
          <a:p>
            <a:pPr>
              <a:spcBef>
                <a:spcPts val="0"/>
              </a:spcBef>
              <a:spcAft>
                <a:spcPts val="1200"/>
              </a:spcAft>
              <a:defRPr/>
            </a:pPr>
            <a:r>
              <a:rPr lang="en-US" sz="2600" dirty="0" smtClean="0"/>
              <a:t>C.C. Myers, Inc. won the contract to replace the bridges. The contract specified that the work had to be completed in 140 days. </a:t>
            </a:r>
          </a:p>
          <a:p>
            <a:pPr>
              <a:spcBef>
                <a:spcPts val="0"/>
              </a:spcBef>
              <a:spcAft>
                <a:spcPts val="1200"/>
              </a:spcAft>
              <a:defRPr/>
            </a:pPr>
            <a:r>
              <a:rPr lang="en-US" sz="2600" dirty="0" smtClean="0"/>
              <a:t>The closure of the freeway was estimated to cost the economy of the area as much as $1M per day.</a:t>
            </a:r>
            <a:endParaRPr lang="en-US" sz="2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p>
        </p:txBody>
      </p:sp>
      <p:sp>
        <p:nvSpPr>
          <p:cNvPr id="17411" name="Podnadpis 2"/>
          <p:cNvSpPr>
            <a:spLocks noGrp="1"/>
          </p:cNvSpPr>
          <p:nvPr>
            <p:ph sz="quarter" idx="1"/>
          </p:nvPr>
        </p:nvSpPr>
        <p:spPr>
          <a:xfrm>
            <a:off x="301625" y="1527175"/>
            <a:ext cx="8447088" cy="4572000"/>
          </a:xfrm>
        </p:spPr>
        <p:txBody>
          <a:bodyPr/>
          <a:lstStyle/>
          <a:p>
            <a:pPr marL="0" indent="0">
              <a:spcAft>
                <a:spcPts val="600"/>
              </a:spcAft>
              <a:buFont typeface="Wingdings 2" panose="05020102010507070707" pitchFamily="18" charset="2"/>
              <a:buNone/>
              <a:defRPr/>
            </a:pPr>
            <a:r>
              <a:rPr lang="en-US" sz="2800" b="1" dirty="0"/>
              <a:t>Case Study – Earthquake in CA</a:t>
            </a:r>
          </a:p>
          <a:p>
            <a:pPr>
              <a:spcBef>
                <a:spcPts val="0"/>
              </a:spcBef>
              <a:spcAft>
                <a:spcPts val="1200"/>
              </a:spcAft>
              <a:defRPr/>
            </a:pPr>
            <a:r>
              <a:rPr lang="en-US" sz="2600" dirty="0" smtClean="0"/>
              <a:t>The State of California, understanding the loss to the LA economy that was caused by the freeway being down, offered a $200,000 per day bonus for each day prior to the 140 days deadline</a:t>
            </a:r>
          </a:p>
          <a:p>
            <a:pPr>
              <a:spcBef>
                <a:spcPts val="600"/>
              </a:spcBef>
              <a:spcAft>
                <a:spcPts val="600"/>
              </a:spcAft>
              <a:defRPr/>
            </a:pPr>
            <a:r>
              <a:rPr lang="en-US" sz="2600" dirty="0" smtClean="0"/>
              <a:t>C.C. Myers, Inc. Took the challenge:</a:t>
            </a:r>
          </a:p>
          <a:p>
            <a:pPr lvl="1">
              <a:spcBef>
                <a:spcPts val="0"/>
              </a:spcBef>
              <a:spcAft>
                <a:spcPts val="400"/>
              </a:spcAft>
              <a:defRPr/>
            </a:pPr>
            <a:r>
              <a:rPr lang="en-US" sz="2100" dirty="0" smtClean="0">
                <a:solidFill>
                  <a:schemeClr val="tx1"/>
                </a:solidFill>
              </a:rPr>
              <a:t>Greatly expanded workforce (e.g. 134 ironworkers instead of 15)</a:t>
            </a:r>
          </a:p>
          <a:p>
            <a:pPr lvl="1">
              <a:spcBef>
                <a:spcPts val="0"/>
              </a:spcBef>
              <a:spcAft>
                <a:spcPts val="400"/>
              </a:spcAft>
              <a:defRPr/>
            </a:pPr>
            <a:r>
              <a:rPr lang="en-US" sz="2100" dirty="0" smtClean="0">
                <a:solidFill>
                  <a:schemeClr val="tx1"/>
                </a:solidFill>
              </a:rPr>
              <a:t>Special lighting equipment allowed them to work 24 hours a day</a:t>
            </a:r>
          </a:p>
          <a:p>
            <a:pPr lvl="1">
              <a:spcBef>
                <a:spcPts val="0"/>
              </a:spcBef>
              <a:spcAft>
                <a:spcPts val="400"/>
              </a:spcAft>
              <a:defRPr/>
            </a:pPr>
            <a:r>
              <a:rPr lang="en-US" sz="2100" dirty="0" smtClean="0">
                <a:solidFill>
                  <a:schemeClr val="tx1"/>
                </a:solidFill>
              </a:rPr>
              <a:t>Special materials were used in order to avoid weather influence</a:t>
            </a:r>
          </a:p>
          <a:p>
            <a:pPr lvl="1">
              <a:spcBef>
                <a:spcPts val="0"/>
              </a:spcBef>
              <a:spcAft>
                <a:spcPts val="400"/>
              </a:spcAft>
              <a:defRPr/>
            </a:pPr>
            <a:r>
              <a:rPr lang="en-US" sz="2100" dirty="0" smtClean="0">
                <a:solidFill>
                  <a:schemeClr val="tx1"/>
                </a:solidFill>
              </a:rPr>
              <a:t>Generous incentive scheme was introduced for teams of workers</a:t>
            </a:r>
          </a:p>
          <a:p>
            <a:pPr lvl="1">
              <a:spcBef>
                <a:spcPts val="0"/>
              </a:spcBef>
              <a:spcAft>
                <a:spcPts val="400"/>
              </a:spcAft>
              <a:defRPr/>
            </a:pPr>
            <a:r>
              <a:rPr lang="en-US" sz="2100" dirty="0" smtClean="0">
                <a:solidFill>
                  <a:schemeClr val="tx1"/>
                </a:solidFill>
              </a:rPr>
              <a:t>The work was scheduled as an „assembly line“ etc.</a:t>
            </a:r>
          </a:p>
          <a:p>
            <a:pPr>
              <a:spcBef>
                <a:spcPts val="0"/>
              </a:spcBef>
              <a:spcAft>
                <a:spcPts val="1200"/>
              </a:spcAft>
              <a:defRPr/>
            </a:pPr>
            <a:endParaRPr lang="cs-CZ" sz="2600" dirty="0" smtClean="0"/>
          </a:p>
          <a:p>
            <a:pPr>
              <a:spcBef>
                <a:spcPts val="0"/>
              </a:spcBef>
              <a:spcAft>
                <a:spcPts val="1200"/>
              </a:spcAft>
              <a:defRPr/>
            </a:pPr>
            <a:endParaRPr lang="cs-CZ" sz="2400" dirty="0" smtClean="0"/>
          </a:p>
          <a:p>
            <a:pPr>
              <a:spcBef>
                <a:spcPts val="0"/>
              </a:spcBef>
              <a:spcAft>
                <a:spcPts val="1200"/>
              </a:spcAft>
              <a:defRPr/>
            </a:pPr>
            <a:endParaRPr lang="cs-CZ" sz="24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dministrativní">
  <a:themeElements>
    <a:clrScheme name="Administrativní">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dministrativní">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ministrativní">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3302</TotalTime>
  <Words>2925</Words>
  <Application>Microsoft Office PowerPoint</Application>
  <PresentationFormat>Předvádění na obrazovce (4:3)</PresentationFormat>
  <Paragraphs>1989</Paragraphs>
  <Slides>29</Slides>
  <Notes>0</Notes>
  <HiddenSlides>0</HiddenSlides>
  <MMClips>0</MMClips>
  <ScaleCrop>false</ScaleCrop>
  <HeadingPairs>
    <vt:vector size="8" baseType="variant">
      <vt:variant>
        <vt:lpstr>Použitá písma</vt:lpstr>
      </vt:variant>
      <vt:variant>
        <vt:i4>7</vt:i4>
      </vt:variant>
      <vt:variant>
        <vt:lpstr>Motiv</vt:lpstr>
      </vt:variant>
      <vt:variant>
        <vt:i4>1</vt:i4>
      </vt:variant>
      <vt:variant>
        <vt:lpstr>Vložené servery OLE</vt:lpstr>
      </vt:variant>
      <vt:variant>
        <vt:i4>1</vt:i4>
      </vt:variant>
      <vt:variant>
        <vt:lpstr>Nadpisy snímků</vt:lpstr>
      </vt:variant>
      <vt:variant>
        <vt:i4>29</vt:i4>
      </vt:variant>
    </vt:vector>
  </HeadingPairs>
  <TitlesOfParts>
    <vt:vector size="38" baseType="lpstr">
      <vt:lpstr>Arial</vt:lpstr>
      <vt:lpstr>Arial CE</vt:lpstr>
      <vt:lpstr>Calibri</vt:lpstr>
      <vt:lpstr>Georgia</vt:lpstr>
      <vt:lpstr>Times New Roman</vt:lpstr>
      <vt:lpstr>Wingdings</vt:lpstr>
      <vt:lpstr>Wingdings 2</vt:lpstr>
      <vt:lpstr>Administrativní</vt:lpstr>
      <vt:lpstr>Graf aplikace Microsoft Excel</vt:lpstr>
      <vt:lpstr>  Resource Smoothing - Homework</vt:lpstr>
      <vt:lpstr>  Resource Smoothing - Homework</vt:lpstr>
      <vt:lpstr>  Resource Smoothing - Homework</vt:lpstr>
      <vt:lpstr>  Resource Smoothing - Homework</vt:lpstr>
      <vt:lpstr>  Resource Smoothing - Homework</vt:lpstr>
      <vt:lpstr>  Resource Smoothing - Homework</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Crashing Durations</vt:lpstr>
      <vt:lpstr>  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Teoretická informatika</dc:title>
  <dc:creator>Hynek</dc:creator>
  <cp:lastModifiedBy>Hynek Josef</cp:lastModifiedBy>
  <cp:revision>192</cp:revision>
  <dcterms:created xsi:type="dcterms:W3CDTF">2008-02-10T10:12:05Z</dcterms:created>
  <dcterms:modified xsi:type="dcterms:W3CDTF">2018-12-04T12:30:03Z</dcterms:modified>
</cp:coreProperties>
</file>