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handoutMasterIdLst>
    <p:handoutMasterId r:id="rId32"/>
  </p:handoutMasterIdLst>
  <p:sldIdLst>
    <p:sldId id="495" r:id="rId2"/>
    <p:sldId id="480" r:id="rId3"/>
    <p:sldId id="497" r:id="rId4"/>
    <p:sldId id="498" r:id="rId5"/>
    <p:sldId id="499" r:id="rId6"/>
    <p:sldId id="500" r:id="rId7"/>
    <p:sldId id="501" r:id="rId8"/>
    <p:sldId id="502" r:id="rId9"/>
    <p:sldId id="503" r:id="rId10"/>
    <p:sldId id="496" r:id="rId11"/>
    <p:sldId id="504" r:id="rId12"/>
    <p:sldId id="505" r:id="rId13"/>
    <p:sldId id="506" r:id="rId14"/>
    <p:sldId id="507" r:id="rId15"/>
    <p:sldId id="508" r:id="rId16"/>
    <p:sldId id="509" r:id="rId17"/>
    <p:sldId id="510" r:id="rId18"/>
    <p:sldId id="511" r:id="rId19"/>
    <p:sldId id="512" r:id="rId20"/>
    <p:sldId id="513" r:id="rId21"/>
    <p:sldId id="514" r:id="rId22"/>
    <p:sldId id="515" r:id="rId23"/>
    <p:sldId id="516" r:id="rId24"/>
    <p:sldId id="517" r:id="rId25"/>
    <p:sldId id="518" r:id="rId26"/>
    <p:sldId id="519" r:id="rId27"/>
    <p:sldId id="520" r:id="rId28"/>
    <p:sldId id="521" r:id="rId29"/>
    <p:sldId id="522" r:id="rId30"/>
  </p:sldIdLst>
  <p:sldSz cx="9144000" cy="6858000" type="screen4x3"/>
  <p:notesSz cx="6858000" cy="9144000"/>
  <p:defaultTextStyle>
    <a:defPPr>
      <a:defRPr lang="cs-CZ"/>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99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8" autoAdjust="0"/>
  </p:normalViewPr>
  <p:slideViewPr>
    <p:cSldViewPr>
      <p:cViewPr varScale="1">
        <p:scale>
          <a:sx n="106" d="100"/>
          <a:sy n="106" d="100"/>
        </p:scale>
        <p:origin x="1680" y="102"/>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9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embeddings/oleObject2.bin"/><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embeddings/oleObject3.bin"/><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embeddings/oleObject4.bin"/><Relationship Id="rId1" Type="http://schemas.openxmlformats.org/officeDocument/2006/relationships/themeOverride" Target="../theme/themeOverrid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200" b="1" i="0" u="none" strike="noStrike" baseline="0">
                <a:solidFill>
                  <a:srgbClr val="000000"/>
                </a:solidFill>
                <a:latin typeface="Arial"/>
                <a:ea typeface="Arial"/>
                <a:cs typeface="Arial"/>
              </a:defRPr>
            </a:pPr>
            <a:r>
              <a:rPr lang="cs-CZ"/>
              <a:t>Influence/Cost Curve</a:t>
            </a:r>
          </a:p>
        </c:rich>
      </c:tx>
      <c:layout>
        <c:manualLayout>
          <c:xMode val="edge"/>
          <c:yMode val="edge"/>
          <c:x val="0.36120430830985339"/>
          <c:y val="3.2171623884184368E-2"/>
        </c:manualLayout>
      </c:layout>
      <c:overlay val="0"/>
      <c:spPr>
        <a:noFill/>
        <a:ln w="25400">
          <a:noFill/>
        </a:ln>
      </c:spPr>
    </c:title>
    <c:autoTitleDeleted val="0"/>
    <c:plotArea>
      <c:layout>
        <c:manualLayout>
          <c:layoutTarget val="inner"/>
          <c:xMode val="edge"/>
          <c:yMode val="edge"/>
          <c:x val="0.13879609995239753"/>
          <c:y val="0.15281521344987564"/>
          <c:w val="0.77090353672346279"/>
          <c:h val="0.67024216425383865"/>
        </c:manualLayout>
      </c:layout>
      <c:lineChart>
        <c:grouping val="standard"/>
        <c:varyColors val="0"/>
        <c:ser>
          <c:idx val="1"/>
          <c:order val="1"/>
          <c:tx>
            <c:strRef>
              <c:f>List1!$D$1</c:f>
              <c:strCache>
                <c:ptCount val="1"/>
                <c:pt idx="0">
                  <c:v>level of influence</c:v>
                </c:pt>
              </c:strCache>
            </c:strRef>
          </c:tx>
          <c:spPr>
            <a:ln w="25400">
              <a:solidFill>
                <a:srgbClr val="FF00FF"/>
              </a:solidFill>
              <a:prstDash val="solid"/>
            </a:ln>
          </c:spPr>
          <c:marker>
            <c:symbol val="none"/>
          </c:marker>
          <c:val>
            <c:numRef>
              <c:f>List1!$D$2:$D$21</c:f>
              <c:numCache>
                <c:formatCode>0%</c:formatCode>
                <c:ptCount val="20"/>
                <c:pt idx="0">
                  <c:v>1</c:v>
                </c:pt>
                <c:pt idx="1">
                  <c:v>0.97500000000000064</c:v>
                </c:pt>
                <c:pt idx="2">
                  <c:v>0.95000000000000062</c:v>
                </c:pt>
                <c:pt idx="3">
                  <c:v>0.90999999999999992</c:v>
                </c:pt>
                <c:pt idx="4">
                  <c:v>0.85500000000000065</c:v>
                </c:pt>
                <c:pt idx="5">
                  <c:v>0.8</c:v>
                </c:pt>
                <c:pt idx="6">
                  <c:v>0.74500000000000144</c:v>
                </c:pt>
                <c:pt idx="7">
                  <c:v>0.66500000000000192</c:v>
                </c:pt>
                <c:pt idx="8">
                  <c:v>0.57500000000000062</c:v>
                </c:pt>
                <c:pt idx="9">
                  <c:v>0.5</c:v>
                </c:pt>
                <c:pt idx="10">
                  <c:v>0.4</c:v>
                </c:pt>
                <c:pt idx="11">
                  <c:v>0.31500000000000072</c:v>
                </c:pt>
                <c:pt idx="12">
                  <c:v>0.26</c:v>
                </c:pt>
                <c:pt idx="13">
                  <c:v>0.20500000000000004</c:v>
                </c:pt>
                <c:pt idx="14">
                  <c:v>0.17</c:v>
                </c:pt>
                <c:pt idx="15">
                  <c:v>0.14000000000000001</c:v>
                </c:pt>
                <c:pt idx="16">
                  <c:v>0.1100000000000001</c:v>
                </c:pt>
                <c:pt idx="17">
                  <c:v>9.0000000000000066E-2</c:v>
                </c:pt>
                <c:pt idx="18">
                  <c:v>6.5000000000000113E-2</c:v>
                </c:pt>
                <c:pt idx="19">
                  <c:v>5.0000000000000093E-2</c:v>
                </c:pt>
              </c:numCache>
            </c:numRef>
          </c:val>
          <c:smooth val="0"/>
        </c:ser>
        <c:dLbls>
          <c:showLegendKey val="0"/>
          <c:showVal val="0"/>
          <c:showCatName val="0"/>
          <c:showSerName val="0"/>
          <c:showPercent val="0"/>
          <c:showBubbleSize val="0"/>
        </c:dLbls>
        <c:marker val="1"/>
        <c:smooth val="0"/>
        <c:axId val="170867512"/>
        <c:axId val="170867904"/>
      </c:lineChart>
      <c:lineChart>
        <c:grouping val="standard"/>
        <c:varyColors val="0"/>
        <c:ser>
          <c:idx val="0"/>
          <c:order val="0"/>
          <c:tx>
            <c:strRef>
              <c:f>List1!$C$1</c:f>
              <c:strCache>
                <c:ptCount val="1"/>
                <c:pt idx="0">
                  <c:v>cost of change</c:v>
                </c:pt>
              </c:strCache>
            </c:strRef>
          </c:tx>
          <c:spPr>
            <a:ln w="25400">
              <a:solidFill>
                <a:srgbClr val="000080"/>
              </a:solidFill>
              <a:prstDash val="solid"/>
            </a:ln>
          </c:spPr>
          <c:marker>
            <c:symbol val="none"/>
          </c:marker>
          <c:val>
            <c:numRef>
              <c:f>List1!$C$2:$C$21</c:f>
              <c:numCache>
                <c:formatCode>0%</c:formatCode>
                <c:ptCount val="20"/>
                <c:pt idx="0">
                  <c:v>5.0000000000000093E-2</c:v>
                </c:pt>
                <c:pt idx="1">
                  <c:v>5.7500000000000107E-2</c:v>
                </c:pt>
                <c:pt idx="2">
                  <c:v>7.5000000000000136E-2</c:v>
                </c:pt>
                <c:pt idx="3">
                  <c:v>0.1</c:v>
                </c:pt>
                <c:pt idx="4">
                  <c:v>0.13</c:v>
                </c:pt>
                <c:pt idx="5">
                  <c:v>0.17</c:v>
                </c:pt>
                <c:pt idx="6">
                  <c:v>0.21000000000000021</c:v>
                </c:pt>
                <c:pt idx="7">
                  <c:v>0.26500000000000001</c:v>
                </c:pt>
                <c:pt idx="8">
                  <c:v>0.33500000000000096</c:v>
                </c:pt>
                <c:pt idx="9">
                  <c:v>0.41000000000000031</c:v>
                </c:pt>
                <c:pt idx="10">
                  <c:v>0.49000000000000032</c:v>
                </c:pt>
                <c:pt idx="11">
                  <c:v>0.57500000000000062</c:v>
                </c:pt>
                <c:pt idx="12">
                  <c:v>0.6500000000000018</c:v>
                </c:pt>
                <c:pt idx="13">
                  <c:v>0.72500000000000064</c:v>
                </c:pt>
                <c:pt idx="14">
                  <c:v>0.8</c:v>
                </c:pt>
                <c:pt idx="15">
                  <c:v>0.85000000000000064</c:v>
                </c:pt>
                <c:pt idx="16">
                  <c:v>0.9</c:v>
                </c:pt>
                <c:pt idx="17">
                  <c:v>0.93499999999999994</c:v>
                </c:pt>
                <c:pt idx="18">
                  <c:v>0.97500000000000064</c:v>
                </c:pt>
                <c:pt idx="19">
                  <c:v>1</c:v>
                </c:pt>
              </c:numCache>
            </c:numRef>
          </c:val>
          <c:smooth val="0"/>
        </c:ser>
        <c:dLbls>
          <c:showLegendKey val="0"/>
          <c:showVal val="0"/>
          <c:showCatName val="0"/>
          <c:showSerName val="0"/>
          <c:showPercent val="0"/>
          <c:showBubbleSize val="0"/>
        </c:dLbls>
        <c:marker val="1"/>
        <c:smooth val="0"/>
        <c:axId val="170868296"/>
        <c:axId val="169178968"/>
      </c:lineChart>
      <c:catAx>
        <c:axId val="170867512"/>
        <c:scaling>
          <c:orientation val="minMax"/>
        </c:scaling>
        <c:delete val="0"/>
        <c:axPos val="b"/>
        <c:title>
          <c:tx>
            <c:rich>
              <a:bodyPr/>
              <a:lstStyle/>
              <a:p>
                <a:pPr>
                  <a:defRPr sz="1075" b="1" i="0" u="none" strike="noStrike" baseline="0">
                    <a:solidFill>
                      <a:srgbClr val="000000"/>
                    </a:solidFill>
                    <a:latin typeface="Arial"/>
                    <a:ea typeface="Arial"/>
                    <a:cs typeface="Arial"/>
                  </a:defRPr>
                </a:pPr>
                <a:r>
                  <a:rPr lang="cs-CZ" dirty="0" err="1" smtClean="0"/>
                  <a:t>Time</a:t>
                </a:r>
                <a:endParaRPr lang="cs-CZ" dirty="0"/>
              </a:p>
            </c:rich>
          </c:tx>
          <c:layout>
            <c:manualLayout>
              <c:xMode val="edge"/>
              <c:yMode val="edge"/>
              <c:x val="0.42642175286579687"/>
              <c:y val="0.90884837472820501"/>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075" b="0" i="0" u="none" strike="noStrike" baseline="0">
                <a:solidFill>
                  <a:srgbClr val="000000"/>
                </a:solidFill>
                <a:latin typeface="Arial"/>
                <a:ea typeface="Arial"/>
                <a:cs typeface="Arial"/>
              </a:defRPr>
            </a:pPr>
            <a:endParaRPr lang="cs-CZ"/>
          </a:p>
        </c:txPr>
        <c:crossAx val="170867904"/>
        <c:crosses val="autoZero"/>
        <c:auto val="1"/>
        <c:lblAlgn val="ctr"/>
        <c:lblOffset val="100"/>
        <c:tickLblSkip val="1"/>
        <c:tickMarkSkip val="1"/>
        <c:noMultiLvlLbl val="0"/>
      </c:catAx>
      <c:valAx>
        <c:axId val="170867904"/>
        <c:scaling>
          <c:orientation val="minMax"/>
          <c:max val="1"/>
        </c:scaling>
        <c:delete val="0"/>
        <c:axPos val="l"/>
        <c:majorGridlines>
          <c:spPr>
            <a:ln w="3175">
              <a:solidFill>
                <a:srgbClr val="000000"/>
              </a:solidFill>
              <a:prstDash val="solid"/>
            </a:ln>
          </c:spPr>
        </c:majorGridlines>
        <c:title>
          <c:tx>
            <c:rich>
              <a:bodyPr/>
              <a:lstStyle/>
              <a:p>
                <a:pPr>
                  <a:defRPr sz="1075" b="1" i="0" u="none" strike="noStrike" baseline="0">
                    <a:solidFill>
                      <a:srgbClr val="000000"/>
                    </a:solidFill>
                    <a:latin typeface="Arial"/>
                    <a:ea typeface="Arial"/>
                    <a:cs typeface="Arial"/>
                  </a:defRPr>
                </a:pPr>
                <a:r>
                  <a:rPr lang="cs-CZ"/>
                  <a:t>Level of influence</a:t>
                </a:r>
              </a:p>
            </c:rich>
          </c:tx>
          <c:layout>
            <c:manualLayout>
              <c:xMode val="edge"/>
              <c:yMode val="edge"/>
              <c:x val="1.8394663849112862E-2"/>
              <c:y val="0.31367333287079641"/>
            </c:manualLayout>
          </c:layout>
          <c:overlay val="0"/>
          <c:spPr>
            <a:noFill/>
            <a:ln w="25400">
              <a:noFill/>
            </a:ln>
          </c:spPr>
        </c:title>
        <c:numFmt formatCode="0%" sourceLinked="1"/>
        <c:majorTickMark val="out"/>
        <c:minorTickMark val="none"/>
        <c:tickLblPos val="nextTo"/>
        <c:spPr>
          <a:ln w="3175">
            <a:solidFill>
              <a:srgbClr val="000000"/>
            </a:solidFill>
            <a:prstDash val="solid"/>
          </a:ln>
        </c:spPr>
        <c:txPr>
          <a:bodyPr rot="0" vert="horz"/>
          <a:lstStyle/>
          <a:p>
            <a:pPr>
              <a:defRPr sz="1075" b="0" i="0" u="none" strike="noStrike" baseline="0">
                <a:solidFill>
                  <a:srgbClr val="000000"/>
                </a:solidFill>
                <a:latin typeface="Arial"/>
                <a:ea typeface="Arial"/>
                <a:cs typeface="Arial"/>
              </a:defRPr>
            </a:pPr>
            <a:endParaRPr lang="cs-CZ"/>
          </a:p>
        </c:txPr>
        <c:crossAx val="170867512"/>
        <c:crosses val="autoZero"/>
        <c:crossBetween val="between"/>
        <c:majorUnit val="0.2"/>
      </c:valAx>
      <c:catAx>
        <c:axId val="170868296"/>
        <c:scaling>
          <c:orientation val="minMax"/>
        </c:scaling>
        <c:delete val="1"/>
        <c:axPos val="b"/>
        <c:majorTickMark val="out"/>
        <c:minorTickMark val="none"/>
        <c:tickLblPos val="none"/>
        <c:crossAx val="169178968"/>
        <c:crosses val="autoZero"/>
        <c:auto val="1"/>
        <c:lblAlgn val="ctr"/>
        <c:lblOffset val="100"/>
        <c:noMultiLvlLbl val="0"/>
      </c:catAx>
      <c:valAx>
        <c:axId val="169178968"/>
        <c:scaling>
          <c:orientation val="minMax"/>
          <c:max val="1"/>
        </c:scaling>
        <c:delete val="1"/>
        <c:axPos val="r"/>
        <c:title>
          <c:tx>
            <c:rich>
              <a:bodyPr/>
              <a:lstStyle/>
              <a:p>
                <a:pPr>
                  <a:defRPr sz="1075" b="1" i="0" u="none" strike="noStrike" baseline="0">
                    <a:solidFill>
                      <a:srgbClr val="000000"/>
                    </a:solidFill>
                    <a:latin typeface="Arial"/>
                    <a:ea typeface="Arial"/>
                    <a:cs typeface="Arial"/>
                  </a:defRPr>
                </a:pPr>
                <a:r>
                  <a:rPr lang="cs-CZ"/>
                  <a:t>Cost of change</a:t>
                </a:r>
              </a:p>
            </c:rich>
          </c:tx>
          <c:layout>
            <c:manualLayout>
              <c:xMode val="edge"/>
              <c:yMode val="edge"/>
              <c:x val="0.9364556141366519"/>
              <c:y val="0.34048301944095116"/>
            </c:manualLayout>
          </c:layout>
          <c:overlay val="0"/>
          <c:spPr>
            <a:noFill/>
            <a:ln w="25400">
              <a:noFill/>
            </a:ln>
          </c:spPr>
        </c:title>
        <c:numFmt formatCode="0%" sourceLinked="1"/>
        <c:majorTickMark val="cross"/>
        <c:minorTickMark val="none"/>
        <c:tickLblPos val="none"/>
        <c:crossAx val="170868296"/>
        <c:crosses val="max"/>
        <c:crossBetween val="between"/>
      </c:valAx>
      <c:spPr>
        <a:solidFill>
          <a:srgbClr val="C0C0C0"/>
        </a:solidFill>
        <a:ln w="12700">
          <a:solidFill>
            <a:srgbClr val="808080"/>
          </a:solidFill>
          <a:prstDash val="solid"/>
        </a:ln>
      </c:spPr>
    </c:plotArea>
    <c:legend>
      <c:legendPos val="r"/>
      <c:legendEntry>
        <c:idx val="0"/>
        <c:txPr>
          <a:bodyPr/>
          <a:lstStyle/>
          <a:p>
            <a:pPr>
              <a:defRPr sz="1000" b="0" i="0" u="none" strike="noStrike" baseline="0">
                <a:solidFill>
                  <a:srgbClr val="000000"/>
                </a:solidFill>
                <a:latin typeface="Arial"/>
                <a:ea typeface="Arial"/>
                <a:cs typeface="Arial"/>
              </a:defRPr>
            </a:pPr>
            <a:endParaRPr lang="cs-CZ"/>
          </a:p>
        </c:txPr>
      </c:legendEntry>
      <c:legendEntry>
        <c:idx val="1"/>
        <c:txPr>
          <a:bodyPr/>
          <a:lstStyle/>
          <a:p>
            <a:pPr>
              <a:defRPr sz="1000" b="0" i="0" u="none" strike="noStrike" baseline="0">
                <a:solidFill>
                  <a:srgbClr val="000000"/>
                </a:solidFill>
                <a:latin typeface="Arial"/>
                <a:ea typeface="Arial"/>
                <a:cs typeface="Arial"/>
              </a:defRPr>
            </a:pPr>
            <a:endParaRPr lang="cs-CZ"/>
          </a:p>
        </c:txPr>
      </c:legendEntry>
      <c:layout>
        <c:manualLayout>
          <c:xMode val="edge"/>
          <c:yMode val="edge"/>
          <c:x val="0.64578056976223375"/>
          <c:y val="0.40174786195556811"/>
          <c:w val="0.24286466600823478"/>
          <c:h val="0.19810444607003599"/>
        </c:manualLayout>
      </c:layout>
      <c:overlay val="0"/>
      <c:spPr>
        <a:solidFill>
          <a:srgbClr val="FFFFFF"/>
        </a:solidFill>
        <a:ln w="3175">
          <a:solidFill>
            <a:srgbClr val="000000"/>
          </a:solidFill>
          <a:prstDash val="solid"/>
        </a:ln>
      </c:spPr>
      <c:txPr>
        <a:bodyPr/>
        <a:lstStyle/>
        <a:p>
          <a:pPr>
            <a:defRPr sz="825" b="0" i="0" u="none" strike="noStrike" baseline="0">
              <a:solidFill>
                <a:srgbClr val="000000"/>
              </a:solidFill>
              <a:latin typeface="Arial"/>
              <a:ea typeface="Arial"/>
              <a:cs typeface="Arial"/>
            </a:defRPr>
          </a:pPr>
          <a:endParaRPr lang="cs-CZ"/>
        </a:p>
      </c:txPr>
    </c:legend>
    <c:plotVisOnly val="1"/>
    <c:dispBlanksAs val="gap"/>
    <c:showDLblsOverMax val="0"/>
  </c:chart>
  <c:spPr>
    <a:solidFill>
      <a:srgbClr val="FFFFFF"/>
    </a:solidFill>
    <a:ln w="3175">
      <a:solidFill>
        <a:srgbClr val="000000"/>
      </a:solidFill>
      <a:prstDash val="solid"/>
    </a:ln>
  </c:spPr>
  <c:txPr>
    <a:bodyPr/>
    <a:lstStyle/>
    <a:p>
      <a:pPr>
        <a:defRPr sz="900" b="0" i="0" u="none" strike="noStrike" baseline="0">
          <a:solidFill>
            <a:srgbClr val="000000"/>
          </a:solidFill>
          <a:latin typeface="Arial"/>
          <a:ea typeface="Arial"/>
          <a:cs typeface="Arial"/>
        </a:defRPr>
      </a:pPr>
      <a:endParaRPr lang="cs-CZ"/>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200" b="1" i="0" u="none" strike="noStrike" baseline="0">
                <a:solidFill>
                  <a:srgbClr val="000000"/>
                </a:solidFill>
                <a:latin typeface="Arial"/>
                <a:ea typeface="Arial"/>
                <a:cs typeface="Arial"/>
              </a:defRPr>
            </a:pPr>
            <a:r>
              <a:rPr lang="cs-CZ"/>
              <a:t>Project Progress - Plan vs. Actual</a:t>
            </a:r>
          </a:p>
        </c:rich>
      </c:tx>
      <c:layout>
        <c:manualLayout>
          <c:xMode val="edge"/>
          <c:yMode val="edge"/>
          <c:x val="0.28428116857719776"/>
          <c:y val="3.2171623884184292E-2"/>
        </c:manualLayout>
      </c:layout>
      <c:overlay val="0"/>
      <c:spPr>
        <a:noFill/>
        <a:ln w="25400">
          <a:noFill/>
        </a:ln>
      </c:spPr>
    </c:title>
    <c:autoTitleDeleted val="0"/>
    <c:plotArea>
      <c:layout>
        <c:manualLayout>
          <c:layoutTarget val="inner"/>
          <c:xMode val="edge"/>
          <c:yMode val="edge"/>
          <c:x val="0.13879609995239764"/>
          <c:y val="0.15281521344987573"/>
          <c:w val="0.79765951418425562"/>
          <c:h val="0.67024216425383865"/>
        </c:manualLayout>
      </c:layout>
      <c:lineChart>
        <c:grouping val="standard"/>
        <c:varyColors val="0"/>
        <c:ser>
          <c:idx val="0"/>
          <c:order val="0"/>
          <c:tx>
            <c:strRef>
              <c:f>List1!$D$27</c:f>
              <c:strCache>
                <c:ptCount val="1"/>
                <c:pt idx="0">
                  <c:v>planned progress</c:v>
                </c:pt>
              </c:strCache>
            </c:strRef>
          </c:tx>
          <c:spPr>
            <a:ln w="25400">
              <a:solidFill>
                <a:srgbClr val="000080"/>
              </a:solidFill>
              <a:prstDash val="solid"/>
            </a:ln>
          </c:spPr>
          <c:marker>
            <c:symbol val="none"/>
          </c:marker>
          <c:val>
            <c:numRef>
              <c:f>List1!$D$28:$D$47</c:f>
              <c:numCache>
                <c:formatCode>0%</c:formatCode>
                <c:ptCount val="20"/>
                <c:pt idx="0">
                  <c:v>0.05</c:v>
                </c:pt>
                <c:pt idx="1">
                  <c:v>6.9999999999999993E-2</c:v>
                </c:pt>
                <c:pt idx="2">
                  <c:v>0.1</c:v>
                </c:pt>
                <c:pt idx="3">
                  <c:v>0.14000000000000001</c:v>
                </c:pt>
                <c:pt idx="4">
                  <c:v>0.19500000000000001</c:v>
                </c:pt>
                <c:pt idx="5">
                  <c:v>0.25</c:v>
                </c:pt>
                <c:pt idx="6">
                  <c:v>0.30500000000000038</c:v>
                </c:pt>
                <c:pt idx="7">
                  <c:v>0.36000000000000032</c:v>
                </c:pt>
                <c:pt idx="8">
                  <c:v>0.42000000000000032</c:v>
                </c:pt>
                <c:pt idx="9">
                  <c:v>0.48000000000000032</c:v>
                </c:pt>
                <c:pt idx="10">
                  <c:v>0.54</c:v>
                </c:pt>
                <c:pt idx="11">
                  <c:v>0.60000000000000064</c:v>
                </c:pt>
                <c:pt idx="12">
                  <c:v>0.67000000000000193</c:v>
                </c:pt>
                <c:pt idx="13">
                  <c:v>0.73000000000000065</c:v>
                </c:pt>
                <c:pt idx="14">
                  <c:v>0.8</c:v>
                </c:pt>
                <c:pt idx="15">
                  <c:v>0.87000000000000133</c:v>
                </c:pt>
                <c:pt idx="16">
                  <c:v>0.90999999999999992</c:v>
                </c:pt>
                <c:pt idx="17">
                  <c:v>0.95000000000000062</c:v>
                </c:pt>
                <c:pt idx="18">
                  <c:v>0.98000000000000009</c:v>
                </c:pt>
                <c:pt idx="19">
                  <c:v>1</c:v>
                </c:pt>
              </c:numCache>
            </c:numRef>
          </c:val>
          <c:smooth val="0"/>
        </c:ser>
        <c:ser>
          <c:idx val="1"/>
          <c:order val="1"/>
          <c:tx>
            <c:strRef>
              <c:f>List1!$E$27</c:f>
              <c:strCache>
                <c:ptCount val="1"/>
                <c:pt idx="0">
                  <c:v>reported progress</c:v>
                </c:pt>
              </c:strCache>
            </c:strRef>
          </c:tx>
          <c:spPr>
            <a:ln w="12700">
              <a:solidFill>
                <a:srgbClr val="FF00FF"/>
              </a:solidFill>
              <a:prstDash val="solid"/>
            </a:ln>
          </c:spPr>
          <c:marker>
            <c:symbol val="square"/>
            <c:size val="5"/>
            <c:spPr>
              <a:solidFill>
                <a:srgbClr val="FF00FF"/>
              </a:solidFill>
              <a:ln>
                <a:solidFill>
                  <a:srgbClr val="FF00FF"/>
                </a:solidFill>
                <a:prstDash val="solid"/>
              </a:ln>
            </c:spPr>
          </c:marker>
          <c:val>
            <c:numRef>
              <c:f>List1!$E$28:$E$47</c:f>
              <c:numCache>
                <c:formatCode>0%</c:formatCode>
                <c:ptCount val="20"/>
                <c:pt idx="0">
                  <c:v>0.05</c:v>
                </c:pt>
                <c:pt idx="1">
                  <c:v>6.0000000000000032E-2</c:v>
                </c:pt>
                <c:pt idx="2">
                  <c:v>8.5000000000000048E-2</c:v>
                </c:pt>
                <c:pt idx="3">
                  <c:v>0.11499999999999998</c:v>
                </c:pt>
                <c:pt idx="4">
                  <c:v>0.17</c:v>
                </c:pt>
                <c:pt idx="5">
                  <c:v>0.21500000000000036</c:v>
                </c:pt>
                <c:pt idx="6">
                  <c:v>0.26500000000000001</c:v>
                </c:pt>
                <c:pt idx="7">
                  <c:v>0.30500000000000038</c:v>
                </c:pt>
                <c:pt idx="8">
                  <c:v>0.35000000000000031</c:v>
                </c:pt>
                <c:pt idx="9">
                  <c:v>0.41000000000000031</c:v>
                </c:pt>
                <c:pt idx="10">
                  <c:v>0.45</c:v>
                </c:pt>
                <c:pt idx="11">
                  <c:v>0.52</c:v>
                </c:pt>
                <c:pt idx="12">
                  <c:v>0.55000000000000004</c:v>
                </c:pt>
                <c:pt idx="13">
                  <c:v>0.60000000000000064</c:v>
                </c:pt>
                <c:pt idx="14">
                  <c:v>0.6500000000000018</c:v>
                </c:pt>
                <c:pt idx="15">
                  <c:v>0.70000000000000062</c:v>
                </c:pt>
                <c:pt idx="16">
                  <c:v>0.75000000000000155</c:v>
                </c:pt>
                <c:pt idx="17">
                  <c:v>0.8</c:v>
                </c:pt>
                <c:pt idx="18">
                  <c:v>0.81500000000000061</c:v>
                </c:pt>
                <c:pt idx="19">
                  <c:v>0.82000000000000062</c:v>
                </c:pt>
              </c:numCache>
            </c:numRef>
          </c:val>
          <c:smooth val="0"/>
        </c:ser>
        <c:ser>
          <c:idx val="2"/>
          <c:order val="2"/>
          <c:tx>
            <c:strRef>
              <c:f>List1!$F$27</c:f>
              <c:strCache>
                <c:ptCount val="1"/>
                <c:pt idx="0">
                  <c:v>actual progress</c:v>
                </c:pt>
              </c:strCache>
            </c:strRef>
          </c:tx>
          <c:spPr>
            <a:ln w="38100">
              <a:solidFill>
                <a:srgbClr val="FFFF00"/>
              </a:solidFill>
              <a:prstDash val="solid"/>
            </a:ln>
          </c:spPr>
          <c:marker>
            <c:symbol val="none"/>
          </c:marker>
          <c:val>
            <c:numRef>
              <c:f>List1!$F$28:$F$47</c:f>
              <c:numCache>
                <c:formatCode>0%</c:formatCode>
                <c:ptCount val="20"/>
                <c:pt idx="0">
                  <c:v>0.05</c:v>
                </c:pt>
                <c:pt idx="1">
                  <c:v>0.05</c:v>
                </c:pt>
                <c:pt idx="2">
                  <c:v>6.5000000000000002E-2</c:v>
                </c:pt>
                <c:pt idx="3">
                  <c:v>9.0000000000000024E-2</c:v>
                </c:pt>
                <c:pt idx="4">
                  <c:v>0.12000000000000002</c:v>
                </c:pt>
                <c:pt idx="5">
                  <c:v>0.16</c:v>
                </c:pt>
                <c:pt idx="6">
                  <c:v>0.19500000000000001</c:v>
                </c:pt>
                <c:pt idx="7">
                  <c:v>0.23</c:v>
                </c:pt>
                <c:pt idx="8">
                  <c:v>0.27500000000000002</c:v>
                </c:pt>
                <c:pt idx="9">
                  <c:v>0.32500000000000084</c:v>
                </c:pt>
                <c:pt idx="10">
                  <c:v>0.37000000000000038</c:v>
                </c:pt>
                <c:pt idx="11">
                  <c:v>0.37000000000000038</c:v>
                </c:pt>
                <c:pt idx="12">
                  <c:v>0.45</c:v>
                </c:pt>
                <c:pt idx="13">
                  <c:v>0.5</c:v>
                </c:pt>
                <c:pt idx="14">
                  <c:v>0.55999999999999994</c:v>
                </c:pt>
                <c:pt idx="15">
                  <c:v>0.60000000000000064</c:v>
                </c:pt>
                <c:pt idx="16">
                  <c:v>0.62000000000000144</c:v>
                </c:pt>
                <c:pt idx="17">
                  <c:v>0.68</c:v>
                </c:pt>
                <c:pt idx="18">
                  <c:v>0.75000000000000155</c:v>
                </c:pt>
                <c:pt idx="19">
                  <c:v>0.82000000000000062</c:v>
                </c:pt>
              </c:numCache>
            </c:numRef>
          </c:val>
          <c:smooth val="0"/>
        </c:ser>
        <c:dLbls>
          <c:showLegendKey val="0"/>
          <c:showVal val="0"/>
          <c:showCatName val="0"/>
          <c:showSerName val="0"/>
          <c:showPercent val="0"/>
          <c:showBubbleSize val="0"/>
        </c:dLbls>
        <c:smooth val="0"/>
        <c:axId val="169179360"/>
        <c:axId val="169179752"/>
      </c:lineChart>
      <c:catAx>
        <c:axId val="169179360"/>
        <c:scaling>
          <c:orientation val="minMax"/>
        </c:scaling>
        <c:delete val="0"/>
        <c:axPos val="b"/>
        <c:title>
          <c:tx>
            <c:rich>
              <a:bodyPr/>
              <a:lstStyle/>
              <a:p>
                <a:pPr>
                  <a:defRPr sz="1075" b="1" i="0" u="none" strike="noStrike" baseline="0">
                    <a:solidFill>
                      <a:srgbClr val="000000"/>
                    </a:solidFill>
                    <a:latin typeface="Arial"/>
                    <a:ea typeface="Arial"/>
                    <a:cs typeface="Arial"/>
                  </a:defRPr>
                </a:pPr>
                <a:r>
                  <a:rPr lang="cs-CZ" dirty="0" err="1" smtClean="0"/>
                  <a:t>Time</a:t>
                </a:r>
                <a:endParaRPr lang="cs-CZ" dirty="0"/>
              </a:p>
            </c:rich>
          </c:tx>
          <c:layout>
            <c:manualLayout>
              <c:xMode val="edge"/>
              <c:yMode val="edge"/>
              <c:x val="0.46321108056402244"/>
              <c:y val="0.90884837472820501"/>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075" b="0" i="0" u="none" strike="noStrike" baseline="0">
                <a:solidFill>
                  <a:srgbClr val="000000"/>
                </a:solidFill>
                <a:latin typeface="Arial"/>
                <a:ea typeface="Arial"/>
                <a:cs typeface="Arial"/>
              </a:defRPr>
            </a:pPr>
            <a:endParaRPr lang="cs-CZ"/>
          </a:p>
        </c:txPr>
        <c:crossAx val="169179752"/>
        <c:crosses val="autoZero"/>
        <c:auto val="1"/>
        <c:lblAlgn val="ctr"/>
        <c:lblOffset val="100"/>
        <c:tickLblSkip val="1"/>
        <c:tickMarkSkip val="1"/>
        <c:noMultiLvlLbl val="0"/>
      </c:catAx>
      <c:valAx>
        <c:axId val="169179752"/>
        <c:scaling>
          <c:orientation val="minMax"/>
          <c:max val="1"/>
        </c:scaling>
        <c:delete val="0"/>
        <c:axPos val="l"/>
        <c:majorGridlines>
          <c:spPr>
            <a:ln w="3175">
              <a:solidFill>
                <a:srgbClr val="000000"/>
              </a:solidFill>
              <a:prstDash val="solid"/>
            </a:ln>
          </c:spPr>
        </c:majorGridlines>
        <c:title>
          <c:tx>
            <c:rich>
              <a:bodyPr/>
              <a:lstStyle/>
              <a:p>
                <a:pPr>
                  <a:defRPr sz="1075" b="1" i="0" u="none" strike="noStrike" baseline="0">
                    <a:solidFill>
                      <a:srgbClr val="000000"/>
                    </a:solidFill>
                    <a:latin typeface="Arial"/>
                    <a:ea typeface="Arial"/>
                    <a:cs typeface="Arial"/>
                  </a:defRPr>
                </a:pPr>
                <a:r>
                  <a:rPr lang="cs-CZ"/>
                  <a:t>Percentage completed</a:t>
                </a:r>
              </a:p>
            </c:rich>
          </c:tx>
          <c:layout>
            <c:manualLayout>
              <c:xMode val="edge"/>
              <c:yMode val="edge"/>
              <c:x val="1.8394663849112827E-2"/>
              <c:y val="0.2707778343585508"/>
            </c:manualLayout>
          </c:layout>
          <c:overlay val="0"/>
          <c:spPr>
            <a:noFill/>
            <a:ln w="25400">
              <a:noFill/>
            </a:ln>
          </c:spPr>
        </c:title>
        <c:numFmt formatCode="0%" sourceLinked="1"/>
        <c:majorTickMark val="out"/>
        <c:minorTickMark val="none"/>
        <c:tickLblPos val="nextTo"/>
        <c:spPr>
          <a:ln w="3175">
            <a:solidFill>
              <a:srgbClr val="000000"/>
            </a:solidFill>
            <a:prstDash val="solid"/>
          </a:ln>
        </c:spPr>
        <c:txPr>
          <a:bodyPr rot="0" vert="horz"/>
          <a:lstStyle/>
          <a:p>
            <a:pPr>
              <a:defRPr sz="1075" b="0" i="0" u="none" strike="noStrike" baseline="0">
                <a:solidFill>
                  <a:srgbClr val="000000"/>
                </a:solidFill>
                <a:latin typeface="Arial"/>
                <a:ea typeface="Arial"/>
                <a:cs typeface="Arial"/>
              </a:defRPr>
            </a:pPr>
            <a:endParaRPr lang="cs-CZ"/>
          </a:p>
        </c:txPr>
        <c:crossAx val="169179360"/>
        <c:crosses val="autoZero"/>
        <c:crossBetween val="between"/>
        <c:majorUnit val="0.2"/>
      </c:valAx>
      <c:spPr>
        <a:solidFill>
          <a:srgbClr val="C0C0C0"/>
        </a:solidFill>
        <a:ln w="12700">
          <a:solidFill>
            <a:srgbClr val="808080"/>
          </a:solidFill>
          <a:prstDash val="solid"/>
        </a:ln>
      </c:spPr>
    </c:plotArea>
    <c:legend>
      <c:legendPos val="r"/>
      <c:layout>
        <c:manualLayout>
          <c:xMode val="edge"/>
          <c:yMode val="edge"/>
          <c:x val="0.19230784933163386"/>
          <c:y val="0.17426296270599853"/>
          <c:w val="0.29264231603156626"/>
          <c:h val="0.26362852096571038"/>
        </c:manualLayout>
      </c:layout>
      <c:overlay val="0"/>
      <c:spPr>
        <a:solidFill>
          <a:srgbClr val="FFFFFF"/>
        </a:solidFill>
        <a:ln w="3175">
          <a:solidFill>
            <a:srgbClr val="000000"/>
          </a:solidFill>
          <a:prstDash val="solid"/>
        </a:ln>
      </c:spPr>
      <c:txPr>
        <a:bodyPr/>
        <a:lstStyle/>
        <a:p>
          <a:pPr>
            <a:defRPr sz="1000" b="0" i="0" u="none" strike="noStrike" baseline="0">
              <a:solidFill>
                <a:srgbClr val="000000"/>
              </a:solidFill>
              <a:latin typeface="Arial"/>
              <a:ea typeface="Arial"/>
              <a:cs typeface="Arial"/>
            </a:defRPr>
          </a:pPr>
          <a:endParaRPr lang="cs-CZ"/>
        </a:p>
      </c:txPr>
    </c:legend>
    <c:plotVisOnly val="1"/>
    <c:dispBlanksAs val="gap"/>
    <c:showDLblsOverMax val="0"/>
  </c:chart>
  <c:spPr>
    <a:solidFill>
      <a:srgbClr val="FFFFFF"/>
    </a:solidFill>
    <a:ln w="3175">
      <a:solidFill>
        <a:srgbClr val="000000"/>
      </a:solidFill>
      <a:prstDash val="solid"/>
    </a:ln>
  </c:spPr>
  <c:txPr>
    <a:bodyPr/>
    <a:lstStyle/>
    <a:p>
      <a:pPr>
        <a:defRPr sz="900" b="0" i="0" u="none" strike="noStrike" baseline="0">
          <a:solidFill>
            <a:srgbClr val="000000"/>
          </a:solidFill>
          <a:latin typeface="Arial"/>
          <a:ea typeface="Arial"/>
          <a:cs typeface="Arial"/>
        </a:defRPr>
      </a:pPr>
      <a:endParaRPr lang="cs-CZ"/>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200" b="1" i="0" u="none" strike="noStrike" baseline="0">
                <a:solidFill>
                  <a:srgbClr val="000000"/>
                </a:solidFill>
                <a:latin typeface="Arial"/>
                <a:ea typeface="Arial"/>
                <a:cs typeface="Arial"/>
              </a:defRPr>
            </a:pPr>
            <a:r>
              <a:rPr lang="cs-CZ"/>
              <a:t>Project Progress - Plan vs. Actual</a:t>
            </a:r>
          </a:p>
        </c:rich>
      </c:tx>
      <c:layout>
        <c:manualLayout>
          <c:xMode val="edge"/>
          <c:yMode val="edge"/>
          <c:x val="0.28428116857719776"/>
          <c:y val="3.2171623884184292E-2"/>
        </c:manualLayout>
      </c:layout>
      <c:overlay val="0"/>
      <c:spPr>
        <a:noFill/>
        <a:ln w="25400">
          <a:noFill/>
        </a:ln>
      </c:spPr>
    </c:title>
    <c:autoTitleDeleted val="0"/>
    <c:plotArea>
      <c:layout>
        <c:manualLayout>
          <c:layoutTarget val="inner"/>
          <c:xMode val="edge"/>
          <c:yMode val="edge"/>
          <c:x val="0.13879609995239764"/>
          <c:y val="0.15281521344987573"/>
          <c:w val="0.79765951418425562"/>
          <c:h val="0.67024216425383865"/>
        </c:manualLayout>
      </c:layout>
      <c:lineChart>
        <c:grouping val="standard"/>
        <c:varyColors val="0"/>
        <c:ser>
          <c:idx val="0"/>
          <c:order val="0"/>
          <c:tx>
            <c:strRef>
              <c:f>List1!$D$27</c:f>
              <c:strCache>
                <c:ptCount val="1"/>
                <c:pt idx="0">
                  <c:v>planned progress</c:v>
                </c:pt>
              </c:strCache>
            </c:strRef>
          </c:tx>
          <c:spPr>
            <a:ln w="25400">
              <a:solidFill>
                <a:srgbClr val="000080"/>
              </a:solidFill>
              <a:prstDash val="solid"/>
            </a:ln>
          </c:spPr>
          <c:marker>
            <c:symbol val="none"/>
          </c:marker>
          <c:val>
            <c:numRef>
              <c:f>List1!$D$28:$D$47</c:f>
              <c:numCache>
                <c:formatCode>0%</c:formatCode>
                <c:ptCount val="20"/>
                <c:pt idx="0">
                  <c:v>0.05</c:v>
                </c:pt>
                <c:pt idx="1">
                  <c:v>6.9999999999999993E-2</c:v>
                </c:pt>
                <c:pt idx="2">
                  <c:v>0.1</c:v>
                </c:pt>
                <c:pt idx="3">
                  <c:v>0.14000000000000001</c:v>
                </c:pt>
                <c:pt idx="4">
                  <c:v>0.19500000000000001</c:v>
                </c:pt>
                <c:pt idx="5">
                  <c:v>0.25</c:v>
                </c:pt>
                <c:pt idx="6">
                  <c:v>0.30500000000000038</c:v>
                </c:pt>
                <c:pt idx="7">
                  <c:v>0.36000000000000032</c:v>
                </c:pt>
                <c:pt idx="8">
                  <c:v>0.42000000000000032</c:v>
                </c:pt>
                <c:pt idx="9">
                  <c:v>0.48000000000000032</c:v>
                </c:pt>
                <c:pt idx="10">
                  <c:v>0.54</c:v>
                </c:pt>
                <c:pt idx="11">
                  <c:v>0.60000000000000064</c:v>
                </c:pt>
                <c:pt idx="12">
                  <c:v>0.67000000000000193</c:v>
                </c:pt>
                <c:pt idx="13">
                  <c:v>0.73000000000000065</c:v>
                </c:pt>
                <c:pt idx="14">
                  <c:v>0.8</c:v>
                </c:pt>
                <c:pt idx="15">
                  <c:v>0.87000000000000133</c:v>
                </c:pt>
                <c:pt idx="16">
                  <c:v>0.90999999999999992</c:v>
                </c:pt>
                <c:pt idx="17">
                  <c:v>0.95000000000000062</c:v>
                </c:pt>
                <c:pt idx="18">
                  <c:v>0.98000000000000009</c:v>
                </c:pt>
                <c:pt idx="19">
                  <c:v>1</c:v>
                </c:pt>
              </c:numCache>
            </c:numRef>
          </c:val>
          <c:smooth val="0"/>
        </c:ser>
        <c:ser>
          <c:idx val="1"/>
          <c:order val="1"/>
          <c:tx>
            <c:strRef>
              <c:f>List1!$E$27</c:f>
              <c:strCache>
                <c:ptCount val="1"/>
                <c:pt idx="0">
                  <c:v>reported progress</c:v>
                </c:pt>
              </c:strCache>
            </c:strRef>
          </c:tx>
          <c:spPr>
            <a:ln w="12700">
              <a:solidFill>
                <a:srgbClr val="FF00FF"/>
              </a:solidFill>
              <a:prstDash val="solid"/>
            </a:ln>
          </c:spPr>
          <c:marker>
            <c:symbol val="square"/>
            <c:size val="5"/>
            <c:spPr>
              <a:solidFill>
                <a:srgbClr val="FF00FF"/>
              </a:solidFill>
              <a:ln>
                <a:solidFill>
                  <a:srgbClr val="FF00FF"/>
                </a:solidFill>
                <a:prstDash val="solid"/>
              </a:ln>
            </c:spPr>
          </c:marker>
          <c:val>
            <c:numRef>
              <c:f>List1!$E$28:$E$47</c:f>
              <c:numCache>
                <c:formatCode>0%</c:formatCode>
                <c:ptCount val="20"/>
                <c:pt idx="0">
                  <c:v>0.05</c:v>
                </c:pt>
                <c:pt idx="1">
                  <c:v>6.0000000000000032E-2</c:v>
                </c:pt>
                <c:pt idx="2">
                  <c:v>8.5000000000000048E-2</c:v>
                </c:pt>
                <c:pt idx="3">
                  <c:v>0.11499999999999998</c:v>
                </c:pt>
                <c:pt idx="4">
                  <c:v>0.17</c:v>
                </c:pt>
                <c:pt idx="5">
                  <c:v>0.21500000000000036</c:v>
                </c:pt>
                <c:pt idx="6">
                  <c:v>0.26500000000000001</c:v>
                </c:pt>
                <c:pt idx="7">
                  <c:v>0.30500000000000038</c:v>
                </c:pt>
                <c:pt idx="8">
                  <c:v>0.35000000000000031</c:v>
                </c:pt>
                <c:pt idx="9">
                  <c:v>0.41000000000000031</c:v>
                </c:pt>
                <c:pt idx="10">
                  <c:v>0.45</c:v>
                </c:pt>
                <c:pt idx="11">
                  <c:v>0.52</c:v>
                </c:pt>
                <c:pt idx="12">
                  <c:v>0.55000000000000004</c:v>
                </c:pt>
                <c:pt idx="13">
                  <c:v>0.60000000000000064</c:v>
                </c:pt>
                <c:pt idx="14">
                  <c:v>0.6500000000000018</c:v>
                </c:pt>
                <c:pt idx="15">
                  <c:v>0.70000000000000062</c:v>
                </c:pt>
                <c:pt idx="16">
                  <c:v>0.75000000000000155</c:v>
                </c:pt>
                <c:pt idx="17">
                  <c:v>0.8</c:v>
                </c:pt>
                <c:pt idx="18">
                  <c:v>0.81500000000000061</c:v>
                </c:pt>
                <c:pt idx="19">
                  <c:v>0.82000000000000062</c:v>
                </c:pt>
              </c:numCache>
            </c:numRef>
          </c:val>
          <c:smooth val="0"/>
        </c:ser>
        <c:ser>
          <c:idx val="2"/>
          <c:order val="2"/>
          <c:tx>
            <c:strRef>
              <c:f>List1!$F$27</c:f>
              <c:strCache>
                <c:ptCount val="1"/>
                <c:pt idx="0">
                  <c:v>actual progress</c:v>
                </c:pt>
              </c:strCache>
            </c:strRef>
          </c:tx>
          <c:spPr>
            <a:ln w="38100">
              <a:solidFill>
                <a:srgbClr val="FFFF00"/>
              </a:solidFill>
              <a:prstDash val="solid"/>
            </a:ln>
          </c:spPr>
          <c:marker>
            <c:symbol val="none"/>
          </c:marker>
          <c:val>
            <c:numRef>
              <c:f>List1!$F$28:$F$47</c:f>
              <c:numCache>
                <c:formatCode>0%</c:formatCode>
                <c:ptCount val="20"/>
                <c:pt idx="0">
                  <c:v>0.05</c:v>
                </c:pt>
                <c:pt idx="1">
                  <c:v>0.05</c:v>
                </c:pt>
                <c:pt idx="2">
                  <c:v>6.5000000000000002E-2</c:v>
                </c:pt>
                <c:pt idx="3">
                  <c:v>9.0000000000000024E-2</c:v>
                </c:pt>
                <c:pt idx="4">
                  <c:v>0.12000000000000002</c:v>
                </c:pt>
                <c:pt idx="5">
                  <c:v>0.16</c:v>
                </c:pt>
                <c:pt idx="6">
                  <c:v>0.19500000000000001</c:v>
                </c:pt>
                <c:pt idx="7">
                  <c:v>0.23</c:v>
                </c:pt>
                <c:pt idx="8">
                  <c:v>0.27500000000000002</c:v>
                </c:pt>
                <c:pt idx="9">
                  <c:v>0.32500000000000084</c:v>
                </c:pt>
                <c:pt idx="10">
                  <c:v>0.37000000000000038</c:v>
                </c:pt>
                <c:pt idx="11">
                  <c:v>0.37000000000000038</c:v>
                </c:pt>
                <c:pt idx="12">
                  <c:v>0.45</c:v>
                </c:pt>
                <c:pt idx="13">
                  <c:v>0.5</c:v>
                </c:pt>
                <c:pt idx="14">
                  <c:v>0.55999999999999994</c:v>
                </c:pt>
                <c:pt idx="15">
                  <c:v>0.60000000000000064</c:v>
                </c:pt>
                <c:pt idx="16">
                  <c:v>0.62000000000000144</c:v>
                </c:pt>
                <c:pt idx="17">
                  <c:v>0.68</c:v>
                </c:pt>
                <c:pt idx="18">
                  <c:v>0.75000000000000155</c:v>
                </c:pt>
                <c:pt idx="19">
                  <c:v>0.82000000000000062</c:v>
                </c:pt>
              </c:numCache>
            </c:numRef>
          </c:val>
          <c:smooth val="0"/>
        </c:ser>
        <c:dLbls>
          <c:showLegendKey val="0"/>
          <c:showVal val="0"/>
          <c:showCatName val="0"/>
          <c:showSerName val="0"/>
          <c:showPercent val="0"/>
          <c:showBubbleSize val="0"/>
        </c:dLbls>
        <c:smooth val="0"/>
        <c:axId val="169180536"/>
        <c:axId val="169180928"/>
      </c:lineChart>
      <c:catAx>
        <c:axId val="169180536"/>
        <c:scaling>
          <c:orientation val="minMax"/>
        </c:scaling>
        <c:delete val="0"/>
        <c:axPos val="b"/>
        <c:title>
          <c:tx>
            <c:rich>
              <a:bodyPr/>
              <a:lstStyle/>
              <a:p>
                <a:pPr>
                  <a:defRPr sz="1075" b="1" i="0" u="none" strike="noStrike" baseline="0">
                    <a:solidFill>
                      <a:srgbClr val="000000"/>
                    </a:solidFill>
                    <a:latin typeface="Arial"/>
                    <a:ea typeface="Arial"/>
                    <a:cs typeface="Arial"/>
                  </a:defRPr>
                </a:pPr>
                <a:r>
                  <a:rPr lang="cs-CZ" dirty="0" err="1" smtClean="0"/>
                  <a:t>Time</a:t>
                </a:r>
                <a:endParaRPr lang="cs-CZ" dirty="0"/>
              </a:p>
            </c:rich>
          </c:tx>
          <c:layout>
            <c:manualLayout>
              <c:xMode val="edge"/>
              <c:yMode val="edge"/>
              <c:x val="0.46321108056402244"/>
              <c:y val="0.90884837472820501"/>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075" b="0" i="0" u="none" strike="noStrike" baseline="0">
                <a:solidFill>
                  <a:srgbClr val="000000"/>
                </a:solidFill>
                <a:latin typeface="Arial"/>
                <a:ea typeface="Arial"/>
                <a:cs typeface="Arial"/>
              </a:defRPr>
            </a:pPr>
            <a:endParaRPr lang="cs-CZ"/>
          </a:p>
        </c:txPr>
        <c:crossAx val="169180928"/>
        <c:crosses val="autoZero"/>
        <c:auto val="1"/>
        <c:lblAlgn val="ctr"/>
        <c:lblOffset val="100"/>
        <c:tickLblSkip val="1"/>
        <c:tickMarkSkip val="1"/>
        <c:noMultiLvlLbl val="0"/>
      </c:catAx>
      <c:valAx>
        <c:axId val="169180928"/>
        <c:scaling>
          <c:orientation val="minMax"/>
          <c:max val="1"/>
        </c:scaling>
        <c:delete val="0"/>
        <c:axPos val="l"/>
        <c:majorGridlines>
          <c:spPr>
            <a:ln w="3175">
              <a:solidFill>
                <a:srgbClr val="000000"/>
              </a:solidFill>
              <a:prstDash val="solid"/>
            </a:ln>
          </c:spPr>
        </c:majorGridlines>
        <c:title>
          <c:tx>
            <c:rich>
              <a:bodyPr/>
              <a:lstStyle/>
              <a:p>
                <a:pPr>
                  <a:defRPr sz="1075" b="1" i="0" u="none" strike="noStrike" baseline="0">
                    <a:solidFill>
                      <a:srgbClr val="000000"/>
                    </a:solidFill>
                    <a:latin typeface="Arial"/>
                    <a:ea typeface="Arial"/>
                    <a:cs typeface="Arial"/>
                  </a:defRPr>
                </a:pPr>
                <a:r>
                  <a:rPr lang="cs-CZ"/>
                  <a:t>Percentage completed</a:t>
                </a:r>
              </a:p>
            </c:rich>
          </c:tx>
          <c:layout>
            <c:manualLayout>
              <c:xMode val="edge"/>
              <c:yMode val="edge"/>
              <c:x val="1.8394663849112827E-2"/>
              <c:y val="0.2707778343585508"/>
            </c:manualLayout>
          </c:layout>
          <c:overlay val="0"/>
          <c:spPr>
            <a:noFill/>
            <a:ln w="25400">
              <a:noFill/>
            </a:ln>
          </c:spPr>
        </c:title>
        <c:numFmt formatCode="0%" sourceLinked="1"/>
        <c:majorTickMark val="out"/>
        <c:minorTickMark val="none"/>
        <c:tickLblPos val="nextTo"/>
        <c:spPr>
          <a:ln w="3175">
            <a:solidFill>
              <a:srgbClr val="000000"/>
            </a:solidFill>
            <a:prstDash val="solid"/>
          </a:ln>
        </c:spPr>
        <c:txPr>
          <a:bodyPr rot="0" vert="horz"/>
          <a:lstStyle/>
          <a:p>
            <a:pPr>
              <a:defRPr sz="1075" b="0" i="0" u="none" strike="noStrike" baseline="0">
                <a:solidFill>
                  <a:srgbClr val="000000"/>
                </a:solidFill>
                <a:latin typeface="Arial"/>
                <a:ea typeface="Arial"/>
                <a:cs typeface="Arial"/>
              </a:defRPr>
            </a:pPr>
            <a:endParaRPr lang="cs-CZ"/>
          </a:p>
        </c:txPr>
        <c:crossAx val="169180536"/>
        <c:crosses val="autoZero"/>
        <c:crossBetween val="between"/>
        <c:majorUnit val="0.2"/>
      </c:valAx>
      <c:spPr>
        <a:solidFill>
          <a:srgbClr val="C0C0C0"/>
        </a:solidFill>
        <a:ln w="12700">
          <a:solidFill>
            <a:srgbClr val="808080"/>
          </a:solidFill>
          <a:prstDash val="solid"/>
        </a:ln>
      </c:spPr>
    </c:plotArea>
    <c:legend>
      <c:legendPos val="r"/>
      <c:layout>
        <c:manualLayout>
          <c:xMode val="edge"/>
          <c:yMode val="edge"/>
          <c:x val="0.19230784933163386"/>
          <c:y val="0.17426296270599853"/>
          <c:w val="0.29264231603156626"/>
          <c:h val="0.26362852096571038"/>
        </c:manualLayout>
      </c:layout>
      <c:overlay val="0"/>
      <c:spPr>
        <a:solidFill>
          <a:srgbClr val="FFFFFF"/>
        </a:solidFill>
        <a:ln w="3175">
          <a:solidFill>
            <a:srgbClr val="000000"/>
          </a:solidFill>
          <a:prstDash val="solid"/>
        </a:ln>
      </c:spPr>
      <c:txPr>
        <a:bodyPr/>
        <a:lstStyle/>
        <a:p>
          <a:pPr>
            <a:defRPr sz="1000" b="0" i="0" u="none" strike="noStrike" baseline="0">
              <a:solidFill>
                <a:srgbClr val="000000"/>
              </a:solidFill>
              <a:latin typeface="Arial"/>
              <a:ea typeface="Arial"/>
              <a:cs typeface="Arial"/>
            </a:defRPr>
          </a:pPr>
          <a:endParaRPr lang="cs-CZ"/>
        </a:p>
      </c:txPr>
    </c:legend>
    <c:plotVisOnly val="1"/>
    <c:dispBlanksAs val="gap"/>
    <c:showDLblsOverMax val="0"/>
  </c:chart>
  <c:spPr>
    <a:solidFill>
      <a:srgbClr val="FFFFFF"/>
    </a:solidFill>
    <a:ln w="3175">
      <a:solidFill>
        <a:srgbClr val="000000"/>
      </a:solidFill>
      <a:prstDash val="solid"/>
    </a:ln>
  </c:spPr>
  <c:txPr>
    <a:bodyPr/>
    <a:lstStyle/>
    <a:p>
      <a:pPr>
        <a:defRPr sz="900" b="0" i="0" u="none" strike="noStrike" baseline="0">
          <a:solidFill>
            <a:srgbClr val="000000"/>
          </a:solidFill>
          <a:latin typeface="Arial"/>
          <a:ea typeface="Arial"/>
          <a:cs typeface="Arial"/>
        </a:defRPr>
      </a:pPr>
      <a:endParaRPr lang="cs-CZ"/>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200" b="1" i="0" u="none" strike="noStrike" baseline="0">
                <a:solidFill>
                  <a:srgbClr val="000000"/>
                </a:solidFill>
                <a:latin typeface="Arial"/>
                <a:ea typeface="Arial"/>
                <a:cs typeface="Arial"/>
              </a:defRPr>
            </a:pPr>
            <a:r>
              <a:rPr lang="cs-CZ"/>
              <a:t>Project Progress - Plan vs. Actual</a:t>
            </a:r>
          </a:p>
        </c:rich>
      </c:tx>
      <c:layout>
        <c:manualLayout>
          <c:xMode val="edge"/>
          <c:yMode val="edge"/>
          <c:x val="0.28428116857719776"/>
          <c:y val="3.2171623884184292E-2"/>
        </c:manualLayout>
      </c:layout>
      <c:overlay val="0"/>
      <c:spPr>
        <a:noFill/>
        <a:ln w="25400">
          <a:noFill/>
        </a:ln>
      </c:spPr>
    </c:title>
    <c:autoTitleDeleted val="0"/>
    <c:plotArea>
      <c:layout>
        <c:manualLayout>
          <c:layoutTarget val="inner"/>
          <c:xMode val="edge"/>
          <c:yMode val="edge"/>
          <c:x val="0.13879609995239764"/>
          <c:y val="0.15281521344987573"/>
          <c:w val="0.79765951418425562"/>
          <c:h val="0.67024216425383865"/>
        </c:manualLayout>
      </c:layout>
      <c:lineChart>
        <c:grouping val="standard"/>
        <c:varyColors val="0"/>
        <c:ser>
          <c:idx val="0"/>
          <c:order val="0"/>
          <c:tx>
            <c:strRef>
              <c:f>List1!$D$27</c:f>
              <c:strCache>
                <c:ptCount val="1"/>
                <c:pt idx="0">
                  <c:v>planned progress</c:v>
                </c:pt>
              </c:strCache>
            </c:strRef>
          </c:tx>
          <c:spPr>
            <a:ln w="25400">
              <a:solidFill>
                <a:srgbClr val="000080"/>
              </a:solidFill>
              <a:prstDash val="solid"/>
            </a:ln>
          </c:spPr>
          <c:marker>
            <c:symbol val="none"/>
          </c:marker>
          <c:val>
            <c:numRef>
              <c:f>List1!$D$28:$D$47</c:f>
              <c:numCache>
                <c:formatCode>0%</c:formatCode>
                <c:ptCount val="20"/>
                <c:pt idx="0">
                  <c:v>0.05</c:v>
                </c:pt>
                <c:pt idx="1">
                  <c:v>6.9999999999999993E-2</c:v>
                </c:pt>
                <c:pt idx="2">
                  <c:v>0.1</c:v>
                </c:pt>
                <c:pt idx="3">
                  <c:v>0.14000000000000001</c:v>
                </c:pt>
                <c:pt idx="4">
                  <c:v>0.19500000000000001</c:v>
                </c:pt>
                <c:pt idx="5">
                  <c:v>0.25</c:v>
                </c:pt>
                <c:pt idx="6">
                  <c:v>0.30500000000000038</c:v>
                </c:pt>
                <c:pt idx="7">
                  <c:v>0.36000000000000032</c:v>
                </c:pt>
                <c:pt idx="8">
                  <c:v>0.42000000000000032</c:v>
                </c:pt>
                <c:pt idx="9">
                  <c:v>0.48000000000000032</c:v>
                </c:pt>
                <c:pt idx="10">
                  <c:v>0.54</c:v>
                </c:pt>
                <c:pt idx="11">
                  <c:v>0.60000000000000064</c:v>
                </c:pt>
                <c:pt idx="12">
                  <c:v>0.67000000000000193</c:v>
                </c:pt>
                <c:pt idx="13">
                  <c:v>0.73000000000000065</c:v>
                </c:pt>
                <c:pt idx="14">
                  <c:v>0.8</c:v>
                </c:pt>
                <c:pt idx="15">
                  <c:v>0.87000000000000133</c:v>
                </c:pt>
                <c:pt idx="16">
                  <c:v>0.90999999999999992</c:v>
                </c:pt>
                <c:pt idx="17">
                  <c:v>0.95000000000000062</c:v>
                </c:pt>
                <c:pt idx="18">
                  <c:v>0.98000000000000009</c:v>
                </c:pt>
                <c:pt idx="19">
                  <c:v>1</c:v>
                </c:pt>
              </c:numCache>
            </c:numRef>
          </c:val>
          <c:smooth val="0"/>
        </c:ser>
        <c:ser>
          <c:idx val="1"/>
          <c:order val="1"/>
          <c:tx>
            <c:strRef>
              <c:f>List1!$E$27</c:f>
              <c:strCache>
                <c:ptCount val="1"/>
                <c:pt idx="0">
                  <c:v>reported progress</c:v>
                </c:pt>
              </c:strCache>
            </c:strRef>
          </c:tx>
          <c:spPr>
            <a:ln w="12700">
              <a:solidFill>
                <a:srgbClr val="FF00FF"/>
              </a:solidFill>
              <a:prstDash val="solid"/>
            </a:ln>
          </c:spPr>
          <c:marker>
            <c:symbol val="square"/>
            <c:size val="5"/>
            <c:spPr>
              <a:solidFill>
                <a:srgbClr val="FF00FF"/>
              </a:solidFill>
              <a:ln>
                <a:solidFill>
                  <a:srgbClr val="FF00FF"/>
                </a:solidFill>
                <a:prstDash val="solid"/>
              </a:ln>
            </c:spPr>
          </c:marker>
          <c:val>
            <c:numRef>
              <c:f>List1!$E$28:$E$47</c:f>
              <c:numCache>
                <c:formatCode>0%</c:formatCode>
                <c:ptCount val="20"/>
                <c:pt idx="0">
                  <c:v>0.05</c:v>
                </c:pt>
                <c:pt idx="1">
                  <c:v>6.0000000000000032E-2</c:v>
                </c:pt>
                <c:pt idx="2">
                  <c:v>8.5000000000000048E-2</c:v>
                </c:pt>
                <c:pt idx="3">
                  <c:v>0.11499999999999998</c:v>
                </c:pt>
                <c:pt idx="4">
                  <c:v>0.17</c:v>
                </c:pt>
                <c:pt idx="5">
                  <c:v>0.21500000000000036</c:v>
                </c:pt>
                <c:pt idx="6">
                  <c:v>0.26500000000000001</c:v>
                </c:pt>
                <c:pt idx="7">
                  <c:v>0.30500000000000038</c:v>
                </c:pt>
                <c:pt idx="8">
                  <c:v>0.35000000000000031</c:v>
                </c:pt>
                <c:pt idx="9">
                  <c:v>0.41000000000000031</c:v>
                </c:pt>
                <c:pt idx="10">
                  <c:v>0.45</c:v>
                </c:pt>
                <c:pt idx="11">
                  <c:v>0.52</c:v>
                </c:pt>
                <c:pt idx="12">
                  <c:v>0.55000000000000004</c:v>
                </c:pt>
                <c:pt idx="13">
                  <c:v>0.60000000000000064</c:v>
                </c:pt>
                <c:pt idx="14">
                  <c:v>0.6500000000000018</c:v>
                </c:pt>
                <c:pt idx="15">
                  <c:v>0.70000000000000062</c:v>
                </c:pt>
                <c:pt idx="16">
                  <c:v>0.75000000000000155</c:v>
                </c:pt>
                <c:pt idx="17">
                  <c:v>0.8</c:v>
                </c:pt>
                <c:pt idx="18">
                  <c:v>0.81500000000000061</c:v>
                </c:pt>
                <c:pt idx="19">
                  <c:v>0.82000000000000062</c:v>
                </c:pt>
              </c:numCache>
            </c:numRef>
          </c:val>
          <c:smooth val="0"/>
        </c:ser>
        <c:ser>
          <c:idx val="2"/>
          <c:order val="2"/>
          <c:tx>
            <c:strRef>
              <c:f>List1!$F$27</c:f>
              <c:strCache>
                <c:ptCount val="1"/>
                <c:pt idx="0">
                  <c:v>actual progress</c:v>
                </c:pt>
              </c:strCache>
            </c:strRef>
          </c:tx>
          <c:spPr>
            <a:ln w="38100">
              <a:solidFill>
                <a:srgbClr val="FFFF00"/>
              </a:solidFill>
              <a:prstDash val="solid"/>
            </a:ln>
          </c:spPr>
          <c:marker>
            <c:symbol val="none"/>
          </c:marker>
          <c:val>
            <c:numRef>
              <c:f>List1!$F$28:$F$47</c:f>
              <c:numCache>
                <c:formatCode>0%</c:formatCode>
                <c:ptCount val="20"/>
                <c:pt idx="0">
                  <c:v>0.05</c:v>
                </c:pt>
                <c:pt idx="1">
                  <c:v>0.05</c:v>
                </c:pt>
                <c:pt idx="2">
                  <c:v>6.5000000000000002E-2</c:v>
                </c:pt>
                <c:pt idx="3">
                  <c:v>9.0000000000000024E-2</c:v>
                </c:pt>
                <c:pt idx="4">
                  <c:v>0.12000000000000002</c:v>
                </c:pt>
                <c:pt idx="5">
                  <c:v>0.16</c:v>
                </c:pt>
                <c:pt idx="6">
                  <c:v>0.19500000000000001</c:v>
                </c:pt>
                <c:pt idx="7">
                  <c:v>0.23</c:v>
                </c:pt>
                <c:pt idx="8">
                  <c:v>0.27500000000000002</c:v>
                </c:pt>
                <c:pt idx="9">
                  <c:v>0.32500000000000084</c:v>
                </c:pt>
                <c:pt idx="10">
                  <c:v>0.37000000000000038</c:v>
                </c:pt>
                <c:pt idx="11">
                  <c:v>0.37000000000000038</c:v>
                </c:pt>
                <c:pt idx="12">
                  <c:v>0.45</c:v>
                </c:pt>
                <c:pt idx="13">
                  <c:v>0.5</c:v>
                </c:pt>
                <c:pt idx="14">
                  <c:v>0.55999999999999994</c:v>
                </c:pt>
                <c:pt idx="15">
                  <c:v>0.60000000000000064</c:v>
                </c:pt>
                <c:pt idx="16">
                  <c:v>0.62000000000000144</c:v>
                </c:pt>
                <c:pt idx="17">
                  <c:v>0.68</c:v>
                </c:pt>
                <c:pt idx="18">
                  <c:v>0.75000000000000155</c:v>
                </c:pt>
                <c:pt idx="19">
                  <c:v>0.82000000000000062</c:v>
                </c:pt>
              </c:numCache>
            </c:numRef>
          </c:val>
          <c:smooth val="0"/>
        </c:ser>
        <c:dLbls>
          <c:showLegendKey val="0"/>
          <c:showVal val="0"/>
          <c:showCatName val="0"/>
          <c:showSerName val="0"/>
          <c:showPercent val="0"/>
          <c:showBubbleSize val="0"/>
        </c:dLbls>
        <c:smooth val="0"/>
        <c:axId val="169181712"/>
        <c:axId val="169182104"/>
      </c:lineChart>
      <c:catAx>
        <c:axId val="169181712"/>
        <c:scaling>
          <c:orientation val="minMax"/>
        </c:scaling>
        <c:delete val="0"/>
        <c:axPos val="b"/>
        <c:title>
          <c:tx>
            <c:rich>
              <a:bodyPr/>
              <a:lstStyle/>
              <a:p>
                <a:pPr>
                  <a:defRPr sz="1075" b="1" i="0" u="none" strike="noStrike" baseline="0">
                    <a:solidFill>
                      <a:srgbClr val="000000"/>
                    </a:solidFill>
                    <a:latin typeface="Arial"/>
                    <a:ea typeface="Arial"/>
                    <a:cs typeface="Arial"/>
                  </a:defRPr>
                </a:pPr>
                <a:r>
                  <a:rPr lang="cs-CZ" dirty="0" err="1" smtClean="0"/>
                  <a:t>Time</a:t>
                </a:r>
                <a:endParaRPr lang="cs-CZ" dirty="0"/>
              </a:p>
            </c:rich>
          </c:tx>
          <c:layout>
            <c:manualLayout>
              <c:xMode val="edge"/>
              <c:yMode val="edge"/>
              <c:x val="0.46321108056402244"/>
              <c:y val="0.90884837472820501"/>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075" b="0" i="0" u="none" strike="noStrike" baseline="0">
                <a:solidFill>
                  <a:srgbClr val="000000"/>
                </a:solidFill>
                <a:latin typeface="Arial"/>
                <a:ea typeface="Arial"/>
                <a:cs typeface="Arial"/>
              </a:defRPr>
            </a:pPr>
            <a:endParaRPr lang="cs-CZ"/>
          </a:p>
        </c:txPr>
        <c:crossAx val="169182104"/>
        <c:crosses val="autoZero"/>
        <c:auto val="1"/>
        <c:lblAlgn val="ctr"/>
        <c:lblOffset val="100"/>
        <c:tickLblSkip val="1"/>
        <c:tickMarkSkip val="1"/>
        <c:noMultiLvlLbl val="0"/>
      </c:catAx>
      <c:valAx>
        <c:axId val="169182104"/>
        <c:scaling>
          <c:orientation val="minMax"/>
          <c:max val="1"/>
        </c:scaling>
        <c:delete val="0"/>
        <c:axPos val="l"/>
        <c:majorGridlines>
          <c:spPr>
            <a:ln w="3175">
              <a:solidFill>
                <a:srgbClr val="000000"/>
              </a:solidFill>
              <a:prstDash val="solid"/>
            </a:ln>
          </c:spPr>
        </c:majorGridlines>
        <c:title>
          <c:tx>
            <c:rich>
              <a:bodyPr/>
              <a:lstStyle/>
              <a:p>
                <a:pPr>
                  <a:defRPr sz="1075" b="1" i="0" u="none" strike="noStrike" baseline="0">
                    <a:solidFill>
                      <a:srgbClr val="000000"/>
                    </a:solidFill>
                    <a:latin typeface="Arial"/>
                    <a:ea typeface="Arial"/>
                    <a:cs typeface="Arial"/>
                  </a:defRPr>
                </a:pPr>
                <a:r>
                  <a:rPr lang="cs-CZ"/>
                  <a:t>Percentage completed</a:t>
                </a:r>
              </a:p>
            </c:rich>
          </c:tx>
          <c:layout>
            <c:manualLayout>
              <c:xMode val="edge"/>
              <c:yMode val="edge"/>
              <c:x val="1.8394663849112827E-2"/>
              <c:y val="0.2707778343585508"/>
            </c:manualLayout>
          </c:layout>
          <c:overlay val="0"/>
          <c:spPr>
            <a:noFill/>
            <a:ln w="25400">
              <a:noFill/>
            </a:ln>
          </c:spPr>
        </c:title>
        <c:numFmt formatCode="0%" sourceLinked="1"/>
        <c:majorTickMark val="out"/>
        <c:minorTickMark val="none"/>
        <c:tickLblPos val="nextTo"/>
        <c:spPr>
          <a:ln w="3175">
            <a:solidFill>
              <a:srgbClr val="000000"/>
            </a:solidFill>
            <a:prstDash val="solid"/>
          </a:ln>
        </c:spPr>
        <c:txPr>
          <a:bodyPr rot="0" vert="horz"/>
          <a:lstStyle/>
          <a:p>
            <a:pPr>
              <a:defRPr sz="1075" b="0" i="0" u="none" strike="noStrike" baseline="0">
                <a:solidFill>
                  <a:srgbClr val="000000"/>
                </a:solidFill>
                <a:latin typeface="Arial"/>
                <a:ea typeface="Arial"/>
                <a:cs typeface="Arial"/>
              </a:defRPr>
            </a:pPr>
            <a:endParaRPr lang="cs-CZ"/>
          </a:p>
        </c:txPr>
        <c:crossAx val="169181712"/>
        <c:crosses val="autoZero"/>
        <c:crossBetween val="between"/>
        <c:majorUnit val="0.2"/>
      </c:valAx>
      <c:spPr>
        <a:solidFill>
          <a:srgbClr val="C0C0C0"/>
        </a:solidFill>
        <a:ln w="12700">
          <a:solidFill>
            <a:srgbClr val="808080"/>
          </a:solidFill>
          <a:prstDash val="solid"/>
        </a:ln>
      </c:spPr>
    </c:plotArea>
    <c:legend>
      <c:legendPos val="r"/>
      <c:layout>
        <c:manualLayout>
          <c:xMode val="edge"/>
          <c:yMode val="edge"/>
          <c:x val="0.19230784933163386"/>
          <c:y val="0.17426296270599853"/>
          <c:w val="0.29264231603156626"/>
          <c:h val="0.26362852096571038"/>
        </c:manualLayout>
      </c:layout>
      <c:overlay val="0"/>
      <c:spPr>
        <a:solidFill>
          <a:srgbClr val="FFFFFF"/>
        </a:solidFill>
        <a:ln w="3175">
          <a:solidFill>
            <a:srgbClr val="000000"/>
          </a:solidFill>
          <a:prstDash val="solid"/>
        </a:ln>
      </c:spPr>
      <c:txPr>
        <a:bodyPr/>
        <a:lstStyle/>
        <a:p>
          <a:pPr>
            <a:defRPr sz="1000" b="0" i="0" u="none" strike="noStrike" baseline="0">
              <a:solidFill>
                <a:srgbClr val="000000"/>
              </a:solidFill>
              <a:latin typeface="Arial"/>
              <a:ea typeface="Arial"/>
              <a:cs typeface="Arial"/>
            </a:defRPr>
          </a:pPr>
          <a:endParaRPr lang="cs-CZ"/>
        </a:p>
      </c:txPr>
    </c:legend>
    <c:plotVisOnly val="1"/>
    <c:dispBlanksAs val="gap"/>
    <c:showDLblsOverMax val="0"/>
  </c:chart>
  <c:spPr>
    <a:solidFill>
      <a:srgbClr val="FFFFFF"/>
    </a:solidFill>
    <a:ln w="3175">
      <a:solidFill>
        <a:srgbClr val="000000"/>
      </a:solidFill>
      <a:prstDash val="solid"/>
    </a:ln>
  </c:spPr>
  <c:txPr>
    <a:bodyPr/>
    <a:lstStyle/>
    <a:p>
      <a:pPr>
        <a:defRPr sz="900" b="0" i="0" u="none" strike="noStrike" baseline="0">
          <a:solidFill>
            <a:srgbClr val="000000"/>
          </a:solidFill>
          <a:latin typeface="Arial"/>
          <a:ea typeface="Arial"/>
          <a:cs typeface="Arial"/>
        </a:defRPr>
      </a:pPr>
      <a:endParaRPr lang="cs-CZ"/>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cs-CZ"/>
          </a:p>
        </p:txBody>
      </p:sp>
      <p:sp>
        <p:nvSpPr>
          <p:cNvPr id="3" name="Zástupný symbol pro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A6E67EC8-F2DE-4F06-B080-01DFE4F33038}" type="datetimeFigureOut">
              <a:rPr lang="cs-CZ"/>
              <a:pPr>
                <a:defRPr/>
              </a:pPr>
              <a:t>13.12.2017</a:t>
            </a:fld>
            <a:endParaRPr lang="cs-CZ"/>
          </a:p>
        </p:txBody>
      </p:sp>
      <p:sp>
        <p:nvSpPr>
          <p:cNvPr id="4" name="Zástupný symbol pro zápatí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cs-CZ"/>
          </a:p>
        </p:txBody>
      </p:sp>
      <p:sp>
        <p:nvSpPr>
          <p:cNvPr id="5" name="Zástupný symbol pro číslo snímku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93C59D2C-8DB1-42C7-BE23-83ADBD0ABF94}" type="slidenum">
              <a:rPr lang="cs-CZ" altLang="cs-CZ"/>
              <a:pPr>
                <a:defRPr/>
              </a:pPr>
              <a:t>‹#›</a:t>
            </a:fld>
            <a:endParaRPr lang="cs-CZ" altLang="cs-CZ"/>
          </a:p>
        </p:txBody>
      </p:sp>
    </p:spTree>
    <p:extLst>
      <p:ext uri="{BB962C8B-B14F-4D97-AF65-F5344CB8AC3E}">
        <p14:creationId xmlns:p14="http://schemas.microsoft.com/office/powerpoint/2010/main" val="2698064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cs-CZ"/>
          </a:p>
        </p:txBody>
      </p:sp>
      <p:sp>
        <p:nvSpPr>
          <p:cNvPr id="3" name="Zástupný symbol pro datum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CDA448C5-33A7-451B-8A63-9A765E802002}" type="datetimeFigureOut">
              <a:rPr lang="cs-CZ"/>
              <a:pPr>
                <a:defRPr/>
              </a:pPr>
              <a:t>13.12.2017</a:t>
            </a:fld>
            <a:endParaRPr lang="cs-CZ"/>
          </a:p>
        </p:txBody>
      </p:sp>
      <p:sp>
        <p:nvSpPr>
          <p:cNvPr id="4" name="Zástupný symbol pro obrázek snímk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cs-CZ" noProof="0" smtClean="0"/>
          </a:p>
        </p:txBody>
      </p:sp>
      <p:sp>
        <p:nvSpPr>
          <p:cNvPr id="5" name="Zástupný symbol pro poznámky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cs-CZ" noProof="0" smtClean="0"/>
              <a:t>Klepnutím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
        <p:nvSpPr>
          <p:cNvPr id="6" name="Zástupný symbol pro zápatí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cs-CZ"/>
          </a:p>
        </p:txBody>
      </p:sp>
      <p:sp>
        <p:nvSpPr>
          <p:cNvPr id="7" name="Zástupný symbol pro číslo snímku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4550B372-7803-4451-A54C-5438E107C221}" type="slidenum">
              <a:rPr lang="cs-CZ" altLang="cs-CZ"/>
              <a:pPr>
                <a:defRPr/>
              </a:pPr>
              <a:t>‹#›</a:t>
            </a:fld>
            <a:endParaRPr lang="cs-CZ" altLang="cs-CZ"/>
          </a:p>
        </p:txBody>
      </p:sp>
    </p:spTree>
    <p:extLst>
      <p:ext uri="{BB962C8B-B14F-4D97-AF65-F5344CB8AC3E}">
        <p14:creationId xmlns:p14="http://schemas.microsoft.com/office/powerpoint/2010/main" val="29220549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í snímek">
    <p:bg>
      <p:bgPr>
        <a:solidFill>
          <a:schemeClr val="bg2"/>
        </a:solidFill>
        <a:effectLst/>
      </p:bgPr>
    </p:bg>
    <p:spTree>
      <p:nvGrpSpPr>
        <p:cNvPr id="1" name=""/>
        <p:cNvGrpSpPr/>
        <p:nvPr/>
      </p:nvGrpSpPr>
      <p:grpSpPr>
        <a:xfrm>
          <a:off x="0" y="0"/>
          <a:ext cx="0" cy="0"/>
          <a:chOff x="0" y="0"/>
          <a:chExt cx="0" cy="0"/>
        </a:xfrm>
      </p:grpSpPr>
      <p:sp>
        <p:nvSpPr>
          <p:cNvPr id="4" name="Obdélník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5" name="Obdélník 20"/>
          <p:cNvSpPr>
            <a:spLocks noChangeArrowheads="1"/>
          </p:cNvSpPr>
          <p:nvPr/>
        </p:nvSpPr>
        <p:spPr bwMode="white">
          <a:xfrm>
            <a:off x="8991600" y="3175"/>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6" name="Obdélník 21"/>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7" name="Obdélník 23"/>
          <p:cNvSpPr>
            <a:spLocks noChangeArrowheads="1"/>
          </p:cNvSpPr>
          <p:nvPr/>
        </p:nvSpPr>
        <p:spPr bwMode="white">
          <a:xfrm>
            <a:off x="0" y="0"/>
            <a:ext cx="9144000" cy="25146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 name="Obdélník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1" name="Přímá spojovací čára 25"/>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2" name="Obdélník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13" name="Elipsa 27"/>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Elipsa 28"/>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Podnadpis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cs-CZ" smtClean="0"/>
              <a:t>Klepnutím lze upravit styl předlohy podnadpisů.</a:t>
            </a:r>
            <a:endParaRPr lang="en-US"/>
          </a:p>
        </p:txBody>
      </p:sp>
      <p:sp>
        <p:nvSpPr>
          <p:cNvPr id="8" name="Nadpis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cs-CZ" smtClean="0"/>
              <a:t>Klepnutím lze upravit styl předlohy nadpisů.</a:t>
            </a:r>
            <a:endParaRPr lang="en-US"/>
          </a:p>
        </p:txBody>
      </p:sp>
      <p:sp>
        <p:nvSpPr>
          <p:cNvPr id="15" name="Zástupný symbol pro datum 27"/>
          <p:cNvSpPr>
            <a:spLocks noGrp="1"/>
          </p:cNvSpPr>
          <p:nvPr>
            <p:ph type="dt" sz="half" idx="10"/>
          </p:nvPr>
        </p:nvSpPr>
        <p:spPr/>
        <p:txBody>
          <a:bodyPr/>
          <a:lstStyle>
            <a:lvl1pPr>
              <a:defRPr/>
            </a:lvl1pPr>
          </a:lstStyle>
          <a:p>
            <a:pPr>
              <a:defRPr/>
            </a:pPr>
            <a:fld id="{8A6FA450-2370-4CCF-86E2-CCFC124F3037}" type="datetimeFigureOut">
              <a:rPr lang="cs-CZ"/>
              <a:pPr>
                <a:defRPr/>
              </a:pPr>
              <a:t>13.12.2017</a:t>
            </a:fld>
            <a:endParaRPr lang="cs-CZ"/>
          </a:p>
        </p:txBody>
      </p:sp>
      <p:sp>
        <p:nvSpPr>
          <p:cNvPr id="16" name="Zástupný symbol pro zápatí 16"/>
          <p:cNvSpPr>
            <a:spLocks noGrp="1"/>
          </p:cNvSpPr>
          <p:nvPr>
            <p:ph type="ftr" sz="quarter" idx="11"/>
          </p:nvPr>
        </p:nvSpPr>
        <p:spPr/>
        <p:txBody>
          <a:bodyPr/>
          <a:lstStyle>
            <a:lvl1pPr>
              <a:defRPr/>
            </a:lvl1pPr>
          </a:lstStyle>
          <a:p>
            <a:pPr>
              <a:defRPr/>
            </a:pPr>
            <a:endParaRPr lang="cs-CZ"/>
          </a:p>
        </p:txBody>
      </p:sp>
      <p:sp>
        <p:nvSpPr>
          <p:cNvPr id="17" name="Zástupný symbol pro číslo snímku 28"/>
          <p:cNvSpPr>
            <a:spLocks noGrp="1"/>
          </p:cNvSpPr>
          <p:nvPr>
            <p:ph type="sldNum" sz="quarter" idx="12"/>
          </p:nvPr>
        </p:nvSpPr>
        <p:spPr>
          <a:xfrm>
            <a:off x="4343400" y="2198688"/>
            <a:ext cx="457200" cy="441325"/>
          </a:xfrm>
        </p:spPr>
        <p:txBody>
          <a:bodyPr/>
          <a:lstStyle>
            <a:lvl1pPr>
              <a:defRPr smtClean="0"/>
            </a:lvl1pPr>
          </a:lstStyle>
          <a:p>
            <a:pPr>
              <a:defRPr/>
            </a:pPr>
            <a:fld id="{05D9221C-303A-4517-8BCD-2053335A438C}" type="slidenum">
              <a:rPr lang="cs-CZ" altLang="cs-CZ"/>
              <a:pPr>
                <a:defRPr/>
              </a:pPr>
              <a:t>‹#›</a:t>
            </a:fld>
            <a:endParaRPr lang="cs-CZ" altLang="cs-CZ"/>
          </a:p>
        </p:txBody>
      </p:sp>
    </p:spTree>
    <p:extLst>
      <p:ext uri="{BB962C8B-B14F-4D97-AF65-F5344CB8AC3E}">
        <p14:creationId xmlns:p14="http://schemas.microsoft.com/office/powerpoint/2010/main" val="371994315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bg>
      <p:bgPr>
        <a:solidFill>
          <a:schemeClr val="bg2"/>
        </a:solidFill>
        <a:effectLst/>
      </p:bgPr>
    </p:bg>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en-US"/>
          </a:p>
        </p:txBody>
      </p:sp>
      <p:sp>
        <p:nvSpPr>
          <p:cNvPr id="3" name="Zástupný symbol pro svislý text 2"/>
          <p:cNvSpPr>
            <a:spLocks noGrp="1"/>
          </p:cNvSpPr>
          <p:nvPr>
            <p:ph type="body" orient="vert" idx="1"/>
          </p:nvPr>
        </p:nvSpPr>
        <p:spPr/>
        <p:txBody>
          <a:bodyPr vert="eaVert"/>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4" name="Zástupný symbol pro datum 3"/>
          <p:cNvSpPr>
            <a:spLocks noGrp="1"/>
          </p:cNvSpPr>
          <p:nvPr>
            <p:ph type="dt" sz="half" idx="10"/>
          </p:nvPr>
        </p:nvSpPr>
        <p:spPr/>
        <p:txBody>
          <a:bodyPr/>
          <a:lstStyle>
            <a:lvl1pPr>
              <a:defRPr/>
            </a:lvl1pPr>
          </a:lstStyle>
          <a:p>
            <a:pPr>
              <a:defRPr/>
            </a:pPr>
            <a:fld id="{2F699BBE-0F84-444B-8820-324B8BEF210E}" type="datetimeFigureOut">
              <a:rPr lang="cs-CZ"/>
              <a:pPr>
                <a:defRPr/>
              </a:pPr>
              <a:t>13.12.2017</a:t>
            </a:fld>
            <a:endParaRPr lang="cs-CZ"/>
          </a:p>
        </p:txBody>
      </p:sp>
      <p:sp>
        <p:nvSpPr>
          <p:cNvPr id="5" name="Zástupný symbol pro zápatí 4"/>
          <p:cNvSpPr>
            <a:spLocks noGrp="1"/>
          </p:cNvSpPr>
          <p:nvPr>
            <p:ph type="ftr" sz="quarter" idx="11"/>
          </p:nvPr>
        </p:nvSpPr>
        <p:spPr/>
        <p:txBody>
          <a:bodyPr/>
          <a:lstStyle>
            <a:lvl1pPr>
              <a:defRPr/>
            </a:lvl1pPr>
          </a:lstStyle>
          <a:p>
            <a:pPr>
              <a:defRPr/>
            </a:pPr>
            <a:endParaRPr lang="cs-CZ"/>
          </a:p>
        </p:txBody>
      </p:sp>
      <p:sp>
        <p:nvSpPr>
          <p:cNvPr id="6" name="Zástupný symbol pro číslo snímku 5"/>
          <p:cNvSpPr>
            <a:spLocks noGrp="1"/>
          </p:cNvSpPr>
          <p:nvPr>
            <p:ph type="sldNum" sz="quarter" idx="12"/>
          </p:nvPr>
        </p:nvSpPr>
        <p:spPr/>
        <p:txBody>
          <a:bodyPr/>
          <a:lstStyle>
            <a:lvl1pPr>
              <a:defRPr smtClean="0"/>
            </a:lvl1pPr>
          </a:lstStyle>
          <a:p>
            <a:pPr>
              <a:defRPr/>
            </a:pPr>
            <a:fld id="{A42104C3-E047-4D6F-B21B-AA80FFE7ABF5}" type="slidenum">
              <a:rPr lang="cs-CZ" altLang="cs-CZ"/>
              <a:pPr>
                <a:defRPr/>
              </a:pPr>
              <a:t>‹#›</a:t>
            </a:fld>
            <a:endParaRPr lang="cs-CZ" altLang="cs-CZ"/>
          </a:p>
        </p:txBody>
      </p:sp>
    </p:spTree>
    <p:extLst>
      <p:ext uri="{BB962C8B-B14F-4D97-AF65-F5344CB8AC3E}">
        <p14:creationId xmlns:p14="http://schemas.microsoft.com/office/powerpoint/2010/main" val="4142579367"/>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Svislý nadpis a text">
    <p:bg>
      <p:bgPr>
        <a:solidFill>
          <a:schemeClr val="bg2"/>
        </a:solidFill>
        <a:effectLst/>
      </p:bgPr>
    </p:bg>
    <p:spTree>
      <p:nvGrpSpPr>
        <p:cNvPr id="1" name=""/>
        <p:cNvGrpSpPr/>
        <p:nvPr/>
      </p:nvGrpSpPr>
      <p:grpSpPr>
        <a:xfrm>
          <a:off x="0" y="0"/>
          <a:ext cx="0" cy="0"/>
          <a:chOff x="0" y="0"/>
          <a:chExt cx="0" cy="0"/>
        </a:xfrm>
      </p:grpSpPr>
      <p:sp>
        <p:nvSpPr>
          <p:cNvPr id="4" name="Obdélník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5" name="Obdélník 20"/>
          <p:cNvSpPr>
            <a:spLocks noChangeArrowheads="1"/>
          </p:cNvSpPr>
          <p:nvPr/>
        </p:nvSpPr>
        <p:spPr bwMode="white">
          <a:xfrm>
            <a:off x="7010400" y="0"/>
            <a:ext cx="21336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6" name="Obdélník 21"/>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7" name="Obdélník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8" name="Obdélník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9" name="Obdélník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10" name="Přímá spojovací čára 26"/>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1" name="Elipsa 27"/>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Elipsa 28"/>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Zástupný symbol pro svislý text 2"/>
          <p:cNvSpPr>
            <a:spLocks noGrp="1"/>
          </p:cNvSpPr>
          <p:nvPr>
            <p:ph type="body" orient="vert" idx="1"/>
          </p:nvPr>
        </p:nvSpPr>
        <p:spPr>
          <a:xfrm>
            <a:off x="304800" y="304800"/>
            <a:ext cx="6553200" cy="5821366"/>
          </a:xfrm>
        </p:spPr>
        <p:txBody>
          <a:bodyPr vert="eaVert"/>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2" name="Svislý nadpis 1"/>
          <p:cNvSpPr>
            <a:spLocks noGrp="1"/>
          </p:cNvSpPr>
          <p:nvPr>
            <p:ph type="title" orient="vert"/>
          </p:nvPr>
        </p:nvSpPr>
        <p:spPr>
          <a:xfrm>
            <a:off x="7391400" y="304801"/>
            <a:ext cx="1447800" cy="5851525"/>
          </a:xfrm>
        </p:spPr>
        <p:txBody>
          <a:bodyPr vert="eaVert"/>
          <a:lstStyle/>
          <a:p>
            <a:r>
              <a:rPr lang="cs-CZ" smtClean="0"/>
              <a:t>Klepnutím lze upravit styl předlohy nadpisů.</a:t>
            </a:r>
            <a:endParaRPr lang="en-US"/>
          </a:p>
        </p:txBody>
      </p:sp>
      <p:sp>
        <p:nvSpPr>
          <p:cNvPr id="13" name="Zástupný symbol pro číslo snímku 5"/>
          <p:cNvSpPr>
            <a:spLocks noGrp="1"/>
          </p:cNvSpPr>
          <p:nvPr>
            <p:ph type="sldNum" sz="quarter" idx="10"/>
          </p:nvPr>
        </p:nvSpPr>
        <p:spPr>
          <a:xfrm>
            <a:off x="6915150" y="3009900"/>
            <a:ext cx="457200" cy="441325"/>
          </a:xfrm>
        </p:spPr>
        <p:txBody>
          <a:bodyPr/>
          <a:lstStyle>
            <a:lvl1pPr>
              <a:defRPr smtClean="0"/>
            </a:lvl1pPr>
          </a:lstStyle>
          <a:p>
            <a:pPr>
              <a:defRPr/>
            </a:pPr>
            <a:fld id="{83DA9056-63BD-491D-98CB-4FD71ACAFD4B}" type="slidenum">
              <a:rPr lang="cs-CZ" altLang="cs-CZ"/>
              <a:pPr>
                <a:defRPr/>
              </a:pPr>
              <a:t>‹#›</a:t>
            </a:fld>
            <a:endParaRPr lang="cs-CZ" altLang="cs-CZ"/>
          </a:p>
        </p:txBody>
      </p:sp>
      <p:sp>
        <p:nvSpPr>
          <p:cNvPr id="14" name="Zástupný symbol pro datum 3"/>
          <p:cNvSpPr>
            <a:spLocks noGrp="1"/>
          </p:cNvSpPr>
          <p:nvPr>
            <p:ph type="dt" sz="half" idx="11"/>
          </p:nvPr>
        </p:nvSpPr>
        <p:spPr/>
        <p:txBody>
          <a:bodyPr/>
          <a:lstStyle>
            <a:lvl1pPr>
              <a:defRPr/>
            </a:lvl1pPr>
          </a:lstStyle>
          <a:p>
            <a:pPr>
              <a:defRPr/>
            </a:pPr>
            <a:fld id="{47612EF6-0817-4515-85E0-9019D4CED6F4}" type="datetimeFigureOut">
              <a:rPr lang="cs-CZ"/>
              <a:pPr>
                <a:defRPr/>
              </a:pPr>
              <a:t>13.12.2017</a:t>
            </a:fld>
            <a:endParaRPr lang="cs-CZ"/>
          </a:p>
        </p:txBody>
      </p:sp>
      <p:sp>
        <p:nvSpPr>
          <p:cNvPr id="15" name="Zástupný symbol pro zápatí 4"/>
          <p:cNvSpPr>
            <a:spLocks noGrp="1"/>
          </p:cNvSpPr>
          <p:nvPr>
            <p:ph type="ftr" sz="quarter" idx="12"/>
          </p:nvPr>
        </p:nvSpPr>
        <p:spPr/>
        <p:txBody>
          <a:bodyPr/>
          <a:lstStyle>
            <a:lvl1pPr>
              <a:defRPr/>
            </a:lvl1pPr>
          </a:lstStyle>
          <a:p>
            <a:pPr>
              <a:defRPr/>
            </a:pPr>
            <a:endParaRPr lang="cs-CZ"/>
          </a:p>
        </p:txBody>
      </p:sp>
    </p:spTree>
    <p:extLst>
      <p:ext uri="{BB962C8B-B14F-4D97-AF65-F5344CB8AC3E}">
        <p14:creationId xmlns:p14="http://schemas.microsoft.com/office/powerpoint/2010/main" val="357117440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bg>
      <p:bgPr>
        <a:solidFill>
          <a:schemeClr val="bg2"/>
        </a:solidFill>
        <a:effectLst/>
      </p:bgPr>
    </p:bg>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solidFill>
                  <a:schemeClr val="accent3">
                    <a:shade val="75000"/>
                  </a:schemeClr>
                </a:solidFill>
              </a:defRPr>
            </a:lvl1pPr>
          </a:lstStyle>
          <a:p>
            <a:r>
              <a:rPr lang="cs-CZ" smtClean="0"/>
              <a:t>Klepnutím lze upravit styl předlohy nadpisů.</a:t>
            </a:r>
            <a:endParaRPr lang="en-US"/>
          </a:p>
        </p:txBody>
      </p:sp>
      <p:sp>
        <p:nvSpPr>
          <p:cNvPr id="8" name="Zástupný symbol pro obsah 7"/>
          <p:cNvSpPr>
            <a:spLocks noGrp="1"/>
          </p:cNvSpPr>
          <p:nvPr>
            <p:ph sz="quarter" idx="1"/>
          </p:nvPr>
        </p:nvSpPr>
        <p:spPr>
          <a:xfrm>
            <a:off x="301752" y="1527048"/>
            <a:ext cx="8503920" cy="4572000"/>
          </a:xfrm>
        </p:spPr>
        <p:txBody>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4" name="Zástupný symbol pro datum 3"/>
          <p:cNvSpPr>
            <a:spLocks noGrp="1"/>
          </p:cNvSpPr>
          <p:nvPr>
            <p:ph type="dt" sz="half" idx="10"/>
          </p:nvPr>
        </p:nvSpPr>
        <p:spPr/>
        <p:txBody>
          <a:bodyPr/>
          <a:lstStyle>
            <a:lvl1pPr>
              <a:defRPr/>
            </a:lvl1pPr>
          </a:lstStyle>
          <a:p>
            <a:pPr>
              <a:defRPr/>
            </a:pPr>
            <a:fld id="{D0F1ED1F-052C-4220-9105-7BAC9E2C0178}" type="datetimeFigureOut">
              <a:rPr lang="cs-CZ"/>
              <a:pPr>
                <a:defRPr/>
              </a:pPr>
              <a:t>13.12.2017</a:t>
            </a:fld>
            <a:endParaRPr lang="cs-CZ"/>
          </a:p>
        </p:txBody>
      </p:sp>
      <p:sp>
        <p:nvSpPr>
          <p:cNvPr id="5" name="Zástupný symbol pro zápatí 4"/>
          <p:cNvSpPr>
            <a:spLocks noGrp="1"/>
          </p:cNvSpPr>
          <p:nvPr>
            <p:ph type="ftr" sz="quarter" idx="11"/>
          </p:nvPr>
        </p:nvSpPr>
        <p:spPr/>
        <p:txBody>
          <a:bodyPr/>
          <a:lstStyle>
            <a:lvl1pPr>
              <a:defRPr/>
            </a:lvl1pPr>
          </a:lstStyle>
          <a:p>
            <a:pPr>
              <a:defRPr/>
            </a:pPr>
            <a:endParaRPr lang="cs-CZ"/>
          </a:p>
        </p:txBody>
      </p:sp>
      <p:sp>
        <p:nvSpPr>
          <p:cNvPr id="6" name="Zástupný symbol pro číslo snímku 5"/>
          <p:cNvSpPr>
            <a:spLocks noGrp="1"/>
          </p:cNvSpPr>
          <p:nvPr>
            <p:ph type="sldNum" sz="quarter" idx="12"/>
          </p:nvPr>
        </p:nvSpPr>
        <p:spPr>
          <a:xfrm>
            <a:off x="4362450" y="1027113"/>
            <a:ext cx="457200" cy="441325"/>
          </a:xfrm>
        </p:spPr>
        <p:txBody>
          <a:bodyPr/>
          <a:lstStyle>
            <a:lvl1pPr>
              <a:defRPr smtClean="0"/>
            </a:lvl1pPr>
          </a:lstStyle>
          <a:p>
            <a:pPr>
              <a:defRPr/>
            </a:pPr>
            <a:fld id="{2BE6F650-9342-45FB-9D52-F10341726993}" type="slidenum">
              <a:rPr lang="cs-CZ" altLang="cs-CZ"/>
              <a:pPr>
                <a:defRPr/>
              </a:pPr>
              <a:t>‹#›</a:t>
            </a:fld>
            <a:endParaRPr lang="cs-CZ" altLang="cs-CZ"/>
          </a:p>
        </p:txBody>
      </p:sp>
    </p:spTree>
    <p:extLst>
      <p:ext uri="{BB962C8B-B14F-4D97-AF65-F5344CB8AC3E}">
        <p14:creationId xmlns:p14="http://schemas.microsoft.com/office/powerpoint/2010/main" val="410539115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Záhlaví části">
    <p:spTree>
      <p:nvGrpSpPr>
        <p:cNvPr id="1" name=""/>
        <p:cNvGrpSpPr/>
        <p:nvPr/>
      </p:nvGrpSpPr>
      <p:grpSpPr>
        <a:xfrm>
          <a:off x="0" y="0"/>
          <a:ext cx="0" cy="0"/>
          <a:chOff x="0" y="0"/>
          <a:chExt cx="0" cy="0"/>
        </a:xfrm>
      </p:grpSpPr>
      <p:sp>
        <p:nvSpPr>
          <p:cNvPr id="4" name="Obdélník 19"/>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5" name="Obdélník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6" name="Obdélník 21"/>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7" name="Obdélník 23"/>
          <p:cNvSpPr>
            <a:spLocks noChangeArrowheads="1"/>
          </p:cNvSpPr>
          <p:nvPr/>
        </p:nvSpPr>
        <p:spPr bwMode="white">
          <a:xfrm>
            <a:off x="8991600" y="1905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8" name="Obdélník 24"/>
          <p:cNvSpPr>
            <a:spLocks noChangeArrowheads="1"/>
          </p:cNvSpPr>
          <p:nvPr/>
        </p:nvSpPr>
        <p:spPr bwMode="white">
          <a:xfrm>
            <a:off x="152400" y="2286000"/>
            <a:ext cx="8832850" cy="304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9" name="Obdélník 25"/>
          <p:cNvSpPr>
            <a:spLocks noChangeArrowheads="1"/>
          </p:cNvSpPr>
          <p:nvPr/>
        </p:nvSpPr>
        <p:spPr bwMode="auto">
          <a:xfrm>
            <a:off x="155575" y="142875"/>
            <a:ext cx="8832850" cy="213995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 name="Obdélník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1" name="Obdélník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12" name="Přímá spojovací čára 28"/>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3" name="Elipsa 29"/>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Elipsa 30"/>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Zástupný symbol pro text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cs-CZ" smtClean="0"/>
              <a:t>Klepnutím lze upravit styly předlohy textu.</a:t>
            </a:r>
          </a:p>
        </p:txBody>
      </p:sp>
      <p:sp>
        <p:nvSpPr>
          <p:cNvPr id="2" name="Nadpis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cs-CZ" smtClean="0"/>
              <a:t>Klepnutím lze upravit styl předlohy nadpisů.</a:t>
            </a:r>
            <a:endParaRPr lang="en-US"/>
          </a:p>
        </p:txBody>
      </p:sp>
      <p:sp>
        <p:nvSpPr>
          <p:cNvPr id="15" name="Zástupný symbol pro zápatí 4"/>
          <p:cNvSpPr>
            <a:spLocks noGrp="1"/>
          </p:cNvSpPr>
          <p:nvPr>
            <p:ph type="ftr" sz="quarter" idx="10"/>
          </p:nvPr>
        </p:nvSpPr>
        <p:spPr/>
        <p:txBody>
          <a:bodyPr/>
          <a:lstStyle>
            <a:lvl1pPr>
              <a:defRPr/>
            </a:lvl1pPr>
          </a:lstStyle>
          <a:p>
            <a:pPr>
              <a:defRPr/>
            </a:pPr>
            <a:endParaRPr lang="cs-CZ"/>
          </a:p>
        </p:txBody>
      </p:sp>
      <p:sp>
        <p:nvSpPr>
          <p:cNvPr id="16" name="Zástupný symbol pro datum 3"/>
          <p:cNvSpPr>
            <a:spLocks noGrp="1"/>
          </p:cNvSpPr>
          <p:nvPr>
            <p:ph type="dt" sz="half" idx="11"/>
          </p:nvPr>
        </p:nvSpPr>
        <p:spPr/>
        <p:txBody>
          <a:bodyPr/>
          <a:lstStyle>
            <a:lvl1pPr>
              <a:defRPr/>
            </a:lvl1pPr>
          </a:lstStyle>
          <a:p>
            <a:pPr>
              <a:defRPr/>
            </a:pPr>
            <a:fld id="{24DBB734-9146-454F-9707-AF972703AA02}" type="datetimeFigureOut">
              <a:rPr lang="cs-CZ"/>
              <a:pPr>
                <a:defRPr/>
              </a:pPr>
              <a:t>13.12.2017</a:t>
            </a:fld>
            <a:endParaRPr lang="cs-CZ"/>
          </a:p>
        </p:txBody>
      </p:sp>
      <p:sp>
        <p:nvSpPr>
          <p:cNvPr id="17" name="Zástupný symbol pro číslo snímku 5"/>
          <p:cNvSpPr>
            <a:spLocks noGrp="1"/>
          </p:cNvSpPr>
          <p:nvPr>
            <p:ph type="sldNum" sz="quarter" idx="12"/>
          </p:nvPr>
        </p:nvSpPr>
        <p:spPr>
          <a:xfrm>
            <a:off x="4343400" y="2198688"/>
            <a:ext cx="457200" cy="441325"/>
          </a:xfrm>
        </p:spPr>
        <p:txBody>
          <a:bodyPr/>
          <a:lstStyle>
            <a:lvl1pPr>
              <a:defRPr smtClean="0"/>
            </a:lvl1pPr>
          </a:lstStyle>
          <a:p>
            <a:pPr>
              <a:defRPr/>
            </a:pPr>
            <a:fld id="{178E093A-01F8-4782-BA37-66BAB106F4BA}" type="slidenum">
              <a:rPr lang="cs-CZ" altLang="cs-CZ"/>
              <a:pPr>
                <a:defRPr/>
              </a:pPr>
              <a:t>‹#›</a:t>
            </a:fld>
            <a:endParaRPr lang="cs-CZ" altLang="cs-CZ"/>
          </a:p>
        </p:txBody>
      </p:sp>
    </p:spTree>
    <p:extLst>
      <p:ext uri="{BB962C8B-B14F-4D97-AF65-F5344CB8AC3E}">
        <p14:creationId xmlns:p14="http://schemas.microsoft.com/office/powerpoint/2010/main" val="35278651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bg>
      <p:bgPr>
        <a:solidFill>
          <a:schemeClr val="bg2"/>
        </a:solidFill>
        <a:effectLst/>
      </p:bgPr>
    </p:bg>
    <p:spTree>
      <p:nvGrpSpPr>
        <p:cNvPr id="1" name=""/>
        <p:cNvGrpSpPr/>
        <p:nvPr/>
      </p:nvGrpSpPr>
      <p:grpSpPr>
        <a:xfrm>
          <a:off x="0" y="0"/>
          <a:ext cx="0" cy="0"/>
          <a:chOff x="0" y="0"/>
          <a:chExt cx="0" cy="0"/>
        </a:xfrm>
      </p:grpSpPr>
      <p:sp>
        <p:nvSpPr>
          <p:cNvPr id="5" name="Přímá spojovací čára 19"/>
          <p:cNvSpPr>
            <a:spLocks noChangeShapeType="1"/>
          </p:cNvSpPr>
          <p:nvPr/>
        </p:nvSpPr>
        <p:spPr bwMode="auto">
          <a:xfrm flipV="1">
            <a:off x="4562475" y="1576388"/>
            <a:ext cx="9525" cy="4818062"/>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cs-CZ"/>
          </a:p>
        </p:txBody>
      </p:sp>
      <p:sp>
        <p:nvSpPr>
          <p:cNvPr id="2" name="Nadpis 1"/>
          <p:cNvSpPr>
            <a:spLocks noGrp="1"/>
          </p:cNvSpPr>
          <p:nvPr>
            <p:ph type="title"/>
          </p:nvPr>
        </p:nvSpPr>
        <p:spPr>
          <a:xfrm>
            <a:off x="301752" y="228600"/>
            <a:ext cx="8534400" cy="758952"/>
          </a:xfrm>
        </p:spPr>
        <p:txBody>
          <a:bodyPr/>
          <a:lstStyle/>
          <a:p>
            <a:r>
              <a:rPr lang="cs-CZ" smtClean="0"/>
              <a:t>Klepnutím lze upravit styl předlohy nadpisů.</a:t>
            </a:r>
            <a:endParaRPr lang="en-US"/>
          </a:p>
        </p:txBody>
      </p:sp>
      <p:sp>
        <p:nvSpPr>
          <p:cNvPr id="10" name="Zástupný symbol pro obsah 9"/>
          <p:cNvSpPr>
            <a:spLocks noGrp="1"/>
          </p:cNvSpPr>
          <p:nvPr>
            <p:ph sz="half" idx="1"/>
          </p:nvPr>
        </p:nvSpPr>
        <p:spPr>
          <a:xfrm>
            <a:off x="301752" y="1371600"/>
            <a:ext cx="4038600" cy="4681728"/>
          </a:xfrm>
        </p:spPr>
        <p:txBody>
          <a:bodyPr/>
          <a:lstStyle>
            <a:lvl1pPr>
              <a:defRPr sz="2500"/>
            </a:lvl1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12" name="Zástupný symbol pro obsah 11"/>
          <p:cNvSpPr>
            <a:spLocks noGrp="1"/>
          </p:cNvSpPr>
          <p:nvPr>
            <p:ph sz="half" idx="2"/>
          </p:nvPr>
        </p:nvSpPr>
        <p:spPr>
          <a:xfrm>
            <a:off x="4800600" y="1371600"/>
            <a:ext cx="4038600" cy="4681728"/>
          </a:xfrm>
        </p:spPr>
        <p:txBody>
          <a:bodyPr/>
          <a:lstStyle>
            <a:lvl1pPr>
              <a:defRPr sz="2500"/>
            </a:lvl1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6" name="Zástupný symbol pro datum 4"/>
          <p:cNvSpPr>
            <a:spLocks noGrp="1"/>
          </p:cNvSpPr>
          <p:nvPr>
            <p:ph type="dt" sz="half" idx="10"/>
          </p:nvPr>
        </p:nvSpPr>
        <p:spPr>
          <a:xfrm>
            <a:off x="5791200" y="6410325"/>
            <a:ext cx="3044825" cy="365125"/>
          </a:xfrm>
        </p:spPr>
        <p:txBody>
          <a:bodyPr/>
          <a:lstStyle>
            <a:lvl1pPr>
              <a:defRPr/>
            </a:lvl1pPr>
          </a:lstStyle>
          <a:p>
            <a:pPr>
              <a:defRPr/>
            </a:pPr>
            <a:fld id="{73C0D368-4F4E-4AC0-9F94-8B3D7BA46BBF}" type="datetimeFigureOut">
              <a:rPr lang="cs-CZ"/>
              <a:pPr>
                <a:defRPr/>
              </a:pPr>
              <a:t>13.12.2017</a:t>
            </a:fld>
            <a:endParaRPr lang="cs-CZ"/>
          </a:p>
        </p:txBody>
      </p:sp>
      <p:sp>
        <p:nvSpPr>
          <p:cNvPr id="7" name="Zástupný symbol pro zápatí 5"/>
          <p:cNvSpPr>
            <a:spLocks noGrp="1"/>
          </p:cNvSpPr>
          <p:nvPr>
            <p:ph type="ftr" sz="quarter" idx="11"/>
          </p:nvPr>
        </p:nvSpPr>
        <p:spPr/>
        <p:txBody>
          <a:bodyPr/>
          <a:lstStyle>
            <a:lvl1pPr>
              <a:defRPr/>
            </a:lvl1pPr>
          </a:lstStyle>
          <a:p>
            <a:pPr>
              <a:defRPr/>
            </a:pPr>
            <a:endParaRPr lang="cs-CZ"/>
          </a:p>
        </p:txBody>
      </p:sp>
      <p:sp>
        <p:nvSpPr>
          <p:cNvPr id="8" name="Zástupný symbol pro číslo snímku 6"/>
          <p:cNvSpPr>
            <a:spLocks noGrp="1"/>
          </p:cNvSpPr>
          <p:nvPr>
            <p:ph type="sldNum" sz="quarter" idx="12"/>
          </p:nvPr>
        </p:nvSpPr>
        <p:spPr/>
        <p:txBody>
          <a:bodyPr/>
          <a:lstStyle>
            <a:lvl1pPr>
              <a:defRPr smtClean="0"/>
            </a:lvl1pPr>
          </a:lstStyle>
          <a:p>
            <a:pPr>
              <a:defRPr/>
            </a:pPr>
            <a:fld id="{2B86E4D7-8F4F-4A1D-AB6E-38A52AA53AF4}" type="slidenum">
              <a:rPr lang="cs-CZ" altLang="cs-CZ"/>
              <a:pPr>
                <a:defRPr/>
              </a:pPr>
              <a:t>‹#›</a:t>
            </a:fld>
            <a:endParaRPr lang="cs-CZ" altLang="cs-CZ"/>
          </a:p>
        </p:txBody>
      </p:sp>
    </p:spTree>
    <p:extLst>
      <p:ext uri="{BB962C8B-B14F-4D97-AF65-F5344CB8AC3E}">
        <p14:creationId xmlns:p14="http://schemas.microsoft.com/office/powerpoint/2010/main" val="2825985077"/>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Porovnání">
    <p:bg>
      <p:bgPr>
        <a:solidFill>
          <a:schemeClr val="bg2"/>
        </a:solidFill>
        <a:effectLst/>
      </p:bgPr>
    </p:bg>
    <p:spTree>
      <p:nvGrpSpPr>
        <p:cNvPr id="1" name=""/>
        <p:cNvGrpSpPr/>
        <p:nvPr/>
      </p:nvGrpSpPr>
      <p:grpSpPr>
        <a:xfrm>
          <a:off x="0" y="0"/>
          <a:ext cx="0" cy="0"/>
          <a:chOff x="0" y="0"/>
          <a:chExt cx="0" cy="0"/>
        </a:xfrm>
      </p:grpSpPr>
      <p:sp>
        <p:nvSpPr>
          <p:cNvPr id="7" name="Přímá spojovací čára 19"/>
          <p:cNvSpPr>
            <a:spLocks noChangeShapeType="1"/>
          </p:cNvSpPr>
          <p:nvPr/>
        </p:nvSpPr>
        <p:spPr bwMode="auto">
          <a:xfrm flipV="1">
            <a:off x="4572000" y="2200275"/>
            <a:ext cx="0" cy="4187825"/>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cs-CZ"/>
          </a:p>
        </p:txBody>
      </p:sp>
      <p:sp>
        <p:nvSpPr>
          <p:cNvPr id="8" name="Obdélník 20"/>
          <p:cNvSpPr>
            <a:spLocks noChangeArrowheads="1"/>
          </p:cNvSpPr>
          <p:nvPr/>
        </p:nvSpPr>
        <p:spPr bwMode="white">
          <a:xfrm>
            <a:off x="0" y="0"/>
            <a:ext cx="9144000" cy="1447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9" name="Obdélník 21"/>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 name="Obdélník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1" name="Obdélník 24"/>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2" name="Obdélník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Obdélník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4" name="Přímá spojovací čára 27"/>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5" name="Obdélník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16" name="Elipsa 29"/>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Elipsa 30"/>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Zástupný symbol pro text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cs-CZ" smtClean="0"/>
              <a:t>Klepnutím lze upravit styly předlohy textu.</a:t>
            </a:r>
          </a:p>
        </p:txBody>
      </p:sp>
      <p:sp>
        <p:nvSpPr>
          <p:cNvPr id="4" name="Zástupný symbol pro text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cs-CZ" smtClean="0"/>
              <a:t>Klepnutím lze upravit styly předlohy textu.</a:t>
            </a:r>
          </a:p>
        </p:txBody>
      </p:sp>
      <p:sp>
        <p:nvSpPr>
          <p:cNvPr id="24" name="Zástupný symbol pro obsah 23"/>
          <p:cNvSpPr>
            <a:spLocks noGrp="1"/>
          </p:cNvSpPr>
          <p:nvPr>
            <p:ph sz="quarter" idx="2"/>
          </p:nvPr>
        </p:nvSpPr>
        <p:spPr>
          <a:xfrm>
            <a:off x="301752" y="2471383"/>
            <a:ext cx="4041648" cy="3818404"/>
          </a:xfrm>
        </p:spPr>
        <p:txBody>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26" name="Zástupný symbol pro obsah 25"/>
          <p:cNvSpPr>
            <a:spLocks noGrp="1"/>
          </p:cNvSpPr>
          <p:nvPr>
            <p:ph sz="quarter" idx="4"/>
          </p:nvPr>
        </p:nvSpPr>
        <p:spPr>
          <a:xfrm>
            <a:off x="4800600" y="2471383"/>
            <a:ext cx="4038600" cy="3822192"/>
          </a:xfrm>
        </p:spPr>
        <p:txBody>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23" name="Nadpis 22"/>
          <p:cNvSpPr>
            <a:spLocks noGrp="1"/>
          </p:cNvSpPr>
          <p:nvPr>
            <p:ph type="title"/>
          </p:nvPr>
        </p:nvSpPr>
        <p:spPr/>
        <p:txBody>
          <a:bodyPr rtlCol="0"/>
          <a:lstStyle/>
          <a:p>
            <a:r>
              <a:rPr lang="cs-CZ" smtClean="0"/>
              <a:t>Klepnutím lze upravit styl předlohy nadpisů.</a:t>
            </a:r>
            <a:endParaRPr lang="en-US"/>
          </a:p>
        </p:txBody>
      </p:sp>
      <p:sp>
        <p:nvSpPr>
          <p:cNvPr id="18" name="Zástupný symbol pro datum 6"/>
          <p:cNvSpPr>
            <a:spLocks noGrp="1"/>
          </p:cNvSpPr>
          <p:nvPr>
            <p:ph type="dt" sz="half" idx="10"/>
          </p:nvPr>
        </p:nvSpPr>
        <p:spPr/>
        <p:txBody>
          <a:bodyPr/>
          <a:lstStyle>
            <a:lvl1pPr>
              <a:defRPr/>
            </a:lvl1pPr>
          </a:lstStyle>
          <a:p>
            <a:pPr>
              <a:defRPr/>
            </a:pPr>
            <a:fld id="{C65D111A-BC40-4E60-9B7F-4DCDF690C497}" type="datetimeFigureOut">
              <a:rPr lang="cs-CZ"/>
              <a:pPr>
                <a:defRPr/>
              </a:pPr>
              <a:t>13.12.2017</a:t>
            </a:fld>
            <a:endParaRPr lang="cs-CZ"/>
          </a:p>
        </p:txBody>
      </p:sp>
      <p:sp>
        <p:nvSpPr>
          <p:cNvPr id="19" name="Zástupný symbol pro zápatí 7"/>
          <p:cNvSpPr>
            <a:spLocks noGrp="1"/>
          </p:cNvSpPr>
          <p:nvPr>
            <p:ph type="ftr" sz="quarter" idx="11"/>
          </p:nvPr>
        </p:nvSpPr>
        <p:spPr>
          <a:xfrm>
            <a:off x="304800" y="6410325"/>
            <a:ext cx="3581400" cy="365125"/>
          </a:xfrm>
        </p:spPr>
        <p:txBody>
          <a:bodyPr/>
          <a:lstStyle>
            <a:lvl1pPr>
              <a:defRPr/>
            </a:lvl1pPr>
          </a:lstStyle>
          <a:p>
            <a:pPr>
              <a:defRPr/>
            </a:pPr>
            <a:endParaRPr lang="cs-CZ"/>
          </a:p>
        </p:txBody>
      </p:sp>
      <p:sp>
        <p:nvSpPr>
          <p:cNvPr id="20" name="Zástupný symbol pro číslo snímku 8"/>
          <p:cNvSpPr>
            <a:spLocks noGrp="1"/>
          </p:cNvSpPr>
          <p:nvPr>
            <p:ph type="sldNum" sz="quarter" idx="12"/>
          </p:nvPr>
        </p:nvSpPr>
        <p:spPr>
          <a:xfrm>
            <a:off x="4343400" y="1042988"/>
            <a:ext cx="457200" cy="441325"/>
          </a:xfrm>
        </p:spPr>
        <p:txBody>
          <a:bodyPr/>
          <a:lstStyle>
            <a:lvl1pPr>
              <a:defRPr smtClean="0"/>
            </a:lvl1pPr>
          </a:lstStyle>
          <a:p>
            <a:pPr>
              <a:defRPr/>
            </a:pPr>
            <a:fld id="{FC84126F-CF78-43F9-A28C-DD95C9BC6D84}" type="slidenum">
              <a:rPr lang="cs-CZ" altLang="cs-CZ"/>
              <a:pPr>
                <a:defRPr/>
              </a:pPr>
              <a:t>‹#›</a:t>
            </a:fld>
            <a:endParaRPr lang="cs-CZ" altLang="cs-CZ"/>
          </a:p>
        </p:txBody>
      </p:sp>
    </p:spTree>
    <p:extLst>
      <p:ext uri="{BB962C8B-B14F-4D97-AF65-F5344CB8AC3E}">
        <p14:creationId xmlns:p14="http://schemas.microsoft.com/office/powerpoint/2010/main" val="43727139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en-US"/>
          </a:p>
        </p:txBody>
      </p:sp>
      <p:sp>
        <p:nvSpPr>
          <p:cNvPr id="3" name="Zástupný symbol pro datum 2"/>
          <p:cNvSpPr>
            <a:spLocks noGrp="1"/>
          </p:cNvSpPr>
          <p:nvPr>
            <p:ph type="dt" sz="half" idx="10"/>
          </p:nvPr>
        </p:nvSpPr>
        <p:spPr/>
        <p:txBody>
          <a:bodyPr/>
          <a:lstStyle>
            <a:lvl1pPr>
              <a:defRPr/>
            </a:lvl1pPr>
          </a:lstStyle>
          <a:p>
            <a:pPr>
              <a:defRPr/>
            </a:pPr>
            <a:fld id="{B6155ABE-C207-477A-8F36-D5B3BE9E88D3}" type="datetimeFigureOut">
              <a:rPr lang="cs-CZ"/>
              <a:pPr>
                <a:defRPr/>
              </a:pPr>
              <a:t>13.12.2017</a:t>
            </a:fld>
            <a:endParaRPr lang="cs-CZ"/>
          </a:p>
        </p:txBody>
      </p:sp>
      <p:sp>
        <p:nvSpPr>
          <p:cNvPr id="4" name="Zástupný symbol pro zápatí 3"/>
          <p:cNvSpPr>
            <a:spLocks noGrp="1"/>
          </p:cNvSpPr>
          <p:nvPr>
            <p:ph type="ftr" sz="quarter" idx="11"/>
          </p:nvPr>
        </p:nvSpPr>
        <p:spPr/>
        <p:txBody>
          <a:bodyPr/>
          <a:lstStyle>
            <a:lvl1pPr>
              <a:defRPr/>
            </a:lvl1pPr>
          </a:lstStyle>
          <a:p>
            <a:pPr>
              <a:defRPr/>
            </a:pPr>
            <a:endParaRPr lang="cs-CZ"/>
          </a:p>
        </p:txBody>
      </p:sp>
      <p:sp>
        <p:nvSpPr>
          <p:cNvPr id="5" name="Zástupný symbol pro číslo snímku 4"/>
          <p:cNvSpPr>
            <a:spLocks noGrp="1"/>
          </p:cNvSpPr>
          <p:nvPr>
            <p:ph type="sldNum" sz="quarter" idx="12"/>
          </p:nvPr>
        </p:nvSpPr>
        <p:spPr>
          <a:xfrm>
            <a:off x="4343400" y="1036638"/>
            <a:ext cx="457200" cy="441325"/>
          </a:xfrm>
        </p:spPr>
        <p:txBody>
          <a:bodyPr/>
          <a:lstStyle>
            <a:lvl1pPr>
              <a:defRPr smtClean="0"/>
            </a:lvl1pPr>
          </a:lstStyle>
          <a:p>
            <a:pPr>
              <a:defRPr/>
            </a:pPr>
            <a:fld id="{FFEF915A-9968-4774-8492-91180F6ECEED}" type="slidenum">
              <a:rPr lang="cs-CZ" altLang="cs-CZ"/>
              <a:pPr>
                <a:defRPr/>
              </a:pPr>
              <a:t>‹#›</a:t>
            </a:fld>
            <a:endParaRPr lang="cs-CZ" altLang="cs-CZ"/>
          </a:p>
        </p:txBody>
      </p:sp>
    </p:spTree>
    <p:extLst>
      <p:ext uri="{BB962C8B-B14F-4D97-AF65-F5344CB8AC3E}">
        <p14:creationId xmlns:p14="http://schemas.microsoft.com/office/powerpoint/2010/main" val="1070299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rázdný">
    <p:spTree>
      <p:nvGrpSpPr>
        <p:cNvPr id="1" name=""/>
        <p:cNvGrpSpPr/>
        <p:nvPr/>
      </p:nvGrpSpPr>
      <p:grpSpPr>
        <a:xfrm>
          <a:off x="0" y="0"/>
          <a:ext cx="0" cy="0"/>
          <a:chOff x="0" y="0"/>
          <a:chExt cx="0" cy="0"/>
        </a:xfrm>
      </p:grpSpPr>
      <p:sp>
        <p:nvSpPr>
          <p:cNvPr id="2" name="Obdélník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3" name="Obdélník 20"/>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4" name="Obdélník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5" name="Obdélník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6" name="Obdélník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7" name="Obdélník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8" name="Zástupný symbol pro datum 1"/>
          <p:cNvSpPr>
            <a:spLocks noGrp="1"/>
          </p:cNvSpPr>
          <p:nvPr>
            <p:ph type="dt" sz="half" idx="10"/>
          </p:nvPr>
        </p:nvSpPr>
        <p:spPr/>
        <p:txBody>
          <a:bodyPr/>
          <a:lstStyle>
            <a:lvl1pPr>
              <a:defRPr/>
            </a:lvl1pPr>
          </a:lstStyle>
          <a:p>
            <a:pPr>
              <a:defRPr/>
            </a:pPr>
            <a:fld id="{3A81AF71-2424-4E9B-9B04-3BB13D00E3B3}" type="datetimeFigureOut">
              <a:rPr lang="cs-CZ"/>
              <a:pPr>
                <a:defRPr/>
              </a:pPr>
              <a:t>13.12.2017</a:t>
            </a:fld>
            <a:endParaRPr lang="cs-CZ"/>
          </a:p>
        </p:txBody>
      </p:sp>
      <p:sp>
        <p:nvSpPr>
          <p:cNvPr id="9" name="Zástupný symbol pro zápatí 2"/>
          <p:cNvSpPr>
            <a:spLocks noGrp="1"/>
          </p:cNvSpPr>
          <p:nvPr>
            <p:ph type="ftr" sz="quarter" idx="11"/>
          </p:nvPr>
        </p:nvSpPr>
        <p:spPr/>
        <p:txBody>
          <a:bodyPr/>
          <a:lstStyle>
            <a:lvl1pPr>
              <a:defRPr/>
            </a:lvl1pPr>
          </a:lstStyle>
          <a:p>
            <a:pPr>
              <a:defRPr/>
            </a:pPr>
            <a:endParaRPr lang="cs-CZ"/>
          </a:p>
        </p:txBody>
      </p:sp>
      <p:sp>
        <p:nvSpPr>
          <p:cNvPr id="10" name="Zástupný symbol pro číslo snímku 3"/>
          <p:cNvSpPr>
            <a:spLocks noGrp="1"/>
          </p:cNvSpPr>
          <p:nvPr>
            <p:ph type="sldNum" sz="quarter" idx="12"/>
          </p:nvPr>
        </p:nvSpPr>
        <p:spPr>
          <a:xfrm>
            <a:off x="4267200" y="6324600"/>
            <a:ext cx="609600" cy="441325"/>
          </a:xfrm>
        </p:spPr>
        <p:txBody>
          <a:bodyPr/>
          <a:lstStyle>
            <a:lvl1pPr>
              <a:defRPr smtClean="0">
                <a:solidFill>
                  <a:srgbClr val="FFFFFF"/>
                </a:solidFill>
              </a:defRPr>
            </a:lvl1pPr>
          </a:lstStyle>
          <a:p>
            <a:pPr>
              <a:defRPr/>
            </a:pPr>
            <a:fld id="{CF98CE55-AC26-41F0-8A09-A2884E26A2BD}" type="slidenum">
              <a:rPr lang="cs-CZ" altLang="cs-CZ"/>
              <a:pPr>
                <a:defRPr/>
              </a:pPr>
              <a:t>‹#›</a:t>
            </a:fld>
            <a:endParaRPr lang="cs-CZ" altLang="cs-CZ"/>
          </a:p>
        </p:txBody>
      </p:sp>
    </p:spTree>
    <p:extLst>
      <p:ext uri="{BB962C8B-B14F-4D97-AF65-F5344CB8AC3E}">
        <p14:creationId xmlns:p14="http://schemas.microsoft.com/office/powerpoint/2010/main" val="2901251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bsah s titulkem">
    <p:spTree>
      <p:nvGrpSpPr>
        <p:cNvPr id="1" name=""/>
        <p:cNvGrpSpPr/>
        <p:nvPr/>
      </p:nvGrpSpPr>
      <p:grpSpPr>
        <a:xfrm>
          <a:off x="0" y="0"/>
          <a:ext cx="0" cy="0"/>
          <a:chOff x="0" y="0"/>
          <a:chExt cx="0" cy="0"/>
        </a:xfrm>
      </p:grpSpPr>
      <p:sp>
        <p:nvSpPr>
          <p:cNvPr id="5" name="Obdélník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6" name="Obdélník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7" name="Obdélník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8" name="Obdélník 23"/>
          <p:cNvSpPr>
            <a:spLocks noChangeArrowheads="1"/>
          </p:cNvSpPr>
          <p:nvPr/>
        </p:nvSpPr>
        <p:spPr bwMode="white">
          <a:xfrm>
            <a:off x="0" y="0"/>
            <a:ext cx="9144000" cy="11906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9" name="Obdélník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 name="Obdélník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Obdélník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12" name="Přímá spojovací čára 27"/>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3" name="Elipsa 28"/>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Elipsa 29"/>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Obdélník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2" name="Nadpis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cs-CZ" smtClean="0"/>
              <a:t>Klepnutím lze upravit styl předlohy nadpisů.</a:t>
            </a:r>
            <a:endParaRPr lang="en-US"/>
          </a:p>
        </p:txBody>
      </p:sp>
      <p:sp>
        <p:nvSpPr>
          <p:cNvPr id="3" name="Zástupný symbol pro text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cs-CZ" smtClean="0"/>
              <a:t>Klepnutím lze upravit styly předlohy textu.</a:t>
            </a:r>
          </a:p>
        </p:txBody>
      </p:sp>
      <p:sp>
        <p:nvSpPr>
          <p:cNvPr id="20" name="Zástupný symbol pro obsah 19"/>
          <p:cNvSpPr>
            <a:spLocks noGrp="1"/>
          </p:cNvSpPr>
          <p:nvPr>
            <p:ph sz="quarter" idx="1"/>
          </p:nvPr>
        </p:nvSpPr>
        <p:spPr>
          <a:xfrm>
            <a:off x="3124200" y="685800"/>
            <a:ext cx="5638800" cy="5410200"/>
          </a:xfrm>
        </p:spPr>
        <p:txBody>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16" name="Zástupný symbol pro číslo snímku 6"/>
          <p:cNvSpPr>
            <a:spLocks noGrp="1"/>
          </p:cNvSpPr>
          <p:nvPr>
            <p:ph type="sldNum" sz="quarter" idx="10"/>
          </p:nvPr>
        </p:nvSpPr>
        <p:spPr>
          <a:xfrm>
            <a:off x="1371600" y="312738"/>
            <a:ext cx="457200" cy="441325"/>
          </a:xfrm>
        </p:spPr>
        <p:txBody>
          <a:bodyPr/>
          <a:lstStyle>
            <a:lvl1pPr>
              <a:defRPr smtClean="0"/>
            </a:lvl1pPr>
          </a:lstStyle>
          <a:p>
            <a:pPr>
              <a:defRPr/>
            </a:pPr>
            <a:fld id="{B9CBB4CE-A37D-46D3-A091-863D7209612F}" type="slidenum">
              <a:rPr lang="cs-CZ" altLang="cs-CZ"/>
              <a:pPr>
                <a:defRPr/>
              </a:pPr>
              <a:t>‹#›</a:t>
            </a:fld>
            <a:endParaRPr lang="cs-CZ" altLang="cs-CZ"/>
          </a:p>
        </p:txBody>
      </p:sp>
      <p:sp>
        <p:nvSpPr>
          <p:cNvPr id="17" name="Zástupný symbol pro datum 4"/>
          <p:cNvSpPr>
            <a:spLocks noGrp="1"/>
          </p:cNvSpPr>
          <p:nvPr>
            <p:ph type="dt" sz="half" idx="11"/>
          </p:nvPr>
        </p:nvSpPr>
        <p:spPr/>
        <p:txBody>
          <a:bodyPr/>
          <a:lstStyle>
            <a:lvl1pPr>
              <a:defRPr/>
            </a:lvl1pPr>
          </a:lstStyle>
          <a:p>
            <a:pPr>
              <a:defRPr/>
            </a:pPr>
            <a:fld id="{81668E33-B2AB-4F80-A88C-8AAC635CA096}" type="datetimeFigureOut">
              <a:rPr lang="cs-CZ"/>
              <a:pPr>
                <a:defRPr/>
              </a:pPr>
              <a:t>13.12.2017</a:t>
            </a:fld>
            <a:endParaRPr lang="cs-CZ"/>
          </a:p>
        </p:txBody>
      </p:sp>
      <p:sp>
        <p:nvSpPr>
          <p:cNvPr id="18" name="Zástupný symbol pro zápatí 5"/>
          <p:cNvSpPr>
            <a:spLocks noGrp="1"/>
          </p:cNvSpPr>
          <p:nvPr>
            <p:ph type="ftr" sz="quarter" idx="12"/>
          </p:nvPr>
        </p:nvSpPr>
        <p:spPr>
          <a:xfrm>
            <a:off x="301625" y="6410325"/>
            <a:ext cx="3382963" cy="366713"/>
          </a:xfrm>
        </p:spPr>
        <p:txBody>
          <a:bodyPr/>
          <a:lstStyle>
            <a:lvl1pPr>
              <a:defRPr/>
            </a:lvl1pPr>
          </a:lstStyle>
          <a:p>
            <a:pPr>
              <a:defRPr/>
            </a:pPr>
            <a:endParaRPr lang="cs-CZ"/>
          </a:p>
        </p:txBody>
      </p:sp>
    </p:spTree>
    <p:extLst>
      <p:ext uri="{BB962C8B-B14F-4D97-AF65-F5344CB8AC3E}">
        <p14:creationId xmlns:p14="http://schemas.microsoft.com/office/powerpoint/2010/main" val="368126962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ek s titulkem">
    <p:spTree>
      <p:nvGrpSpPr>
        <p:cNvPr id="1" name=""/>
        <p:cNvGrpSpPr/>
        <p:nvPr/>
      </p:nvGrpSpPr>
      <p:grpSpPr>
        <a:xfrm>
          <a:off x="0" y="0"/>
          <a:ext cx="0" cy="0"/>
          <a:chOff x="0" y="0"/>
          <a:chExt cx="0" cy="0"/>
        </a:xfrm>
      </p:grpSpPr>
      <p:sp>
        <p:nvSpPr>
          <p:cNvPr id="5" name="Přímá spojovací čára 19"/>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6" name="Obdélník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7" name="Obdélník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8" name="Obdélník 23"/>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9" name="Obdélník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 name="Obdélník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1" name="Obdélník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Obdélník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13" name="Elipsa 28"/>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Elipsa 29"/>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Obdélník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2" name="Nadpis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cs-CZ" smtClean="0"/>
              <a:t>Klepnutím lze upravit styl předlohy nadpisů.</a:t>
            </a:r>
            <a:endParaRPr lang="en-US"/>
          </a:p>
        </p:txBody>
      </p:sp>
      <p:sp>
        <p:nvSpPr>
          <p:cNvPr id="3" name="Zástupný symbol pro obrázek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cs-CZ" noProof="0" smtClean="0"/>
              <a:t>Klepnutím na ikonu přidáte obrázek.</a:t>
            </a:r>
            <a:endParaRPr lang="en-US" noProof="0" dirty="0"/>
          </a:p>
        </p:txBody>
      </p:sp>
      <p:sp>
        <p:nvSpPr>
          <p:cNvPr id="4" name="Zástupný symbol pro text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cs-CZ" smtClean="0"/>
              <a:t>Klepnutím lze upravit styly předlohy textu.</a:t>
            </a:r>
          </a:p>
        </p:txBody>
      </p:sp>
      <p:sp>
        <p:nvSpPr>
          <p:cNvPr id="16" name="Zástupný symbol pro číslo snímku 6"/>
          <p:cNvSpPr>
            <a:spLocks noGrp="1"/>
          </p:cNvSpPr>
          <p:nvPr>
            <p:ph type="sldNum" sz="quarter" idx="10"/>
          </p:nvPr>
        </p:nvSpPr>
        <p:spPr>
          <a:xfrm>
            <a:off x="1371600" y="312738"/>
            <a:ext cx="457200" cy="441325"/>
          </a:xfrm>
        </p:spPr>
        <p:txBody>
          <a:bodyPr/>
          <a:lstStyle>
            <a:lvl1pPr>
              <a:defRPr smtClean="0"/>
            </a:lvl1pPr>
          </a:lstStyle>
          <a:p>
            <a:pPr>
              <a:defRPr/>
            </a:pPr>
            <a:fld id="{207457B6-4C1E-4A10-AB15-BAC2A623BB52}" type="slidenum">
              <a:rPr lang="cs-CZ" altLang="cs-CZ"/>
              <a:pPr>
                <a:defRPr/>
              </a:pPr>
              <a:t>‹#›</a:t>
            </a:fld>
            <a:endParaRPr lang="cs-CZ" altLang="cs-CZ"/>
          </a:p>
        </p:txBody>
      </p:sp>
      <p:sp>
        <p:nvSpPr>
          <p:cNvPr id="17" name="Zástupný symbol pro datum 4"/>
          <p:cNvSpPr>
            <a:spLocks noGrp="1"/>
          </p:cNvSpPr>
          <p:nvPr>
            <p:ph type="dt" sz="half" idx="11"/>
          </p:nvPr>
        </p:nvSpPr>
        <p:spPr>
          <a:xfrm>
            <a:off x="5788025" y="6405563"/>
            <a:ext cx="3044825" cy="365125"/>
          </a:xfrm>
        </p:spPr>
        <p:txBody>
          <a:bodyPr/>
          <a:lstStyle>
            <a:lvl1pPr>
              <a:defRPr/>
            </a:lvl1pPr>
          </a:lstStyle>
          <a:p>
            <a:pPr>
              <a:defRPr/>
            </a:pPr>
            <a:fld id="{D6014B0B-F1BA-4B3F-8E03-93FCFE50770A}" type="datetimeFigureOut">
              <a:rPr lang="cs-CZ"/>
              <a:pPr>
                <a:defRPr/>
              </a:pPr>
              <a:t>13.12.2017</a:t>
            </a:fld>
            <a:endParaRPr lang="cs-CZ"/>
          </a:p>
        </p:txBody>
      </p:sp>
      <p:sp>
        <p:nvSpPr>
          <p:cNvPr id="18" name="Zástupný symbol pro zápatí 5"/>
          <p:cNvSpPr>
            <a:spLocks noGrp="1"/>
          </p:cNvSpPr>
          <p:nvPr>
            <p:ph type="ftr" sz="quarter" idx="12"/>
          </p:nvPr>
        </p:nvSpPr>
        <p:spPr>
          <a:xfrm>
            <a:off x="301625" y="6410325"/>
            <a:ext cx="3584575" cy="366713"/>
          </a:xfrm>
        </p:spPr>
        <p:txBody>
          <a:bodyPr/>
          <a:lstStyle>
            <a:lvl1pPr>
              <a:defRPr/>
            </a:lvl1pPr>
          </a:lstStyle>
          <a:p>
            <a:pPr>
              <a:defRPr/>
            </a:pPr>
            <a:endParaRPr lang="cs-CZ"/>
          </a:p>
        </p:txBody>
      </p:sp>
    </p:spTree>
    <p:extLst>
      <p:ext uri="{BB962C8B-B14F-4D97-AF65-F5344CB8AC3E}">
        <p14:creationId xmlns:p14="http://schemas.microsoft.com/office/powerpoint/2010/main" val="3704305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Obdélník 16"/>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27" name="Obdélník 15"/>
          <p:cNvSpPr>
            <a:spLocks noChangeArrowheads="1"/>
          </p:cNvSpPr>
          <p:nvPr/>
        </p:nvSpPr>
        <p:spPr bwMode="white">
          <a:xfrm>
            <a:off x="0" y="0"/>
            <a:ext cx="9144000" cy="139382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28" name="Obdélník 17"/>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29" name="Obdélník 18"/>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9" name="Obdélník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4" name="Zástupný symbol pro datum 13"/>
          <p:cNvSpPr>
            <a:spLocks noGrp="1"/>
          </p:cNvSpPr>
          <p:nvPr>
            <p:ph type="dt" sz="half" idx="2"/>
          </p:nvPr>
        </p:nvSpPr>
        <p:spPr>
          <a:xfrm>
            <a:off x="5791200" y="6405563"/>
            <a:ext cx="3044825" cy="365125"/>
          </a:xfrm>
          <a:prstGeom prst="rect">
            <a:avLst/>
          </a:prstGeom>
        </p:spPr>
        <p:txBody>
          <a:bodyPr vert="horz"/>
          <a:lstStyle>
            <a:lvl1pPr algn="r" eaLnBrk="1" fontAlgn="auto" latinLnBrk="0" hangingPunct="1">
              <a:spcBef>
                <a:spcPts val="0"/>
              </a:spcBef>
              <a:spcAft>
                <a:spcPts val="0"/>
              </a:spcAft>
              <a:defRPr kumimoji="0" sz="1400">
                <a:solidFill>
                  <a:srgbClr val="FFFFFF"/>
                </a:solidFill>
                <a:latin typeface="+mn-lt"/>
                <a:cs typeface="+mn-cs"/>
              </a:defRPr>
            </a:lvl1pPr>
          </a:lstStyle>
          <a:p>
            <a:pPr>
              <a:defRPr/>
            </a:pPr>
            <a:fld id="{A59D56A3-356C-41DD-8D25-E8320E078032}" type="datetimeFigureOut">
              <a:rPr lang="cs-CZ"/>
              <a:pPr>
                <a:defRPr/>
              </a:pPr>
              <a:t>13.12.2017</a:t>
            </a:fld>
            <a:endParaRPr lang="cs-CZ"/>
          </a:p>
        </p:txBody>
      </p:sp>
      <p:sp>
        <p:nvSpPr>
          <p:cNvPr id="3" name="Zástupný symbol pro zápatí 2"/>
          <p:cNvSpPr>
            <a:spLocks noGrp="1"/>
          </p:cNvSpPr>
          <p:nvPr>
            <p:ph type="ftr" sz="quarter" idx="3"/>
          </p:nvPr>
        </p:nvSpPr>
        <p:spPr>
          <a:xfrm>
            <a:off x="304800" y="6410325"/>
            <a:ext cx="3581400" cy="366713"/>
          </a:xfrm>
          <a:prstGeom prst="rect">
            <a:avLst/>
          </a:prstGeom>
        </p:spPr>
        <p:txBody>
          <a:bodyPr vert="horz"/>
          <a:lstStyle>
            <a:lvl1pPr algn="l" eaLnBrk="1" fontAlgn="auto" latinLnBrk="0" hangingPunct="1">
              <a:spcBef>
                <a:spcPts val="0"/>
              </a:spcBef>
              <a:spcAft>
                <a:spcPts val="0"/>
              </a:spcAft>
              <a:defRPr kumimoji="0" sz="1200">
                <a:solidFill>
                  <a:srgbClr val="FFFFFF"/>
                </a:solidFill>
                <a:latin typeface="+mn-lt"/>
                <a:cs typeface="+mn-cs"/>
              </a:defRPr>
            </a:lvl1pPr>
          </a:lstStyle>
          <a:p>
            <a:pPr>
              <a:defRPr/>
            </a:pPr>
            <a:endParaRPr lang="cs-CZ"/>
          </a:p>
        </p:txBody>
      </p:sp>
      <p:sp>
        <p:nvSpPr>
          <p:cNvPr id="8" name="Obdélník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10" name="Přímá spojovací čára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2" name="Elipsa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Elipsa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3" name="Zástupný symbol pro číslo snímku 22"/>
          <p:cNvSpPr>
            <a:spLocks noGrp="1"/>
          </p:cNvSpPr>
          <p:nvPr>
            <p:ph type="sldNum" sz="quarter" idx="4"/>
          </p:nvPr>
        </p:nvSpPr>
        <p:spPr>
          <a:xfrm>
            <a:off x="4343400" y="1039813"/>
            <a:ext cx="457200" cy="441325"/>
          </a:xfrm>
          <a:prstGeom prst="rect">
            <a:avLst/>
          </a:prstGeom>
        </p:spPr>
        <p:txBody>
          <a:bodyPr vert="horz" wrap="square" lIns="45720" tIns="45720" rIns="45720" bIns="45720" numCol="1" anchor="ctr" anchorCtr="0" compatLnSpc="1">
            <a:prstTxWarp prst="textNoShape">
              <a:avLst/>
            </a:prstTxWarp>
            <a:normAutofit/>
          </a:bodyPr>
          <a:lstStyle>
            <a:lvl1pPr algn="ctr" eaLnBrk="1" hangingPunct="1">
              <a:defRPr sz="1600" smtClean="0">
                <a:solidFill>
                  <a:srgbClr val="7B9899"/>
                </a:solidFill>
                <a:latin typeface="Georgia" panose="02040502050405020303" pitchFamily="18" charset="0"/>
              </a:defRPr>
            </a:lvl1pPr>
          </a:lstStyle>
          <a:p>
            <a:pPr>
              <a:defRPr/>
            </a:pPr>
            <a:fld id="{6E3E1C14-AA35-4048-BD53-C38CA55660F9}" type="slidenum">
              <a:rPr lang="cs-CZ" altLang="cs-CZ"/>
              <a:pPr>
                <a:defRPr/>
              </a:pPr>
              <a:t>‹#›</a:t>
            </a:fld>
            <a:endParaRPr lang="cs-CZ" altLang="cs-CZ"/>
          </a:p>
        </p:txBody>
      </p:sp>
      <p:sp>
        <p:nvSpPr>
          <p:cNvPr id="1038" name="Zástupný symbol pro nadpis 21"/>
          <p:cNvSpPr>
            <a:spLocks noGrp="1"/>
          </p:cNvSpPr>
          <p:nvPr>
            <p:ph type="title"/>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cs-CZ" altLang="cs-CZ" smtClean="0"/>
              <a:t>Klepnutím lze upravit styl předlohy nadpisů.</a:t>
            </a:r>
            <a:endParaRPr lang="en-US" altLang="cs-CZ" smtClean="0"/>
          </a:p>
        </p:txBody>
      </p:sp>
      <p:sp>
        <p:nvSpPr>
          <p:cNvPr id="1039" name="Zástupný symbol pro text 12"/>
          <p:cNvSpPr>
            <a:spLocks noGrp="1"/>
          </p:cNvSpPr>
          <p:nvPr>
            <p:ph type="body" idx="1"/>
          </p:nvPr>
        </p:nvSpPr>
        <p:spPr bwMode="auto">
          <a:xfrm>
            <a:off x="301625" y="1524000"/>
            <a:ext cx="85344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cs-CZ" altLang="cs-CZ" smtClean="0"/>
              <a:t>Klepnutím lze upravit styly předlohy textu.</a:t>
            </a:r>
          </a:p>
          <a:p>
            <a:pPr lvl="1"/>
            <a:r>
              <a:rPr lang="cs-CZ" altLang="cs-CZ" smtClean="0"/>
              <a:t>Druhá úroveň</a:t>
            </a:r>
          </a:p>
          <a:p>
            <a:pPr lvl="2"/>
            <a:r>
              <a:rPr lang="cs-CZ" altLang="cs-CZ" smtClean="0"/>
              <a:t>Třetí úroveň</a:t>
            </a:r>
          </a:p>
          <a:p>
            <a:pPr lvl="3"/>
            <a:r>
              <a:rPr lang="cs-CZ" altLang="cs-CZ" smtClean="0"/>
              <a:t>Čtvrtá úroveň</a:t>
            </a:r>
          </a:p>
          <a:p>
            <a:pPr lvl="4"/>
            <a:r>
              <a:rPr lang="cs-CZ" altLang="cs-CZ" smtClean="0"/>
              <a:t>Pátá úroveň</a:t>
            </a:r>
            <a:endParaRPr lang="en-US" altLang="cs-CZ" smtClean="0"/>
          </a:p>
        </p:txBody>
      </p:sp>
    </p:spTree>
  </p:cSld>
  <p:clrMap bg1="lt1" tx1="dk1" bg2="lt2" tx2="dk2" accent1="accent1" accent2="accent2" accent3="accent3" accent4="accent4" accent5="accent5" accent6="accent6" hlink="hlink" folHlink="folHlink"/>
  <p:sldLayoutIdLst>
    <p:sldLayoutId id="2147484289" r:id="rId1"/>
    <p:sldLayoutId id="2147484290" r:id="rId2"/>
    <p:sldLayoutId id="2147484291" r:id="rId3"/>
    <p:sldLayoutId id="2147484292" r:id="rId4"/>
    <p:sldLayoutId id="2147484293" r:id="rId5"/>
    <p:sldLayoutId id="2147484294" r:id="rId6"/>
    <p:sldLayoutId id="2147484295" r:id="rId7"/>
    <p:sldLayoutId id="2147484296" r:id="rId8"/>
    <p:sldLayoutId id="2147484297" r:id="rId9"/>
    <p:sldLayoutId id="2147484298" r:id="rId10"/>
    <p:sldLayoutId id="2147484299" r:id="rId11"/>
  </p:sldLayoutIdLst>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anose="05020102010507070707"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anose="05000000000000000000"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anose="05000000000000000000"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Crashing Durations</a:t>
            </a:r>
            <a:r>
              <a:rPr lang="cs-CZ" altLang="cs-CZ" sz="3200" b="1" smtClean="0">
                <a:solidFill>
                  <a:srgbClr val="002060"/>
                </a:solidFill>
              </a:rPr>
              <a:t> - </a:t>
            </a:r>
            <a:r>
              <a:rPr lang="en-US" altLang="cs-CZ" sz="3200" b="1" smtClean="0">
                <a:solidFill>
                  <a:srgbClr val="002060"/>
                </a:solidFill>
              </a:rPr>
              <a:t>Homework</a:t>
            </a:r>
          </a:p>
        </p:txBody>
      </p:sp>
      <p:sp>
        <p:nvSpPr>
          <p:cNvPr id="17411" name="Podnadpis 2"/>
          <p:cNvSpPr>
            <a:spLocks noGrp="1"/>
          </p:cNvSpPr>
          <p:nvPr>
            <p:ph sz="quarter" idx="1"/>
          </p:nvPr>
        </p:nvSpPr>
        <p:spPr>
          <a:xfrm>
            <a:off x="301625" y="1527175"/>
            <a:ext cx="8556625" cy="4572000"/>
          </a:xfrm>
        </p:spPr>
        <p:txBody>
          <a:bodyPr/>
          <a:lstStyle/>
          <a:p>
            <a:pPr marL="0" indent="0">
              <a:spcBef>
                <a:spcPts val="0"/>
              </a:spcBef>
              <a:spcAft>
                <a:spcPts val="1200"/>
              </a:spcAft>
              <a:buFont typeface="Wingdings 2" panose="05020102010507070707" pitchFamily="18" charset="2"/>
              <a:buNone/>
              <a:defRPr/>
            </a:pPr>
            <a:r>
              <a:rPr lang="en-US" sz="2000" dirty="0"/>
              <a:t>A project is described by the activities A to F in the table below. Also given are the predecessor activities, times required and costs for a normal and a crash </a:t>
            </a:r>
            <a:r>
              <a:rPr lang="en-US" sz="2000" dirty="0" smtClean="0"/>
              <a:t>program </a:t>
            </a:r>
            <a:r>
              <a:rPr lang="en-US" sz="2000" dirty="0"/>
              <a:t>for each activity</a:t>
            </a:r>
            <a:r>
              <a:rPr lang="en-US" sz="2000" dirty="0" smtClean="0"/>
              <a:t>.</a:t>
            </a:r>
            <a:endParaRPr lang="cs-CZ" sz="2000" dirty="0" smtClean="0"/>
          </a:p>
          <a:p>
            <a:pPr marL="0" indent="0">
              <a:spcBef>
                <a:spcPts val="0"/>
              </a:spcBef>
              <a:spcAft>
                <a:spcPts val="1200"/>
              </a:spcAft>
              <a:buFont typeface="Wingdings 2" panose="05020102010507070707" pitchFamily="18" charset="2"/>
              <a:buNone/>
              <a:defRPr/>
            </a:pPr>
            <a:endParaRPr lang="cs-CZ" sz="2000" dirty="0"/>
          </a:p>
          <a:p>
            <a:pPr marL="0" indent="0">
              <a:spcBef>
                <a:spcPts val="0"/>
              </a:spcBef>
              <a:spcAft>
                <a:spcPts val="1200"/>
              </a:spcAft>
              <a:buFont typeface="Wingdings 2" panose="05020102010507070707" pitchFamily="18" charset="2"/>
              <a:buNone/>
              <a:defRPr/>
            </a:pPr>
            <a:endParaRPr lang="cs-CZ" sz="2000" dirty="0" smtClean="0"/>
          </a:p>
          <a:p>
            <a:pPr marL="0" indent="0">
              <a:spcBef>
                <a:spcPts val="0"/>
              </a:spcBef>
              <a:spcAft>
                <a:spcPts val="1200"/>
              </a:spcAft>
              <a:buFont typeface="Wingdings 2" panose="05020102010507070707" pitchFamily="18" charset="2"/>
              <a:buNone/>
              <a:defRPr/>
            </a:pPr>
            <a:endParaRPr lang="cs-CZ" sz="2000" dirty="0"/>
          </a:p>
          <a:p>
            <a:pPr marL="0" indent="0">
              <a:spcBef>
                <a:spcPts val="0"/>
              </a:spcBef>
              <a:spcAft>
                <a:spcPts val="1200"/>
              </a:spcAft>
              <a:buFont typeface="Wingdings 2" panose="05020102010507070707" pitchFamily="18" charset="2"/>
              <a:buNone/>
              <a:defRPr/>
            </a:pPr>
            <a:endParaRPr lang="cs-CZ" sz="2000" dirty="0" smtClean="0"/>
          </a:p>
          <a:p>
            <a:pPr marL="0" indent="0">
              <a:spcBef>
                <a:spcPts val="0"/>
              </a:spcBef>
              <a:spcAft>
                <a:spcPts val="1200"/>
              </a:spcAft>
              <a:buFont typeface="Wingdings 2" panose="05020102010507070707" pitchFamily="18" charset="2"/>
              <a:buNone/>
              <a:defRPr/>
            </a:pPr>
            <a:endParaRPr lang="cs-CZ" sz="2400" dirty="0" smtClean="0"/>
          </a:p>
          <a:p>
            <a:pPr marL="0" indent="0">
              <a:spcBef>
                <a:spcPts val="0"/>
              </a:spcBef>
              <a:spcAft>
                <a:spcPts val="0"/>
              </a:spcAft>
              <a:buFont typeface="Wingdings 2" panose="05020102010507070707" pitchFamily="18" charset="2"/>
              <a:buNone/>
              <a:defRPr/>
            </a:pPr>
            <a:r>
              <a:rPr lang="en-US" sz="2400" dirty="0" smtClean="0"/>
              <a:t>a)</a:t>
            </a:r>
            <a:r>
              <a:rPr lang="cs-CZ" sz="2400" dirty="0" smtClean="0"/>
              <a:t> </a:t>
            </a:r>
            <a:r>
              <a:rPr lang="en-US" sz="1800" dirty="0" smtClean="0"/>
              <a:t>Draw </a:t>
            </a:r>
            <a:r>
              <a:rPr lang="en-US" sz="1800" dirty="0"/>
              <a:t>the network diagram and carry out the analysis using the normal times and costs.</a:t>
            </a:r>
          </a:p>
          <a:p>
            <a:pPr marL="0" indent="0">
              <a:spcBef>
                <a:spcPts val="0"/>
              </a:spcBef>
              <a:spcAft>
                <a:spcPts val="0"/>
              </a:spcAft>
              <a:buFont typeface="Wingdings 2" panose="05020102010507070707" pitchFamily="18" charset="2"/>
              <a:buNone/>
              <a:defRPr/>
            </a:pPr>
            <a:r>
              <a:rPr lang="en-US" sz="1800" dirty="0" smtClean="0"/>
              <a:t>b)</a:t>
            </a:r>
            <a:r>
              <a:rPr lang="cs-CZ" sz="1800" dirty="0" smtClean="0"/>
              <a:t> </a:t>
            </a:r>
            <a:r>
              <a:rPr lang="en-US" sz="1800" dirty="0" smtClean="0"/>
              <a:t>Find </a:t>
            </a:r>
            <a:r>
              <a:rPr lang="en-US" sz="1800" dirty="0"/>
              <a:t>the time-cost trade-off points that are possible. What is the minimum time in which the program can be completed and what is the cost of this program.</a:t>
            </a:r>
          </a:p>
          <a:p>
            <a:pPr>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p:txBody>
      </p:sp>
      <p:graphicFrame>
        <p:nvGraphicFramePr>
          <p:cNvPr id="2" name="Tabulka 1"/>
          <p:cNvGraphicFramePr>
            <a:graphicFrameLocks noGrp="1"/>
          </p:cNvGraphicFramePr>
          <p:nvPr/>
        </p:nvGraphicFramePr>
        <p:xfrm>
          <a:off x="1187450" y="2565400"/>
          <a:ext cx="6561138" cy="2447927"/>
        </p:xfrm>
        <a:graphic>
          <a:graphicData uri="http://schemas.openxmlformats.org/drawingml/2006/table">
            <a:tbl>
              <a:tblPr/>
              <a:tblGrid>
                <a:gridCol w="789097"/>
                <a:gridCol w="1387669"/>
                <a:gridCol w="1096093"/>
                <a:gridCol w="1096093"/>
                <a:gridCol w="1096093"/>
                <a:gridCol w="1096093"/>
              </a:tblGrid>
              <a:tr h="611981">
                <a:tc>
                  <a:txBody>
                    <a:bodyPr/>
                    <a:lstStyle/>
                    <a:p>
                      <a:pPr algn="ctr">
                        <a:spcAft>
                          <a:spcPts val="0"/>
                        </a:spcAft>
                      </a:pPr>
                      <a:r>
                        <a:rPr lang="en-GB" sz="1600" dirty="0">
                          <a:effectLst/>
                          <a:latin typeface="Arial" panose="020B0604020202020204" pitchFamily="34" charset="0"/>
                          <a:ea typeface="Times New Roman"/>
                          <a:cs typeface="Arial" panose="020B0604020202020204" pitchFamily="34" charset="0"/>
                        </a:rPr>
                        <a:t>Activity</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panose="020B0604020202020204" pitchFamily="34" charset="0"/>
                          <a:ea typeface="Times New Roman"/>
                          <a:cs typeface="Arial" panose="020B0604020202020204" pitchFamily="34" charset="0"/>
                        </a:rPr>
                        <a:t>Predecessors</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panose="020B0604020202020204" pitchFamily="34" charset="0"/>
                          <a:ea typeface="Times New Roman"/>
                          <a:cs typeface="Arial" panose="020B0604020202020204" pitchFamily="34" charset="0"/>
                        </a:rPr>
                        <a:t>Normal Duration</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panose="020B0604020202020204" pitchFamily="34" charset="0"/>
                          <a:ea typeface="Times New Roman"/>
                          <a:cs typeface="Arial" panose="020B0604020202020204" pitchFamily="34" charset="0"/>
                        </a:rPr>
                        <a:t>Cost </a:t>
                      </a:r>
                      <a:endParaRPr lang="cs-CZ" sz="1600" dirty="0">
                        <a:effectLst/>
                        <a:latin typeface="Arial" panose="020B0604020202020204" pitchFamily="34" charset="0"/>
                        <a:ea typeface="Times New Roman"/>
                        <a:cs typeface="Arial" panose="020B0604020202020204" pitchFamily="34" charset="0"/>
                      </a:endParaRPr>
                    </a:p>
                    <a:p>
                      <a:pPr algn="ctr">
                        <a:spcAft>
                          <a:spcPts val="0"/>
                        </a:spcAft>
                      </a:pPr>
                      <a:r>
                        <a:rPr lang="en-US" sz="1600" dirty="0">
                          <a:effectLst/>
                          <a:latin typeface="Arial" panose="020B0604020202020204" pitchFamily="34" charset="0"/>
                          <a:ea typeface="Times New Roman"/>
                          <a:cs typeface="Arial" panose="020B0604020202020204" pitchFamily="34" charset="0"/>
                        </a:rPr>
                        <a:t>$</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panose="020B0604020202020204" pitchFamily="34" charset="0"/>
                          <a:ea typeface="Times New Roman"/>
                          <a:cs typeface="Arial" panose="020B0604020202020204" pitchFamily="34" charset="0"/>
                        </a:rPr>
                        <a:t>Crash Duration</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panose="020B0604020202020204" pitchFamily="34" charset="0"/>
                          <a:ea typeface="Times New Roman"/>
                          <a:cs typeface="Arial" panose="020B0604020202020204" pitchFamily="34" charset="0"/>
                        </a:rPr>
                        <a:t>Cost </a:t>
                      </a:r>
                      <a:endParaRPr lang="cs-CZ" sz="1600" dirty="0">
                        <a:effectLst/>
                        <a:latin typeface="Arial" panose="020B0604020202020204" pitchFamily="34" charset="0"/>
                        <a:ea typeface="Times New Roman"/>
                        <a:cs typeface="Arial" panose="020B0604020202020204" pitchFamily="34" charset="0"/>
                      </a:endParaRPr>
                    </a:p>
                    <a:p>
                      <a:pPr algn="ctr">
                        <a:spcAft>
                          <a:spcPts val="0"/>
                        </a:spcAft>
                      </a:pPr>
                      <a:r>
                        <a:rPr lang="en-US" sz="1600" dirty="0">
                          <a:effectLst/>
                          <a:latin typeface="Arial" panose="020B0604020202020204" pitchFamily="34" charset="0"/>
                          <a:ea typeface="Times New Roman"/>
                          <a:cs typeface="Arial" panose="020B0604020202020204" pitchFamily="34" charset="0"/>
                        </a:rPr>
                        <a:t>$</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05991">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A</a:t>
                      </a:r>
                      <a:endParaRPr lang="cs-CZ" sz="1600" b="1"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panose="020B0604020202020204" pitchFamily="34" charset="0"/>
                          <a:ea typeface="Times New Roman"/>
                          <a:cs typeface="Arial" panose="020B0604020202020204" pitchFamily="34" charset="0"/>
                        </a:rPr>
                        <a:t>-</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a:effectLst/>
                          <a:latin typeface="Arial" panose="020B0604020202020204" pitchFamily="34" charset="0"/>
                          <a:ea typeface="Times New Roman"/>
                          <a:cs typeface="Arial" panose="020B0604020202020204" pitchFamily="34" charset="0"/>
                        </a:rPr>
                        <a:t>8</a:t>
                      </a:r>
                      <a:endParaRPr lang="cs-CZ" sz="16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a:effectLst/>
                          <a:latin typeface="Arial" panose="020B0604020202020204" pitchFamily="34" charset="0"/>
                          <a:ea typeface="Times New Roman"/>
                          <a:cs typeface="Arial" panose="020B0604020202020204" pitchFamily="34" charset="0"/>
                        </a:rPr>
                        <a:t>100</a:t>
                      </a:r>
                      <a:endParaRPr lang="cs-CZ" sz="16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a:effectLst/>
                          <a:latin typeface="Arial" panose="020B0604020202020204" pitchFamily="34" charset="0"/>
                          <a:ea typeface="Times New Roman"/>
                          <a:cs typeface="Arial" panose="020B0604020202020204" pitchFamily="34" charset="0"/>
                        </a:rPr>
                        <a:t>6</a:t>
                      </a:r>
                      <a:endParaRPr lang="cs-CZ" sz="16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a:effectLst/>
                          <a:latin typeface="Arial" panose="020B0604020202020204" pitchFamily="34" charset="0"/>
                          <a:ea typeface="Times New Roman"/>
                          <a:cs typeface="Arial" panose="020B0604020202020204" pitchFamily="34" charset="0"/>
                        </a:rPr>
                        <a:t>200</a:t>
                      </a:r>
                      <a:endParaRPr lang="cs-CZ" sz="16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05991">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B</a:t>
                      </a:r>
                      <a:endParaRPr lang="cs-CZ" sz="1600" b="1"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panose="020B0604020202020204" pitchFamily="34" charset="0"/>
                          <a:ea typeface="Times New Roman"/>
                          <a:cs typeface="Arial" panose="020B0604020202020204" pitchFamily="34" charset="0"/>
                        </a:rPr>
                        <a:t>-</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panose="020B0604020202020204" pitchFamily="34" charset="0"/>
                          <a:ea typeface="Times New Roman"/>
                          <a:cs typeface="Arial" panose="020B0604020202020204" pitchFamily="34" charset="0"/>
                        </a:rPr>
                        <a:t>4</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panose="020B0604020202020204" pitchFamily="34" charset="0"/>
                          <a:ea typeface="Times New Roman"/>
                          <a:cs typeface="Arial" panose="020B0604020202020204" pitchFamily="34" charset="0"/>
                        </a:rPr>
                        <a:t>150</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a:effectLst/>
                          <a:latin typeface="Arial" panose="020B0604020202020204" pitchFamily="34" charset="0"/>
                          <a:ea typeface="Times New Roman"/>
                          <a:cs typeface="Arial" panose="020B0604020202020204" pitchFamily="34" charset="0"/>
                        </a:rPr>
                        <a:t>2</a:t>
                      </a:r>
                      <a:endParaRPr lang="cs-CZ" sz="16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a:effectLst/>
                          <a:latin typeface="Arial" panose="020B0604020202020204" pitchFamily="34" charset="0"/>
                          <a:ea typeface="Times New Roman"/>
                          <a:cs typeface="Arial" panose="020B0604020202020204" pitchFamily="34" charset="0"/>
                        </a:rPr>
                        <a:t>350</a:t>
                      </a:r>
                      <a:endParaRPr lang="cs-CZ" sz="16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05991">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C</a:t>
                      </a:r>
                      <a:endParaRPr lang="cs-CZ" sz="1600" b="1"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a:effectLst/>
                          <a:latin typeface="Arial" panose="020B0604020202020204" pitchFamily="34" charset="0"/>
                          <a:ea typeface="Times New Roman"/>
                          <a:cs typeface="Arial" panose="020B0604020202020204" pitchFamily="34" charset="0"/>
                        </a:rPr>
                        <a:t>A</a:t>
                      </a:r>
                      <a:endParaRPr lang="cs-CZ" sz="16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panose="020B0604020202020204" pitchFamily="34" charset="0"/>
                          <a:ea typeface="Times New Roman"/>
                          <a:cs typeface="Arial" panose="020B0604020202020204" pitchFamily="34" charset="0"/>
                        </a:rPr>
                        <a:t>2</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panose="020B0604020202020204" pitchFamily="34" charset="0"/>
                          <a:ea typeface="Times New Roman"/>
                          <a:cs typeface="Arial" panose="020B0604020202020204" pitchFamily="34" charset="0"/>
                        </a:rPr>
                        <a:t>50</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a:effectLst/>
                          <a:latin typeface="Arial" panose="020B0604020202020204" pitchFamily="34" charset="0"/>
                          <a:ea typeface="Times New Roman"/>
                          <a:cs typeface="Arial" panose="020B0604020202020204" pitchFamily="34" charset="0"/>
                        </a:rPr>
                        <a:t>1</a:t>
                      </a:r>
                      <a:endParaRPr lang="cs-CZ" sz="16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a:effectLst/>
                          <a:latin typeface="Arial" panose="020B0604020202020204" pitchFamily="34" charset="0"/>
                          <a:ea typeface="Times New Roman"/>
                          <a:cs typeface="Arial" panose="020B0604020202020204" pitchFamily="34" charset="0"/>
                        </a:rPr>
                        <a:t>90</a:t>
                      </a:r>
                      <a:endParaRPr lang="cs-CZ" sz="16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05991">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D</a:t>
                      </a:r>
                      <a:endParaRPr lang="cs-CZ" sz="1600" b="1"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a:effectLst/>
                          <a:latin typeface="Arial" panose="020B0604020202020204" pitchFamily="34" charset="0"/>
                          <a:ea typeface="Times New Roman"/>
                          <a:cs typeface="Arial" panose="020B0604020202020204" pitchFamily="34" charset="0"/>
                        </a:rPr>
                        <a:t>A</a:t>
                      </a:r>
                      <a:endParaRPr lang="cs-CZ" sz="16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a:effectLst/>
                          <a:latin typeface="Arial" panose="020B0604020202020204" pitchFamily="34" charset="0"/>
                          <a:ea typeface="Times New Roman"/>
                          <a:cs typeface="Arial" panose="020B0604020202020204" pitchFamily="34" charset="0"/>
                        </a:rPr>
                        <a:t>10</a:t>
                      </a:r>
                      <a:endParaRPr lang="cs-CZ" sz="16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panose="020B0604020202020204" pitchFamily="34" charset="0"/>
                          <a:ea typeface="Times New Roman"/>
                          <a:cs typeface="Arial" panose="020B0604020202020204" pitchFamily="34" charset="0"/>
                        </a:rPr>
                        <a:t>100</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panose="020B0604020202020204" pitchFamily="34" charset="0"/>
                          <a:ea typeface="Times New Roman"/>
                          <a:cs typeface="Arial" panose="020B0604020202020204" pitchFamily="34" charset="0"/>
                        </a:rPr>
                        <a:t>5</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a:effectLst/>
                          <a:latin typeface="Arial" panose="020B0604020202020204" pitchFamily="34" charset="0"/>
                          <a:ea typeface="Times New Roman"/>
                          <a:cs typeface="Arial" panose="020B0604020202020204" pitchFamily="34" charset="0"/>
                        </a:rPr>
                        <a:t>400</a:t>
                      </a:r>
                      <a:endParaRPr lang="cs-CZ" sz="16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05991">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E</a:t>
                      </a:r>
                      <a:endParaRPr lang="cs-CZ" sz="1600" b="1"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a:effectLst/>
                          <a:latin typeface="Arial" panose="020B0604020202020204" pitchFamily="34" charset="0"/>
                          <a:ea typeface="Times New Roman"/>
                          <a:cs typeface="Arial" panose="020B0604020202020204" pitchFamily="34" charset="0"/>
                        </a:rPr>
                        <a:t>B</a:t>
                      </a:r>
                      <a:endParaRPr lang="cs-CZ" sz="16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a:effectLst/>
                          <a:latin typeface="Arial" panose="020B0604020202020204" pitchFamily="34" charset="0"/>
                          <a:ea typeface="Times New Roman"/>
                          <a:cs typeface="Arial" panose="020B0604020202020204" pitchFamily="34" charset="0"/>
                        </a:rPr>
                        <a:t>5</a:t>
                      </a:r>
                      <a:endParaRPr lang="cs-CZ" sz="16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a:effectLst/>
                          <a:latin typeface="Arial" panose="020B0604020202020204" pitchFamily="34" charset="0"/>
                          <a:ea typeface="Times New Roman"/>
                          <a:cs typeface="Arial" panose="020B0604020202020204" pitchFamily="34" charset="0"/>
                        </a:rPr>
                        <a:t>100</a:t>
                      </a:r>
                      <a:endParaRPr lang="cs-CZ" sz="16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panose="020B0604020202020204" pitchFamily="34" charset="0"/>
                          <a:ea typeface="Times New Roman"/>
                          <a:cs typeface="Arial" panose="020B0604020202020204" pitchFamily="34" charset="0"/>
                        </a:rPr>
                        <a:t>1</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panose="020B0604020202020204" pitchFamily="34" charset="0"/>
                          <a:ea typeface="Times New Roman"/>
                          <a:cs typeface="Arial" panose="020B0604020202020204" pitchFamily="34" charset="0"/>
                        </a:rPr>
                        <a:t>200</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05991">
                <a:tc>
                  <a:txBody>
                    <a:bodyPr/>
                    <a:lstStyle/>
                    <a:p>
                      <a:pPr algn="ctr">
                        <a:spcAft>
                          <a:spcPts val="0"/>
                        </a:spcAft>
                      </a:pPr>
                      <a:r>
                        <a:rPr lang="en-GB" sz="1600" b="1" dirty="0">
                          <a:effectLst/>
                          <a:latin typeface="Arial" panose="020B0604020202020204" pitchFamily="34" charset="0"/>
                          <a:ea typeface="Times New Roman"/>
                          <a:cs typeface="Arial" panose="020B0604020202020204" pitchFamily="34" charset="0"/>
                        </a:rPr>
                        <a:t>F</a:t>
                      </a:r>
                      <a:endParaRPr lang="cs-CZ" sz="1600" b="1"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a:effectLst/>
                          <a:latin typeface="Arial" panose="020B0604020202020204" pitchFamily="34" charset="0"/>
                          <a:ea typeface="Times New Roman"/>
                          <a:cs typeface="Arial" panose="020B0604020202020204" pitchFamily="34" charset="0"/>
                        </a:rPr>
                        <a:t>C, E</a:t>
                      </a:r>
                      <a:endParaRPr lang="cs-CZ" sz="16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a:effectLst/>
                          <a:latin typeface="Arial" panose="020B0604020202020204" pitchFamily="34" charset="0"/>
                          <a:ea typeface="Times New Roman"/>
                          <a:cs typeface="Arial" panose="020B0604020202020204" pitchFamily="34" charset="0"/>
                        </a:rPr>
                        <a:t>3</a:t>
                      </a:r>
                      <a:endParaRPr lang="cs-CZ" sz="16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a:effectLst/>
                          <a:latin typeface="Arial" panose="020B0604020202020204" pitchFamily="34" charset="0"/>
                          <a:ea typeface="Times New Roman"/>
                          <a:cs typeface="Arial" panose="020B0604020202020204" pitchFamily="34" charset="0"/>
                        </a:rPr>
                        <a:t>80</a:t>
                      </a:r>
                      <a:endParaRPr lang="cs-CZ" sz="16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panose="020B0604020202020204" pitchFamily="34" charset="0"/>
                          <a:ea typeface="Times New Roman"/>
                          <a:cs typeface="Arial" panose="020B0604020202020204" pitchFamily="34" charset="0"/>
                        </a:rPr>
                        <a:t>1</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panose="020B0604020202020204" pitchFamily="34" charset="0"/>
                          <a:ea typeface="Times New Roman"/>
                          <a:cs typeface="Arial" panose="020B0604020202020204" pitchFamily="34" charset="0"/>
                        </a:rPr>
                        <a:t>100</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Project Control</a:t>
            </a:r>
          </a:p>
        </p:txBody>
      </p:sp>
      <p:sp>
        <p:nvSpPr>
          <p:cNvPr id="15363" name="Podnadpis 2"/>
          <p:cNvSpPr>
            <a:spLocks noGrp="1"/>
          </p:cNvSpPr>
          <p:nvPr>
            <p:ph sz="quarter" idx="1"/>
          </p:nvPr>
        </p:nvSpPr>
        <p:spPr>
          <a:xfrm>
            <a:off x="301625" y="1527175"/>
            <a:ext cx="8556625" cy="4572000"/>
          </a:xfrm>
        </p:spPr>
        <p:txBody>
          <a:bodyPr/>
          <a:lstStyle/>
          <a:p>
            <a:pPr marL="0" indent="0">
              <a:buFont typeface="Wingdings 2" panose="05020102010507070707" pitchFamily="18" charset="2"/>
              <a:buNone/>
              <a:defRPr/>
            </a:pPr>
            <a:r>
              <a:rPr lang="en-US" altLang="cs-CZ" sz="2400" b="1" dirty="0" smtClean="0"/>
              <a:t>Control cycle</a:t>
            </a:r>
          </a:p>
          <a:p>
            <a:pPr>
              <a:defRPr/>
            </a:pPr>
            <a:r>
              <a:rPr lang="en-US" altLang="cs-CZ" sz="2400" dirty="0" smtClean="0"/>
              <a:t>Project control can be effectively achieved through a control cycle. The control cycle outlines series of steps from issuing instructions, tracking process through to applying control on deviations. </a:t>
            </a:r>
          </a:p>
        </p:txBody>
      </p:sp>
      <p:pic>
        <p:nvPicPr>
          <p:cNvPr id="2458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850" y="3789363"/>
            <a:ext cx="7380288"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Project Control</a:t>
            </a:r>
          </a:p>
        </p:txBody>
      </p:sp>
      <p:sp>
        <p:nvSpPr>
          <p:cNvPr id="15363" name="Podnadpis 2"/>
          <p:cNvSpPr>
            <a:spLocks noGrp="1"/>
          </p:cNvSpPr>
          <p:nvPr>
            <p:ph sz="quarter" idx="1"/>
          </p:nvPr>
        </p:nvSpPr>
        <p:spPr>
          <a:xfrm>
            <a:off x="301625" y="1527175"/>
            <a:ext cx="8556625" cy="4572000"/>
          </a:xfrm>
        </p:spPr>
        <p:txBody>
          <a:bodyPr/>
          <a:lstStyle/>
          <a:p>
            <a:pPr marL="0" indent="0">
              <a:buFont typeface="Wingdings 2" panose="05020102010507070707" pitchFamily="18" charset="2"/>
              <a:buNone/>
              <a:defRPr/>
            </a:pPr>
            <a:r>
              <a:rPr lang="en-US" altLang="cs-CZ" sz="2400" b="1" dirty="0" smtClean="0"/>
              <a:t>Control cycle</a:t>
            </a:r>
          </a:p>
          <a:p>
            <a:pPr>
              <a:defRPr/>
            </a:pPr>
            <a:endParaRPr lang="cs-CZ" altLang="cs-CZ" sz="2400" b="1" dirty="0" smtClean="0"/>
          </a:p>
          <a:p>
            <a:pPr>
              <a:defRPr/>
            </a:pPr>
            <a:endParaRPr lang="cs-CZ" altLang="cs-CZ" sz="2400" b="1" dirty="0"/>
          </a:p>
          <a:p>
            <a:pPr>
              <a:defRPr/>
            </a:pPr>
            <a:endParaRPr lang="cs-CZ" altLang="cs-CZ" sz="2000" b="1" dirty="0" smtClean="0"/>
          </a:p>
          <a:p>
            <a:pPr>
              <a:defRPr/>
            </a:pPr>
            <a:endParaRPr lang="cs-CZ" altLang="cs-CZ" sz="2400" b="1" dirty="0"/>
          </a:p>
          <a:p>
            <a:pPr>
              <a:defRPr/>
            </a:pPr>
            <a:r>
              <a:rPr lang="en-US" altLang="cs-CZ" sz="2400" b="1" dirty="0" smtClean="0"/>
              <a:t>The baseline plan </a:t>
            </a:r>
            <a:r>
              <a:rPr lang="en-US" altLang="cs-CZ" sz="2400" dirty="0" smtClean="0"/>
              <a:t>– portfolio of documents that indicate how the project objectives will be achieved. These documents were produced during the planning phase of the project.</a:t>
            </a:r>
          </a:p>
          <a:p>
            <a:pPr>
              <a:defRPr/>
            </a:pPr>
            <a:r>
              <a:rPr lang="en-US" altLang="cs-CZ" sz="2400" b="1" dirty="0" smtClean="0"/>
              <a:t>Work authorization </a:t>
            </a:r>
            <a:r>
              <a:rPr lang="en-US" altLang="cs-CZ" sz="2400" dirty="0" smtClean="0"/>
              <a:t>– communication and dissemination of information and instructions to the responsible parties.</a:t>
            </a:r>
          </a:p>
        </p:txBody>
      </p:sp>
      <p:pic>
        <p:nvPicPr>
          <p:cNvPr id="2560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575" y="1700213"/>
            <a:ext cx="5567363" cy="183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Project Control</a:t>
            </a:r>
          </a:p>
        </p:txBody>
      </p:sp>
      <p:sp>
        <p:nvSpPr>
          <p:cNvPr id="15363" name="Podnadpis 2"/>
          <p:cNvSpPr>
            <a:spLocks noGrp="1"/>
          </p:cNvSpPr>
          <p:nvPr>
            <p:ph sz="quarter" idx="1"/>
          </p:nvPr>
        </p:nvSpPr>
        <p:spPr>
          <a:xfrm>
            <a:off x="301625" y="1527175"/>
            <a:ext cx="8556625" cy="4572000"/>
          </a:xfrm>
        </p:spPr>
        <p:txBody>
          <a:bodyPr/>
          <a:lstStyle/>
          <a:p>
            <a:pPr marL="0" indent="0">
              <a:buFont typeface="Wingdings 2" panose="05020102010507070707" pitchFamily="18" charset="2"/>
              <a:buNone/>
              <a:defRPr/>
            </a:pPr>
            <a:r>
              <a:rPr lang="en-US" altLang="cs-CZ" sz="2400" b="1" dirty="0" smtClean="0"/>
              <a:t>Control cycle</a:t>
            </a:r>
          </a:p>
          <a:p>
            <a:pPr>
              <a:defRPr/>
            </a:pPr>
            <a:endParaRPr lang="cs-CZ" altLang="cs-CZ" sz="2400" b="1" dirty="0" smtClean="0"/>
          </a:p>
          <a:p>
            <a:pPr>
              <a:defRPr/>
            </a:pPr>
            <a:endParaRPr lang="cs-CZ" altLang="cs-CZ" sz="2400" b="1" dirty="0"/>
          </a:p>
          <a:p>
            <a:pPr>
              <a:defRPr/>
            </a:pPr>
            <a:endParaRPr lang="cs-CZ" altLang="cs-CZ" sz="2000" b="1" dirty="0" smtClean="0"/>
          </a:p>
          <a:p>
            <a:pPr>
              <a:defRPr/>
            </a:pPr>
            <a:endParaRPr lang="cs-CZ" altLang="cs-CZ" sz="2400" b="1" dirty="0"/>
          </a:p>
          <a:p>
            <a:pPr>
              <a:defRPr/>
            </a:pPr>
            <a:r>
              <a:rPr lang="en-US" altLang="cs-CZ" sz="2400" b="1" dirty="0" smtClean="0"/>
              <a:t>Tracking and monitoring progress</a:t>
            </a:r>
            <a:r>
              <a:rPr lang="en-US" altLang="cs-CZ" sz="2400" dirty="0" smtClean="0"/>
              <a:t> – records the current status of the project.</a:t>
            </a:r>
          </a:p>
          <a:p>
            <a:pPr>
              <a:defRPr/>
            </a:pPr>
            <a:r>
              <a:rPr lang="en-US" altLang="cs-CZ" sz="2400" b="1" dirty="0" smtClean="0"/>
              <a:t>Change control </a:t>
            </a:r>
            <a:r>
              <a:rPr lang="en-US" altLang="cs-CZ" sz="2400" dirty="0" smtClean="0"/>
              <a:t>– ensures that all changes to the scope of work are approved by the designated people before being incorporated in the baseline plan.</a:t>
            </a:r>
          </a:p>
          <a:p>
            <a:pPr>
              <a:defRPr/>
            </a:pPr>
            <a:endParaRPr lang="en-US" altLang="cs-CZ" sz="2400" dirty="0" smtClean="0"/>
          </a:p>
        </p:txBody>
      </p:sp>
      <p:pic>
        <p:nvPicPr>
          <p:cNvPr id="2662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575" y="1700213"/>
            <a:ext cx="5567363" cy="183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Project Control</a:t>
            </a:r>
          </a:p>
        </p:txBody>
      </p:sp>
      <p:sp>
        <p:nvSpPr>
          <p:cNvPr id="15363" name="Podnadpis 2"/>
          <p:cNvSpPr>
            <a:spLocks noGrp="1"/>
          </p:cNvSpPr>
          <p:nvPr>
            <p:ph sz="quarter" idx="1"/>
          </p:nvPr>
        </p:nvSpPr>
        <p:spPr>
          <a:xfrm>
            <a:off x="301625" y="1527175"/>
            <a:ext cx="8556625" cy="4572000"/>
          </a:xfrm>
        </p:spPr>
        <p:txBody>
          <a:bodyPr/>
          <a:lstStyle/>
          <a:p>
            <a:pPr marL="0" indent="0">
              <a:buFont typeface="Wingdings 2" panose="05020102010507070707" pitchFamily="18" charset="2"/>
              <a:buNone/>
              <a:defRPr/>
            </a:pPr>
            <a:r>
              <a:rPr lang="en-US" altLang="cs-CZ" sz="2400" b="1" dirty="0" smtClean="0"/>
              <a:t>Control cycle</a:t>
            </a:r>
          </a:p>
          <a:p>
            <a:pPr>
              <a:defRPr/>
            </a:pPr>
            <a:endParaRPr lang="cs-CZ" altLang="cs-CZ" sz="2400" b="1" dirty="0" smtClean="0"/>
          </a:p>
          <a:p>
            <a:pPr>
              <a:defRPr/>
            </a:pPr>
            <a:endParaRPr lang="cs-CZ" altLang="cs-CZ" sz="2400" b="1" dirty="0"/>
          </a:p>
          <a:p>
            <a:pPr>
              <a:defRPr/>
            </a:pPr>
            <a:endParaRPr lang="cs-CZ" altLang="cs-CZ" sz="2000" b="1" dirty="0" smtClean="0"/>
          </a:p>
          <a:p>
            <a:pPr>
              <a:defRPr/>
            </a:pPr>
            <a:endParaRPr lang="cs-CZ" altLang="cs-CZ" sz="2400" b="1" dirty="0" smtClean="0"/>
          </a:p>
          <a:p>
            <a:pPr>
              <a:defRPr/>
            </a:pPr>
            <a:endParaRPr lang="cs-CZ" altLang="cs-CZ" sz="2400" b="1" dirty="0"/>
          </a:p>
          <a:p>
            <a:pPr>
              <a:defRPr/>
            </a:pPr>
            <a:r>
              <a:rPr lang="en-US" altLang="cs-CZ" sz="2400" b="1" dirty="0" smtClean="0"/>
              <a:t>Evaluation and forecasting </a:t>
            </a:r>
            <a:r>
              <a:rPr lang="en-US" altLang="cs-CZ" sz="2400" dirty="0" smtClean="0"/>
              <a:t>– quantification of the project’s present position within the CPM model and extrapolation of current trends. What-if analysis could be also used here in order to simulate some areas of uncertainty or possible troubles.</a:t>
            </a:r>
          </a:p>
          <a:p>
            <a:pPr>
              <a:defRPr/>
            </a:pPr>
            <a:endParaRPr lang="en-US" altLang="cs-CZ" sz="2400" dirty="0" smtClean="0"/>
          </a:p>
        </p:txBody>
      </p:sp>
      <p:pic>
        <p:nvPicPr>
          <p:cNvPr id="2765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575" y="1700213"/>
            <a:ext cx="5567363" cy="183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Project Control</a:t>
            </a:r>
          </a:p>
        </p:txBody>
      </p:sp>
      <p:sp>
        <p:nvSpPr>
          <p:cNvPr id="15363" name="Podnadpis 2"/>
          <p:cNvSpPr>
            <a:spLocks noGrp="1"/>
          </p:cNvSpPr>
          <p:nvPr>
            <p:ph sz="quarter" idx="1"/>
          </p:nvPr>
        </p:nvSpPr>
        <p:spPr>
          <a:xfrm>
            <a:off x="301625" y="1527175"/>
            <a:ext cx="8591550" cy="4572000"/>
          </a:xfrm>
        </p:spPr>
        <p:txBody>
          <a:bodyPr/>
          <a:lstStyle/>
          <a:p>
            <a:pPr marL="0" indent="0">
              <a:buFont typeface="Wingdings 2" panose="05020102010507070707" pitchFamily="18" charset="2"/>
              <a:buNone/>
              <a:defRPr/>
            </a:pPr>
            <a:r>
              <a:rPr lang="en-US" altLang="cs-CZ" sz="2400" b="1" dirty="0" smtClean="0"/>
              <a:t>Control cycle</a:t>
            </a:r>
          </a:p>
          <a:p>
            <a:pPr>
              <a:defRPr/>
            </a:pPr>
            <a:endParaRPr lang="cs-CZ" altLang="cs-CZ" sz="2400" b="1" dirty="0" smtClean="0"/>
          </a:p>
          <a:p>
            <a:pPr>
              <a:defRPr/>
            </a:pPr>
            <a:endParaRPr lang="cs-CZ" altLang="cs-CZ" sz="2400" b="1" dirty="0"/>
          </a:p>
          <a:p>
            <a:pPr>
              <a:defRPr/>
            </a:pPr>
            <a:endParaRPr lang="cs-CZ" altLang="cs-CZ" sz="2000" b="1" dirty="0" smtClean="0"/>
          </a:p>
          <a:p>
            <a:pPr>
              <a:defRPr/>
            </a:pPr>
            <a:endParaRPr lang="cs-CZ" altLang="cs-CZ" sz="2400" b="1" dirty="0"/>
          </a:p>
          <a:p>
            <a:pPr>
              <a:defRPr/>
            </a:pPr>
            <a:r>
              <a:rPr lang="en-US" altLang="cs-CZ" sz="2400" b="1" dirty="0" smtClean="0"/>
              <a:t>Decision making</a:t>
            </a:r>
            <a:r>
              <a:rPr lang="en-US" altLang="cs-CZ" sz="2400" dirty="0" smtClean="0"/>
              <a:t> – when all pieces of information are gathered we should decide on an appropriate course of action.</a:t>
            </a:r>
          </a:p>
          <a:p>
            <a:pPr>
              <a:defRPr/>
            </a:pPr>
            <a:r>
              <a:rPr lang="en-US" altLang="cs-CZ" sz="2400" b="1" dirty="0" smtClean="0"/>
              <a:t>Revision and correction </a:t>
            </a:r>
            <a:r>
              <a:rPr lang="en-US" altLang="cs-CZ" sz="2400" dirty="0" smtClean="0"/>
              <a:t>– based on the decision that was made within the previous step the corrective action should be incorporated and the baseline must be revised (there might be some interdependencies).</a:t>
            </a:r>
          </a:p>
          <a:p>
            <a:pPr>
              <a:defRPr/>
            </a:pPr>
            <a:endParaRPr lang="en-US" altLang="cs-CZ" sz="2400" dirty="0" smtClean="0"/>
          </a:p>
          <a:p>
            <a:pPr>
              <a:defRPr/>
            </a:pPr>
            <a:endParaRPr lang="en-US" altLang="cs-CZ" sz="2400" dirty="0" smtClean="0"/>
          </a:p>
        </p:txBody>
      </p:sp>
      <p:pic>
        <p:nvPicPr>
          <p:cNvPr id="2867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575" y="1700213"/>
            <a:ext cx="5567363" cy="183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Project Control</a:t>
            </a:r>
          </a:p>
        </p:txBody>
      </p:sp>
      <p:sp>
        <p:nvSpPr>
          <p:cNvPr id="15363" name="Podnadpis 2"/>
          <p:cNvSpPr>
            <a:spLocks noGrp="1"/>
          </p:cNvSpPr>
          <p:nvPr>
            <p:ph sz="quarter" idx="1"/>
          </p:nvPr>
        </p:nvSpPr>
        <p:spPr>
          <a:xfrm>
            <a:off x="301625" y="1527175"/>
            <a:ext cx="8556625" cy="4572000"/>
          </a:xfrm>
        </p:spPr>
        <p:txBody>
          <a:bodyPr/>
          <a:lstStyle/>
          <a:p>
            <a:pPr marL="0" indent="0">
              <a:buFont typeface="Wingdings 2" panose="05020102010507070707" pitchFamily="18" charset="2"/>
              <a:buNone/>
              <a:defRPr/>
            </a:pPr>
            <a:r>
              <a:rPr lang="en-US" altLang="cs-CZ" sz="2400" b="1" dirty="0" smtClean="0"/>
              <a:t>Control cycle</a:t>
            </a:r>
          </a:p>
          <a:p>
            <a:pPr>
              <a:defRPr/>
            </a:pPr>
            <a:r>
              <a:rPr lang="en-US" altLang="cs-CZ" sz="2400" dirty="0" smtClean="0"/>
              <a:t>The control cycle is now complete and the loop has been closed. </a:t>
            </a:r>
            <a:endParaRPr lang="cs-CZ" altLang="cs-CZ" sz="2400" dirty="0" smtClean="0"/>
          </a:p>
          <a:p>
            <a:pPr>
              <a:defRPr/>
            </a:pPr>
            <a:r>
              <a:rPr lang="en-US" altLang="cs-CZ" sz="2400" dirty="0" smtClean="0"/>
              <a:t>The next iteration is conducted to coincide with reporting frequency.</a:t>
            </a:r>
          </a:p>
        </p:txBody>
      </p:sp>
      <p:pic>
        <p:nvPicPr>
          <p:cNvPr id="2970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850" y="3789363"/>
            <a:ext cx="7380288"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blouk 4"/>
          <p:cNvSpPr/>
          <p:nvPr/>
        </p:nvSpPr>
        <p:spPr>
          <a:xfrm>
            <a:off x="4356100" y="4797425"/>
            <a:ext cx="2736850" cy="503238"/>
          </a:xfrm>
          <a:prstGeom prst="arc">
            <a:avLst>
              <a:gd name="adj1" fmla="val 12233094"/>
              <a:gd name="adj2" fmla="val 11705897"/>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cs-CZ"/>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Project Control</a:t>
            </a:r>
          </a:p>
        </p:txBody>
      </p:sp>
      <p:sp>
        <p:nvSpPr>
          <p:cNvPr id="15363" name="Podnadpis 2"/>
          <p:cNvSpPr>
            <a:spLocks noGrp="1"/>
          </p:cNvSpPr>
          <p:nvPr>
            <p:ph sz="quarter" idx="1"/>
          </p:nvPr>
        </p:nvSpPr>
        <p:spPr>
          <a:xfrm>
            <a:off x="301625" y="1527175"/>
            <a:ext cx="8556625" cy="4572000"/>
          </a:xfrm>
        </p:spPr>
        <p:txBody>
          <a:bodyPr/>
          <a:lstStyle/>
          <a:p>
            <a:pPr marL="0" indent="0">
              <a:spcBef>
                <a:spcPts val="600"/>
              </a:spcBef>
              <a:spcAft>
                <a:spcPts val="1200"/>
              </a:spcAft>
              <a:buFont typeface="Wingdings 2" panose="05020102010507070707" pitchFamily="18" charset="2"/>
              <a:buNone/>
              <a:defRPr/>
            </a:pPr>
            <a:r>
              <a:rPr lang="en-US" altLang="cs-CZ" sz="2400" b="1" dirty="0" err="1" smtClean="0"/>
              <a:t>Barchart</a:t>
            </a:r>
            <a:r>
              <a:rPr lang="en-US" altLang="cs-CZ" sz="2400" b="1" dirty="0" smtClean="0"/>
              <a:t> utilization</a:t>
            </a:r>
          </a:p>
          <a:p>
            <a:pPr>
              <a:spcBef>
                <a:spcPts val="600"/>
              </a:spcBef>
              <a:spcAft>
                <a:spcPts val="1200"/>
              </a:spcAft>
              <a:defRPr/>
            </a:pPr>
            <a:r>
              <a:rPr lang="en-US" altLang="cs-CZ" sz="2400" dirty="0" smtClean="0"/>
              <a:t>The original </a:t>
            </a:r>
            <a:r>
              <a:rPr lang="en-US" altLang="cs-CZ" sz="2400" dirty="0" err="1" smtClean="0"/>
              <a:t>barchart</a:t>
            </a:r>
            <a:r>
              <a:rPr lang="en-US" altLang="cs-CZ" sz="2400" dirty="0" smtClean="0"/>
              <a:t> shows the planned timing of activities.</a:t>
            </a:r>
          </a:p>
          <a:p>
            <a:pPr>
              <a:spcBef>
                <a:spcPts val="600"/>
              </a:spcBef>
              <a:spcAft>
                <a:spcPts val="1200"/>
              </a:spcAft>
              <a:defRPr/>
            </a:pPr>
            <a:r>
              <a:rPr lang="en-US" altLang="cs-CZ" sz="2400" dirty="0" smtClean="0"/>
              <a:t>As the project progresses some activities may not perform as planned and they may under-perform as well as over-perform which means that original </a:t>
            </a:r>
            <a:r>
              <a:rPr lang="en-US" altLang="cs-CZ" sz="2400" dirty="0" err="1" smtClean="0"/>
              <a:t>barchart</a:t>
            </a:r>
            <a:r>
              <a:rPr lang="en-US" altLang="cs-CZ" sz="2400" dirty="0" smtClean="0"/>
              <a:t> will not reflect the actual timing of the activities any more.</a:t>
            </a:r>
          </a:p>
          <a:p>
            <a:pPr>
              <a:spcBef>
                <a:spcPts val="600"/>
              </a:spcBef>
              <a:spcAft>
                <a:spcPts val="1200"/>
              </a:spcAft>
              <a:defRPr/>
            </a:pPr>
            <a:r>
              <a:rPr lang="en-US" altLang="cs-CZ" sz="2400" dirty="0" smtClean="0"/>
              <a:t>Therefore, the revised </a:t>
            </a:r>
            <a:r>
              <a:rPr lang="en-US" altLang="cs-CZ" sz="2400" dirty="0" err="1" smtClean="0"/>
              <a:t>barchart</a:t>
            </a:r>
            <a:r>
              <a:rPr lang="en-US" altLang="cs-CZ" sz="2400" dirty="0" smtClean="0"/>
              <a:t> is required to reflect the present situation and to highlight the points where control needs to be applied.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Project Control</a:t>
            </a:r>
          </a:p>
        </p:txBody>
      </p:sp>
      <p:sp>
        <p:nvSpPr>
          <p:cNvPr id="15363" name="Podnadpis 2"/>
          <p:cNvSpPr>
            <a:spLocks noGrp="1"/>
          </p:cNvSpPr>
          <p:nvPr>
            <p:ph sz="quarter" idx="1"/>
          </p:nvPr>
        </p:nvSpPr>
        <p:spPr>
          <a:xfrm>
            <a:off x="301625" y="1527175"/>
            <a:ext cx="8556625" cy="4572000"/>
          </a:xfrm>
        </p:spPr>
        <p:txBody>
          <a:bodyPr/>
          <a:lstStyle/>
          <a:p>
            <a:pPr marL="0" indent="0">
              <a:spcBef>
                <a:spcPts val="0"/>
              </a:spcBef>
              <a:buFont typeface="Wingdings 2" panose="05020102010507070707" pitchFamily="18" charset="2"/>
              <a:buNone/>
              <a:defRPr/>
            </a:pPr>
            <a:r>
              <a:rPr lang="en-US" altLang="cs-CZ" sz="2400" dirty="0" smtClean="0"/>
              <a:t>There are several possible formats of revised </a:t>
            </a:r>
            <a:r>
              <a:rPr lang="en-US" altLang="cs-CZ" sz="2400" dirty="0" err="1" smtClean="0"/>
              <a:t>barchart</a:t>
            </a:r>
            <a:r>
              <a:rPr lang="en-US" altLang="cs-CZ" sz="2400" dirty="0" smtClean="0"/>
              <a:t>:</a:t>
            </a:r>
          </a:p>
          <a:p>
            <a:pPr marL="457200" indent="-457200">
              <a:spcAft>
                <a:spcPts val="600"/>
              </a:spcAft>
              <a:buClrTx/>
              <a:buFont typeface="+mj-lt"/>
              <a:buAutoNum type="arabicPeriod"/>
              <a:defRPr/>
            </a:pPr>
            <a:r>
              <a:rPr lang="en-US" altLang="cs-CZ" sz="2200" dirty="0" smtClean="0"/>
              <a:t>Original bar with revised bar underneath.</a:t>
            </a:r>
            <a:endParaRPr lang="cs-CZ" altLang="cs-CZ" sz="2200" dirty="0" smtClean="0"/>
          </a:p>
          <a:p>
            <a:pPr marL="457200" indent="-457200">
              <a:spcAft>
                <a:spcPts val="600"/>
              </a:spcAft>
              <a:buClrTx/>
              <a:buFont typeface="+mj-lt"/>
              <a:buAutoNum type="arabicPeriod"/>
              <a:defRPr/>
            </a:pPr>
            <a:r>
              <a:rPr lang="en-US" altLang="cs-CZ" sz="2200" dirty="0" smtClean="0"/>
              <a:t>Original open bar with progress measured along the same axis.</a:t>
            </a:r>
            <a:endParaRPr lang="cs-CZ" altLang="cs-CZ" sz="2200" dirty="0" smtClean="0"/>
          </a:p>
          <a:p>
            <a:pPr marL="457200" indent="-457200">
              <a:spcAft>
                <a:spcPts val="600"/>
              </a:spcAft>
              <a:buClrTx/>
              <a:buFont typeface="+mj-lt"/>
              <a:buAutoNum type="arabicPeriod"/>
              <a:defRPr/>
            </a:pPr>
            <a:r>
              <a:rPr lang="en-US" altLang="cs-CZ" sz="2200" dirty="0" smtClean="0"/>
              <a:t>Progress is measured up to time</a:t>
            </a:r>
            <a:r>
              <a:rPr lang="cs-CZ" altLang="cs-CZ" sz="2200" dirty="0" smtClean="0"/>
              <a:t>-</a:t>
            </a:r>
            <a:r>
              <a:rPr lang="en-US" altLang="cs-CZ" sz="2200" dirty="0" smtClean="0"/>
              <a:t>now and extrapolated.</a:t>
            </a:r>
          </a:p>
        </p:txBody>
      </p:sp>
      <p:pic>
        <p:nvPicPr>
          <p:cNvPr id="317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3414713"/>
            <a:ext cx="4897438"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Project Control</a:t>
            </a:r>
          </a:p>
        </p:txBody>
      </p:sp>
      <p:sp>
        <p:nvSpPr>
          <p:cNvPr id="32771" name="Podnadpis 2"/>
          <p:cNvSpPr>
            <a:spLocks noGrp="1"/>
          </p:cNvSpPr>
          <p:nvPr>
            <p:ph sz="quarter" idx="1"/>
          </p:nvPr>
        </p:nvSpPr>
        <p:spPr>
          <a:xfrm>
            <a:off x="301625" y="1527175"/>
            <a:ext cx="8556625" cy="4572000"/>
          </a:xfrm>
        </p:spPr>
        <p:txBody>
          <a:bodyPr/>
          <a:lstStyle/>
          <a:p>
            <a:pPr marL="0" indent="0">
              <a:spcBef>
                <a:spcPct val="0"/>
              </a:spcBef>
              <a:buFont typeface="Wingdings 2" panose="05020102010507070707" pitchFamily="18" charset="2"/>
              <a:buNone/>
            </a:pPr>
            <a:r>
              <a:rPr lang="en-US" altLang="cs-CZ" sz="2400" smtClean="0"/>
              <a:t>Let’s suppose the project (part of it) that is depicted below:</a:t>
            </a:r>
            <a:endParaRPr lang="cs-CZ" altLang="cs-CZ" sz="2400" smtClean="0"/>
          </a:p>
        </p:txBody>
      </p:sp>
      <p:pic>
        <p:nvPicPr>
          <p:cNvPr id="327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349500"/>
            <a:ext cx="6602412" cy="338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Project Control</a:t>
            </a:r>
          </a:p>
        </p:txBody>
      </p:sp>
      <p:sp>
        <p:nvSpPr>
          <p:cNvPr id="33795" name="Podnadpis 2"/>
          <p:cNvSpPr>
            <a:spLocks noGrp="1"/>
          </p:cNvSpPr>
          <p:nvPr>
            <p:ph sz="quarter" idx="1"/>
          </p:nvPr>
        </p:nvSpPr>
        <p:spPr>
          <a:xfrm>
            <a:off x="301625" y="1527175"/>
            <a:ext cx="8662988" cy="4572000"/>
          </a:xfrm>
        </p:spPr>
        <p:txBody>
          <a:bodyPr/>
          <a:lstStyle/>
          <a:p>
            <a:pPr marL="0" indent="0">
              <a:spcBef>
                <a:spcPct val="0"/>
              </a:spcBef>
              <a:buFont typeface="Wingdings 2" panose="05020102010507070707" pitchFamily="18" charset="2"/>
              <a:buNone/>
            </a:pPr>
            <a:r>
              <a:rPr lang="en-US" altLang="cs-CZ" sz="2400" smtClean="0"/>
              <a:t>We can use the barchart to control and monitor work progress:</a:t>
            </a:r>
          </a:p>
        </p:txBody>
      </p:sp>
      <p:pic>
        <p:nvPicPr>
          <p:cNvPr id="337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990725"/>
            <a:ext cx="6264275" cy="429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2205038"/>
            <a:ext cx="3800475" cy="194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Project Control</a:t>
            </a:r>
          </a:p>
        </p:txBody>
      </p:sp>
      <p:sp>
        <p:nvSpPr>
          <p:cNvPr id="16387" name="Podnadpis 2"/>
          <p:cNvSpPr>
            <a:spLocks noGrp="1"/>
          </p:cNvSpPr>
          <p:nvPr>
            <p:ph sz="quarter" idx="1"/>
          </p:nvPr>
        </p:nvSpPr>
        <p:spPr>
          <a:xfrm>
            <a:off x="301625" y="1527175"/>
            <a:ext cx="8447088" cy="4572000"/>
          </a:xfrm>
        </p:spPr>
        <p:txBody>
          <a:bodyPr/>
          <a:lstStyle/>
          <a:p>
            <a:pPr>
              <a:spcBef>
                <a:spcPts val="1200"/>
              </a:spcBef>
            </a:pPr>
            <a:r>
              <a:rPr lang="en-US" altLang="cs-CZ" sz="2600" smtClean="0"/>
              <a:t>We have learnt how to utilize CPM to develop the project plan. </a:t>
            </a:r>
            <a:endParaRPr lang="cs-CZ" altLang="cs-CZ" sz="2600" smtClean="0"/>
          </a:p>
          <a:p>
            <a:pPr>
              <a:spcBef>
                <a:spcPts val="1200"/>
              </a:spcBef>
            </a:pPr>
            <a:r>
              <a:rPr lang="en-US" altLang="cs-CZ" sz="2600" smtClean="0"/>
              <a:t>Now is the time to </a:t>
            </a:r>
            <a:r>
              <a:rPr lang="en-US" altLang="cs-CZ" sz="2600" b="1" smtClean="0"/>
              <a:t>make the project happen</a:t>
            </a:r>
            <a:r>
              <a:rPr lang="en-US" altLang="cs-CZ" sz="2600" smtClean="0"/>
              <a:t>.</a:t>
            </a:r>
          </a:p>
          <a:p>
            <a:pPr>
              <a:spcBef>
                <a:spcPts val="1200"/>
              </a:spcBef>
            </a:pPr>
            <a:r>
              <a:rPr lang="en-US" altLang="cs-CZ" sz="2600" smtClean="0"/>
              <a:t>The development of a project plan completes the first phase of the planning cycle and the project manager is prepared to </a:t>
            </a:r>
            <a:r>
              <a:rPr lang="en-US" altLang="cs-CZ" sz="2600" u="sng" smtClean="0"/>
              <a:t>use the baseline plan as an outline for the efficient project management and control</a:t>
            </a:r>
            <a:r>
              <a:rPr lang="en-US" altLang="cs-CZ" sz="2600" smtClean="0"/>
              <a:t>. </a:t>
            </a:r>
            <a:endParaRPr lang="cs-CZ" altLang="cs-CZ" sz="2600" smtClean="0"/>
          </a:p>
          <a:p>
            <a:pPr>
              <a:spcBef>
                <a:spcPts val="1200"/>
              </a:spcBef>
            </a:pPr>
            <a:r>
              <a:rPr lang="en-US" altLang="cs-CZ" sz="2600" smtClean="0"/>
              <a:t>The baseline plan should be seen as the document </a:t>
            </a:r>
            <a:r>
              <a:rPr lang="cs-CZ" altLang="cs-CZ" sz="2600" smtClean="0"/>
              <a:t>     </a:t>
            </a:r>
            <a:r>
              <a:rPr lang="en-US" altLang="cs-CZ" sz="2600" smtClean="0"/>
              <a:t>(or number of documents) that indicates the path the project should follow.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Project Control</a:t>
            </a:r>
          </a:p>
        </p:txBody>
      </p:sp>
      <p:sp>
        <p:nvSpPr>
          <p:cNvPr id="15363" name="Podnadpis 2"/>
          <p:cNvSpPr>
            <a:spLocks noGrp="1"/>
          </p:cNvSpPr>
          <p:nvPr>
            <p:ph sz="quarter" idx="1"/>
          </p:nvPr>
        </p:nvSpPr>
        <p:spPr>
          <a:xfrm>
            <a:off x="301625" y="1527175"/>
            <a:ext cx="8662988" cy="4572000"/>
          </a:xfrm>
        </p:spPr>
        <p:txBody>
          <a:bodyPr/>
          <a:lstStyle/>
          <a:p>
            <a:pPr marL="0" indent="0">
              <a:buFont typeface="Wingdings 2" panose="05020102010507070707" pitchFamily="18" charset="2"/>
              <a:buNone/>
              <a:defRPr/>
            </a:pPr>
            <a:r>
              <a:rPr lang="en-US" sz="2400" dirty="0"/>
              <a:t>Assuming that it is the end of 15</a:t>
            </a:r>
            <a:r>
              <a:rPr lang="en-US" sz="2400" baseline="30000" dirty="0"/>
              <a:t>th</a:t>
            </a:r>
            <a:r>
              <a:rPr lang="en-US" sz="2400" dirty="0"/>
              <a:t> day of our project (vertical line), we can see </a:t>
            </a:r>
            <a:r>
              <a:rPr lang="en-US" sz="2400" dirty="0" smtClean="0"/>
              <a:t>that</a:t>
            </a:r>
            <a:r>
              <a:rPr lang="cs-CZ" sz="2400" dirty="0" smtClean="0"/>
              <a:t>:</a:t>
            </a:r>
            <a:endParaRPr lang="cs-CZ" sz="2400" dirty="0"/>
          </a:p>
          <a:p>
            <a:pPr>
              <a:spcAft>
                <a:spcPts val="600"/>
              </a:spcAft>
              <a:defRPr/>
            </a:pPr>
            <a:r>
              <a:rPr lang="en-US" sz="2400" dirty="0">
                <a:solidFill>
                  <a:srgbClr val="002060"/>
                </a:solidFill>
              </a:rPr>
              <a:t>Activity A started and finished on time (as scheduled)</a:t>
            </a:r>
            <a:endParaRPr lang="cs-CZ" sz="2400" dirty="0">
              <a:solidFill>
                <a:srgbClr val="002060"/>
              </a:solidFill>
            </a:endParaRPr>
          </a:p>
          <a:p>
            <a:pPr>
              <a:defRPr/>
            </a:pPr>
            <a:r>
              <a:rPr lang="en-US" sz="2400" dirty="0">
                <a:solidFill>
                  <a:srgbClr val="002060"/>
                </a:solidFill>
              </a:rPr>
              <a:t>Activity B started with </a:t>
            </a:r>
            <a:endParaRPr lang="cs-CZ" sz="2400" dirty="0" smtClean="0">
              <a:solidFill>
                <a:srgbClr val="002060"/>
              </a:solidFill>
            </a:endParaRPr>
          </a:p>
          <a:p>
            <a:pPr marL="0" indent="266700">
              <a:spcBef>
                <a:spcPts val="0"/>
              </a:spcBef>
              <a:buFont typeface="Wingdings 2" panose="05020102010507070707" pitchFamily="18" charset="2"/>
              <a:buNone/>
              <a:defRPr/>
            </a:pPr>
            <a:r>
              <a:rPr lang="en-US" sz="2400" dirty="0" smtClean="0">
                <a:solidFill>
                  <a:srgbClr val="002060"/>
                </a:solidFill>
              </a:rPr>
              <a:t>one </a:t>
            </a:r>
            <a:r>
              <a:rPr lang="en-US" sz="2400" dirty="0">
                <a:solidFill>
                  <a:srgbClr val="002060"/>
                </a:solidFill>
              </a:rPr>
              <a:t>day delay and </a:t>
            </a:r>
            <a:endParaRPr lang="cs-CZ" sz="2400" dirty="0" smtClean="0">
              <a:solidFill>
                <a:srgbClr val="002060"/>
              </a:solidFill>
            </a:endParaRPr>
          </a:p>
          <a:p>
            <a:pPr marL="0" indent="266700">
              <a:spcBef>
                <a:spcPts val="0"/>
              </a:spcBef>
              <a:buFont typeface="Wingdings 2" panose="05020102010507070707" pitchFamily="18" charset="2"/>
              <a:buNone/>
              <a:defRPr/>
            </a:pPr>
            <a:r>
              <a:rPr lang="en-US" sz="2400" dirty="0" smtClean="0">
                <a:solidFill>
                  <a:srgbClr val="002060"/>
                </a:solidFill>
              </a:rPr>
              <a:t>finished </a:t>
            </a:r>
            <a:r>
              <a:rPr lang="en-US" sz="2400" dirty="0">
                <a:solidFill>
                  <a:srgbClr val="002060"/>
                </a:solidFill>
              </a:rPr>
              <a:t>one day later </a:t>
            </a:r>
            <a:endParaRPr lang="cs-CZ" sz="2400" dirty="0" smtClean="0">
              <a:solidFill>
                <a:srgbClr val="002060"/>
              </a:solidFill>
            </a:endParaRPr>
          </a:p>
          <a:p>
            <a:pPr marL="0" indent="266700">
              <a:spcBef>
                <a:spcPts val="0"/>
              </a:spcBef>
              <a:spcAft>
                <a:spcPts val="600"/>
              </a:spcAft>
              <a:buFont typeface="Wingdings 2" panose="05020102010507070707" pitchFamily="18" charset="2"/>
              <a:buNone/>
              <a:defRPr/>
            </a:pPr>
            <a:r>
              <a:rPr lang="en-US" sz="2400" dirty="0" smtClean="0">
                <a:solidFill>
                  <a:srgbClr val="002060"/>
                </a:solidFill>
              </a:rPr>
              <a:t>than </a:t>
            </a:r>
            <a:r>
              <a:rPr lang="en-US" sz="2400" dirty="0">
                <a:solidFill>
                  <a:srgbClr val="002060"/>
                </a:solidFill>
              </a:rPr>
              <a:t>expected</a:t>
            </a:r>
            <a:endParaRPr lang="cs-CZ" sz="2400" dirty="0">
              <a:solidFill>
                <a:srgbClr val="002060"/>
              </a:solidFill>
            </a:endParaRPr>
          </a:p>
          <a:p>
            <a:pPr>
              <a:defRPr/>
            </a:pPr>
            <a:r>
              <a:rPr lang="en-US" sz="2400" dirty="0">
                <a:solidFill>
                  <a:srgbClr val="002060"/>
                </a:solidFill>
              </a:rPr>
              <a:t>Activity C went without </a:t>
            </a:r>
            <a:endParaRPr lang="cs-CZ" sz="2400" dirty="0" smtClean="0">
              <a:solidFill>
                <a:srgbClr val="002060"/>
              </a:solidFill>
            </a:endParaRPr>
          </a:p>
          <a:p>
            <a:pPr marL="0" indent="266700">
              <a:spcBef>
                <a:spcPts val="0"/>
              </a:spcBef>
              <a:buFont typeface="Wingdings 2" panose="05020102010507070707" pitchFamily="18" charset="2"/>
              <a:buNone/>
              <a:defRPr/>
            </a:pPr>
            <a:r>
              <a:rPr lang="en-US" sz="2400" dirty="0" smtClean="0">
                <a:solidFill>
                  <a:srgbClr val="002060"/>
                </a:solidFill>
              </a:rPr>
              <a:t>any </a:t>
            </a:r>
            <a:r>
              <a:rPr lang="en-US" sz="2400" dirty="0">
                <a:solidFill>
                  <a:srgbClr val="002060"/>
                </a:solidFill>
              </a:rPr>
              <a:t>problem (started on </a:t>
            </a:r>
            <a:endParaRPr lang="cs-CZ" sz="2400" dirty="0" smtClean="0">
              <a:solidFill>
                <a:srgbClr val="002060"/>
              </a:solidFill>
            </a:endParaRPr>
          </a:p>
          <a:p>
            <a:pPr marL="0" indent="266700">
              <a:spcBef>
                <a:spcPts val="0"/>
              </a:spcBef>
              <a:spcAft>
                <a:spcPts val="600"/>
              </a:spcAft>
              <a:buFont typeface="Wingdings 2" panose="05020102010507070707" pitchFamily="18" charset="2"/>
              <a:buNone/>
              <a:defRPr/>
            </a:pPr>
            <a:r>
              <a:rPr lang="en-US" sz="2400" dirty="0" smtClean="0">
                <a:solidFill>
                  <a:srgbClr val="002060"/>
                </a:solidFill>
              </a:rPr>
              <a:t>time</a:t>
            </a:r>
            <a:r>
              <a:rPr lang="en-US" sz="2400" dirty="0">
                <a:solidFill>
                  <a:srgbClr val="002060"/>
                </a:solidFill>
              </a:rPr>
              <a:t>, finished on time)</a:t>
            </a:r>
            <a:endParaRPr lang="cs-CZ" sz="2400" dirty="0">
              <a:solidFill>
                <a:srgbClr val="002060"/>
              </a:solidFill>
            </a:endParaRPr>
          </a:p>
          <a:p>
            <a:pPr marL="0" indent="0">
              <a:spcBef>
                <a:spcPts val="0"/>
              </a:spcBef>
              <a:buFont typeface="Wingdings 2" panose="05020102010507070707" pitchFamily="18" charset="2"/>
              <a:buNone/>
              <a:defRPr/>
            </a:pPr>
            <a:endParaRPr lang="cs-CZ" altLang="cs-CZ" sz="2400" dirty="0" smtClean="0"/>
          </a:p>
        </p:txBody>
      </p:sp>
      <p:pic>
        <p:nvPicPr>
          <p:cNvPr id="348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1150" y="3068638"/>
            <a:ext cx="4772025" cy="327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Project Control</a:t>
            </a:r>
          </a:p>
        </p:txBody>
      </p:sp>
      <p:sp>
        <p:nvSpPr>
          <p:cNvPr id="15363" name="Podnadpis 2"/>
          <p:cNvSpPr>
            <a:spLocks noGrp="1"/>
          </p:cNvSpPr>
          <p:nvPr>
            <p:ph sz="quarter" idx="1"/>
          </p:nvPr>
        </p:nvSpPr>
        <p:spPr>
          <a:xfrm>
            <a:off x="301625" y="1527175"/>
            <a:ext cx="8662988" cy="4572000"/>
          </a:xfrm>
        </p:spPr>
        <p:txBody>
          <a:bodyPr/>
          <a:lstStyle/>
          <a:p>
            <a:pPr marL="0" indent="0">
              <a:buFont typeface="Wingdings 2" panose="05020102010507070707" pitchFamily="18" charset="2"/>
              <a:buNone/>
              <a:defRPr/>
            </a:pPr>
            <a:r>
              <a:rPr lang="en-US" sz="2400" dirty="0"/>
              <a:t>Assuming that it is the end of 15</a:t>
            </a:r>
            <a:r>
              <a:rPr lang="en-US" sz="2400" baseline="30000" dirty="0"/>
              <a:t>th</a:t>
            </a:r>
            <a:r>
              <a:rPr lang="en-US" sz="2400" dirty="0"/>
              <a:t> day of our project (vertical line), we can see </a:t>
            </a:r>
            <a:r>
              <a:rPr lang="en-US" sz="2400" dirty="0" smtClean="0"/>
              <a:t>that</a:t>
            </a:r>
            <a:r>
              <a:rPr lang="cs-CZ" sz="2400" dirty="0" smtClean="0"/>
              <a:t>:</a:t>
            </a:r>
            <a:endParaRPr lang="cs-CZ" sz="2400" dirty="0"/>
          </a:p>
          <a:p>
            <a:pPr>
              <a:spcAft>
                <a:spcPts val="600"/>
              </a:spcAft>
              <a:defRPr/>
            </a:pPr>
            <a:r>
              <a:rPr lang="en-US" sz="2400" dirty="0" smtClean="0">
                <a:solidFill>
                  <a:srgbClr val="002060"/>
                </a:solidFill>
              </a:rPr>
              <a:t>Activity D started on time and the expectation is that it will finish one day earlier</a:t>
            </a:r>
          </a:p>
          <a:p>
            <a:pPr>
              <a:defRPr/>
            </a:pPr>
            <a:r>
              <a:rPr lang="en-US" sz="2400" dirty="0" smtClean="0">
                <a:solidFill>
                  <a:srgbClr val="002060"/>
                </a:solidFill>
              </a:rPr>
              <a:t>Activity E started 3 days </a:t>
            </a:r>
            <a:endParaRPr lang="cs-CZ" sz="2400" dirty="0" smtClean="0">
              <a:solidFill>
                <a:srgbClr val="002060"/>
              </a:solidFill>
            </a:endParaRPr>
          </a:p>
          <a:p>
            <a:pPr marL="0" indent="266700">
              <a:spcBef>
                <a:spcPts val="0"/>
              </a:spcBef>
              <a:buFont typeface="Wingdings 2" panose="05020102010507070707" pitchFamily="18" charset="2"/>
              <a:buNone/>
              <a:defRPr/>
            </a:pPr>
            <a:r>
              <a:rPr lang="en-US" sz="2400" dirty="0">
                <a:solidFill>
                  <a:srgbClr val="002060"/>
                </a:solidFill>
              </a:rPr>
              <a:t>later and it is likely to </a:t>
            </a:r>
            <a:endParaRPr lang="cs-CZ" sz="2400" dirty="0">
              <a:solidFill>
                <a:srgbClr val="002060"/>
              </a:solidFill>
            </a:endParaRPr>
          </a:p>
          <a:p>
            <a:pPr marL="0" indent="266700">
              <a:spcBef>
                <a:spcPts val="0"/>
              </a:spcBef>
              <a:spcAft>
                <a:spcPts val="600"/>
              </a:spcAft>
              <a:buFont typeface="Wingdings 2" panose="05020102010507070707" pitchFamily="18" charset="2"/>
              <a:buNone/>
              <a:defRPr/>
            </a:pPr>
            <a:r>
              <a:rPr lang="en-US" sz="2400" dirty="0">
                <a:solidFill>
                  <a:srgbClr val="002060"/>
                </a:solidFill>
              </a:rPr>
              <a:t>finish 3 days later</a:t>
            </a:r>
          </a:p>
          <a:p>
            <a:pPr>
              <a:defRPr/>
            </a:pPr>
            <a:r>
              <a:rPr lang="en-US" sz="2400" dirty="0" smtClean="0">
                <a:solidFill>
                  <a:srgbClr val="002060"/>
                </a:solidFill>
              </a:rPr>
              <a:t>It is going t</a:t>
            </a:r>
            <a:r>
              <a:rPr lang="cs-CZ" sz="2400" dirty="0" smtClean="0">
                <a:solidFill>
                  <a:srgbClr val="002060"/>
                </a:solidFill>
              </a:rPr>
              <a:t>o</a:t>
            </a:r>
            <a:r>
              <a:rPr lang="en-US" sz="2400" dirty="0" smtClean="0">
                <a:solidFill>
                  <a:srgbClr val="002060"/>
                </a:solidFill>
              </a:rPr>
              <a:t> postpone </a:t>
            </a:r>
            <a:endParaRPr lang="cs-CZ" sz="2400" dirty="0" smtClean="0">
              <a:solidFill>
                <a:srgbClr val="002060"/>
              </a:solidFill>
            </a:endParaRPr>
          </a:p>
          <a:p>
            <a:pPr marL="0" indent="266700">
              <a:spcBef>
                <a:spcPts val="0"/>
              </a:spcBef>
              <a:buFont typeface="Wingdings 2" panose="05020102010507070707" pitchFamily="18" charset="2"/>
              <a:buNone/>
              <a:defRPr/>
            </a:pPr>
            <a:r>
              <a:rPr lang="en-US" sz="2400" dirty="0">
                <a:solidFill>
                  <a:srgbClr val="002060"/>
                </a:solidFill>
              </a:rPr>
              <a:t>the start of activity F </a:t>
            </a:r>
            <a:endParaRPr lang="cs-CZ" sz="2400" dirty="0">
              <a:solidFill>
                <a:srgbClr val="002060"/>
              </a:solidFill>
            </a:endParaRPr>
          </a:p>
          <a:p>
            <a:pPr marL="0" indent="266700">
              <a:spcBef>
                <a:spcPts val="0"/>
              </a:spcBef>
              <a:buFont typeface="Wingdings 2" panose="05020102010507070707" pitchFamily="18" charset="2"/>
              <a:buNone/>
              <a:defRPr/>
            </a:pPr>
            <a:r>
              <a:rPr lang="en-US" sz="2400" dirty="0">
                <a:solidFill>
                  <a:srgbClr val="002060"/>
                </a:solidFill>
              </a:rPr>
              <a:t>that has to wait for E to </a:t>
            </a:r>
            <a:endParaRPr lang="cs-CZ" sz="2400" dirty="0">
              <a:solidFill>
                <a:srgbClr val="002060"/>
              </a:solidFill>
            </a:endParaRPr>
          </a:p>
          <a:p>
            <a:pPr marL="0" indent="266700">
              <a:spcBef>
                <a:spcPts val="0"/>
              </a:spcBef>
              <a:buFont typeface="Wingdings 2" panose="05020102010507070707" pitchFamily="18" charset="2"/>
              <a:buNone/>
              <a:defRPr/>
            </a:pPr>
            <a:r>
              <a:rPr lang="en-US" sz="2400" dirty="0">
                <a:solidFill>
                  <a:srgbClr val="002060"/>
                </a:solidFill>
              </a:rPr>
              <a:t>be </a:t>
            </a:r>
            <a:r>
              <a:rPr lang="en-US" sz="2400" dirty="0" smtClean="0">
                <a:solidFill>
                  <a:srgbClr val="002060"/>
                </a:solidFill>
              </a:rPr>
              <a:t>completed</a:t>
            </a:r>
            <a:endParaRPr lang="cs-CZ" altLang="cs-CZ" sz="2400" dirty="0" smtClean="0"/>
          </a:p>
        </p:txBody>
      </p:sp>
      <p:pic>
        <p:nvPicPr>
          <p:cNvPr id="358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1150" y="3068638"/>
            <a:ext cx="4772025" cy="327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Project Control</a:t>
            </a:r>
          </a:p>
        </p:txBody>
      </p:sp>
      <p:sp>
        <p:nvSpPr>
          <p:cNvPr id="36867" name="Podnadpis 2"/>
          <p:cNvSpPr>
            <a:spLocks noGrp="1"/>
          </p:cNvSpPr>
          <p:nvPr>
            <p:ph sz="quarter" idx="1"/>
          </p:nvPr>
        </p:nvSpPr>
        <p:spPr>
          <a:xfrm>
            <a:off x="301625" y="1527175"/>
            <a:ext cx="8662988" cy="4572000"/>
          </a:xfrm>
        </p:spPr>
        <p:txBody>
          <a:bodyPr/>
          <a:lstStyle/>
          <a:p>
            <a:r>
              <a:rPr lang="en-US" altLang="cs-CZ" sz="2400" smtClean="0"/>
              <a:t>Another useful tool is a </a:t>
            </a:r>
            <a:r>
              <a:rPr lang="en-US" altLang="cs-CZ" sz="2400" b="1" smtClean="0"/>
              <a:t>progress trend barchart</a:t>
            </a:r>
            <a:r>
              <a:rPr lang="en-US" altLang="cs-CZ" sz="2400" smtClean="0"/>
              <a:t> that enables  managers to judge easily the direction and trend of particular activities at a glance. </a:t>
            </a:r>
            <a:endParaRPr lang="cs-CZ" altLang="cs-CZ" sz="2400" smtClean="0"/>
          </a:p>
        </p:txBody>
      </p:sp>
      <p:pic>
        <p:nvPicPr>
          <p:cNvPr id="36868" name="obrázek 10"/>
          <p:cNvPicPr>
            <a:picLocks noChangeAspect="1" noChangeArrowheads="1"/>
          </p:cNvPicPr>
          <p:nvPr/>
        </p:nvPicPr>
        <p:blipFill>
          <a:blip r:embed="rId2">
            <a:extLst>
              <a:ext uri="{28A0092B-C50C-407E-A947-70E740481C1C}">
                <a14:useLocalDpi xmlns:a14="http://schemas.microsoft.com/office/drawing/2010/main" val="0"/>
              </a:ext>
            </a:extLst>
          </a:blip>
          <a:srcRect l="10413" t="19835" r="38182" b="42355"/>
          <a:stretch>
            <a:fillRect/>
          </a:stretch>
        </p:blipFill>
        <p:spPr bwMode="auto">
          <a:xfrm>
            <a:off x="1547813" y="2879725"/>
            <a:ext cx="6048375"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Project Control</a:t>
            </a:r>
          </a:p>
        </p:txBody>
      </p:sp>
      <p:sp>
        <p:nvSpPr>
          <p:cNvPr id="37891" name="Podnadpis 2"/>
          <p:cNvSpPr>
            <a:spLocks noGrp="1"/>
          </p:cNvSpPr>
          <p:nvPr>
            <p:ph sz="quarter" idx="1"/>
          </p:nvPr>
        </p:nvSpPr>
        <p:spPr>
          <a:xfrm>
            <a:off x="301625" y="1527175"/>
            <a:ext cx="8591550" cy="4572000"/>
          </a:xfrm>
        </p:spPr>
        <p:txBody>
          <a:bodyPr/>
          <a:lstStyle/>
          <a:p>
            <a:pPr>
              <a:spcAft>
                <a:spcPts val="1200"/>
              </a:spcAft>
            </a:pPr>
            <a:r>
              <a:rPr lang="en-US" altLang="cs-CZ" sz="2600" smtClean="0"/>
              <a:t>There are many ways how to utilize the outputs of CPM in project management and its control.</a:t>
            </a:r>
          </a:p>
          <a:p>
            <a:pPr>
              <a:spcAft>
                <a:spcPts val="1200"/>
              </a:spcAft>
            </a:pPr>
            <a:r>
              <a:rPr lang="en-US" altLang="cs-CZ" sz="2600" smtClean="0"/>
              <a:t>It looks very easy and straightforward to employ them.</a:t>
            </a:r>
          </a:p>
          <a:p>
            <a:pPr>
              <a:spcAft>
                <a:spcPts val="1200"/>
              </a:spcAft>
            </a:pPr>
            <a:r>
              <a:rPr lang="en-US" altLang="cs-CZ" sz="2600" smtClean="0"/>
              <a:t>Despite of various useful and easy to use control techniques, the reality is full of difficulties, obstacles, surprises and quite often things get simply out of control. </a:t>
            </a:r>
          </a:p>
          <a:p>
            <a:pPr>
              <a:spcAft>
                <a:spcPts val="1200"/>
              </a:spcAft>
            </a:pPr>
            <a:r>
              <a:rPr lang="en-US" altLang="cs-CZ" sz="2600" b="1" smtClean="0"/>
              <a:t>Case study</a:t>
            </a:r>
            <a:r>
              <a:rPr lang="en-US" altLang="cs-CZ" sz="2600" smtClean="0"/>
              <a:t>: Denver International Airport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Denver International Airport</a:t>
            </a:r>
            <a:r>
              <a:rPr lang="cs-CZ" altLang="cs-CZ" sz="3200" b="1" baseline="30000" smtClean="0">
                <a:solidFill>
                  <a:srgbClr val="002060"/>
                </a:solidFill>
              </a:rPr>
              <a:t>1</a:t>
            </a:r>
            <a:endParaRPr lang="en-US" altLang="cs-CZ" sz="3200" b="1" baseline="30000" smtClean="0">
              <a:solidFill>
                <a:srgbClr val="002060"/>
              </a:solidFill>
            </a:endParaRPr>
          </a:p>
        </p:txBody>
      </p:sp>
      <p:sp>
        <p:nvSpPr>
          <p:cNvPr id="35843" name="Podnadpis 2"/>
          <p:cNvSpPr>
            <a:spLocks noGrp="1"/>
          </p:cNvSpPr>
          <p:nvPr>
            <p:ph sz="quarter" idx="1"/>
          </p:nvPr>
        </p:nvSpPr>
        <p:spPr>
          <a:xfrm>
            <a:off x="301625" y="1527175"/>
            <a:ext cx="8591550" cy="4572000"/>
          </a:xfrm>
        </p:spPr>
        <p:txBody>
          <a:bodyPr/>
          <a:lstStyle/>
          <a:p>
            <a:pPr>
              <a:spcAft>
                <a:spcPts val="1200"/>
              </a:spcAft>
              <a:defRPr/>
            </a:pPr>
            <a:r>
              <a:rPr lang="en-US" altLang="cs-CZ" sz="2400" dirty="0" smtClean="0"/>
              <a:t>How to convert a $1.2 billion project into $5.0 billion project? It is easy. Just build a new airport in Denver. </a:t>
            </a:r>
            <a:endParaRPr lang="cs-CZ" altLang="cs-CZ" sz="2400" dirty="0" smtClean="0"/>
          </a:p>
          <a:p>
            <a:pPr>
              <a:spcAft>
                <a:spcPts val="1200"/>
              </a:spcAft>
              <a:defRPr/>
            </a:pPr>
            <a:r>
              <a:rPr lang="en-US" altLang="cs-CZ" sz="2400" dirty="0" smtClean="0"/>
              <a:t>The decision to replace Denver’s Stapleton Airport with Denver International Airport (DIA) was made by well-intentioned city officials. </a:t>
            </a:r>
            <a:endParaRPr lang="cs-CZ" altLang="cs-CZ" sz="2400" dirty="0" smtClean="0"/>
          </a:p>
          <a:p>
            <a:pPr>
              <a:spcAft>
                <a:spcPts val="1200"/>
              </a:spcAft>
              <a:defRPr/>
            </a:pPr>
            <a:r>
              <a:rPr lang="en-US" altLang="cs-CZ" sz="2400" dirty="0" smtClean="0"/>
              <a:t>The city of Denver would need a new airport eventually, and it seemed like right time to </a:t>
            </a:r>
            <a:r>
              <a:rPr lang="en-US" altLang="cs-CZ" sz="2400" dirty="0" err="1" smtClean="0"/>
              <a:t>bild</a:t>
            </a:r>
            <a:r>
              <a:rPr lang="en-US" altLang="cs-CZ" sz="2400" dirty="0" smtClean="0"/>
              <a:t> an airport that would satisfy Denver’s needs for at least 50-60 years. DIA could become the benchmark for other airports to follow. </a:t>
            </a:r>
            <a:endParaRPr lang="cs-CZ" altLang="cs-CZ" sz="2400" dirty="0" smtClean="0"/>
          </a:p>
          <a:p>
            <a:pPr marL="0" indent="0">
              <a:spcBef>
                <a:spcPts val="2400"/>
              </a:spcBef>
              <a:spcAft>
                <a:spcPts val="1200"/>
              </a:spcAft>
              <a:buFont typeface="Wingdings 2" panose="05020102010507070707" pitchFamily="18" charset="2"/>
              <a:buNone/>
              <a:defRPr/>
            </a:pPr>
            <a:r>
              <a:rPr lang="en-US" altLang="cs-CZ" sz="1200" dirty="0" smtClean="0"/>
              <a:t>[</a:t>
            </a:r>
            <a:r>
              <a:rPr lang="cs-CZ" altLang="cs-CZ" sz="1200" dirty="0" smtClean="0"/>
              <a:t>1</a:t>
            </a:r>
            <a:r>
              <a:rPr lang="en-US" altLang="cs-CZ" sz="1200" dirty="0" smtClean="0"/>
              <a:t>] </a:t>
            </a:r>
            <a:r>
              <a:rPr lang="en-US" altLang="cs-CZ" sz="1200" dirty="0" err="1" smtClean="0"/>
              <a:t>Kerzner</a:t>
            </a:r>
            <a:r>
              <a:rPr lang="en-US" altLang="cs-CZ" sz="1200" dirty="0" smtClean="0"/>
              <a:t>, H.: Project Management (6th Edition). John Wiley &amp; Sons, New York, 1998.</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Denver International Airport</a:t>
            </a:r>
            <a:endParaRPr lang="en-US" altLang="cs-CZ" sz="3200" b="1" baseline="30000" smtClean="0">
              <a:solidFill>
                <a:srgbClr val="002060"/>
              </a:solidFill>
            </a:endParaRPr>
          </a:p>
        </p:txBody>
      </p:sp>
      <p:sp>
        <p:nvSpPr>
          <p:cNvPr id="35843" name="Podnadpis 2"/>
          <p:cNvSpPr>
            <a:spLocks noGrp="1"/>
          </p:cNvSpPr>
          <p:nvPr>
            <p:ph sz="quarter" idx="1"/>
          </p:nvPr>
        </p:nvSpPr>
        <p:spPr>
          <a:xfrm>
            <a:off x="301625" y="1527175"/>
            <a:ext cx="8591550" cy="4572000"/>
          </a:xfrm>
        </p:spPr>
        <p:txBody>
          <a:bodyPr/>
          <a:lstStyle/>
          <a:p>
            <a:pPr marL="0" indent="0">
              <a:spcBef>
                <a:spcPts val="0"/>
              </a:spcBef>
              <a:spcAft>
                <a:spcPts val="1200"/>
              </a:spcAft>
              <a:buFont typeface="Wingdings 2" panose="05020102010507070707" pitchFamily="18" charset="2"/>
              <a:buNone/>
              <a:defRPr/>
            </a:pPr>
            <a:r>
              <a:rPr lang="en-US" altLang="cs-CZ" sz="2400" b="1" dirty="0" smtClean="0"/>
              <a:t>A summary of critical events:</a:t>
            </a:r>
          </a:p>
          <a:p>
            <a:pPr>
              <a:spcBef>
                <a:spcPts val="0"/>
              </a:spcBef>
              <a:spcAft>
                <a:spcPts val="1200"/>
              </a:spcAft>
              <a:defRPr/>
            </a:pPr>
            <a:r>
              <a:rPr lang="en-US" altLang="cs-CZ" sz="2400" dirty="0" smtClean="0"/>
              <a:t>1985 – The decision to build DIA is made by city Mayor and County officials. Project estimate $1.2 billion.</a:t>
            </a:r>
          </a:p>
          <a:p>
            <a:pPr>
              <a:spcBef>
                <a:spcPts val="0"/>
              </a:spcBef>
              <a:spcAft>
                <a:spcPts val="1200"/>
              </a:spcAft>
              <a:defRPr/>
            </a:pPr>
            <a:r>
              <a:rPr lang="en-US" altLang="cs-CZ" sz="2400" dirty="0" smtClean="0"/>
              <a:t>1986 – Feasibility study shows that as many as 50% of passengers would change planes at DIA. The airport has to handle it smoothly.</a:t>
            </a:r>
            <a:endParaRPr lang="cs-CZ" altLang="cs-CZ" sz="2400" dirty="0" smtClean="0"/>
          </a:p>
          <a:p>
            <a:pPr>
              <a:spcBef>
                <a:spcPts val="0"/>
              </a:spcBef>
              <a:spcAft>
                <a:spcPts val="1200"/>
              </a:spcAft>
              <a:defRPr/>
            </a:pPr>
            <a:r>
              <a:rPr lang="en-US" sz="2400" dirty="0"/>
              <a:t>May, 1989 – Denver voters pass an airport referendum. Project estimate $1.7 billion.</a:t>
            </a:r>
            <a:endParaRPr lang="cs-CZ" sz="2400" dirty="0"/>
          </a:p>
          <a:p>
            <a:pPr>
              <a:spcBef>
                <a:spcPts val="0"/>
              </a:spcBef>
              <a:spcAft>
                <a:spcPts val="1200"/>
              </a:spcAft>
              <a:defRPr/>
            </a:pPr>
            <a:r>
              <a:rPr lang="en-US" sz="2400" dirty="0"/>
              <a:t>March, 1993 – The first delay was announced and the opening day was postponed from October, 1993 to December, 1993. Project estimate $2.7 billion.</a:t>
            </a:r>
            <a:endParaRPr lang="cs-CZ" sz="2400" dirty="0"/>
          </a:p>
          <a:p>
            <a:pPr>
              <a:spcAft>
                <a:spcPts val="1200"/>
              </a:spcAft>
              <a:defRPr/>
            </a:pPr>
            <a:endParaRPr lang="en-US" altLang="cs-CZ" sz="24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Denver International Airport</a:t>
            </a:r>
            <a:endParaRPr lang="en-US" altLang="cs-CZ" sz="3200" b="1" baseline="30000" smtClean="0">
              <a:solidFill>
                <a:srgbClr val="002060"/>
              </a:solidFill>
            </a:endParaRPr>
          </a:p>
        </p:txBody>
      </p:sp>
      <p:sp>
        <p:nvSpPr>
          <p:cNvPr id="35843" name="Podnadpis 2"/>
          <p:cNvSpPr>
            <a:spLocks noGrp="1"/>
          </p:cNvSpPr>
          <p:nvPr>
            <p:ph sz="quarter" idx="1"/>
          </p:nvPr>
        </p:nvSpPr>
        <p:spPr>
          <a:xfrm>
            <a:off x="301625" y="1527175"/>
            <a:ext cx="8591550" cy="4572000"/>
          </a:xfrm>
        </p:spPr>
        <p:txBody>
          <a:bodyPr/>
          <a:lstStyle/>
          <a:p>
            <a:pPr marL="0" indent="0">
              <a:spcBef>
                <a:spcPts val="0"/>
              </a:spcBef>
              <a:spcAft>
                <a:spcPts val="1200"/>
              </a:spcAft>
              <a:buFont typeface="Wingdings 2" panose="05020102010507070707" pitchFamily="18" charset="2"/>
              <a:buNone/>
              <a:defRPr/>
            </a:pPr>
            <a:r>
              <a:rPr lang="en-US" altLang="cs-CZ" sz="2400" b="1" dirty="0" smtClean="0"/>
              <a:t>A summary of critical events:</a:t>
            </a:r>
          </a:p>
          <a:p>
            <a:pPr>
              <a:spcBef>
                <a:spcPts val="0"/>
              </a:spcBef>
              <a:spcAft>
                <a:spcPts val="1200"/>
              </a:spcAft>
              <a:defRPr/>
            </a:pPr>
            <a:r>
              <a:rPr lang="en-US" altLang="cs-CZ" sz="2400" dirty="0" smtClean="0"/>
              <a:t>October, 1993 – Opening day is to be delayed to March, 1994. The problems were the fire and security systems in addition to the inoperable baggage handling system. Project estimate $3.1 billion.</a:t>
            </a:r>
          </a:p>
          <a:p>
            <a:pPr>
              <a:spcBef>
                <a:spcPts val="0"/>
              </a:spcBef>
              <a:spcAft>
                <a:spcPts val="1200"/>
              </a:spcAft>
              <a:defRPr/>
            </a:pPr>
            <a:r>
              <a:rPr lang="en-US" altLang="cs-CZ" sz="2400" dirty="0" smtClean="0"/>
              <a:t>December, 1993 – The airport is ready to open, but without an operational baggage handling system. Another delay is announced.</a:t>
            </a:r>
          </a:p>
          <a:p>
            <a:pPr>
              <a:spcBef>
                <a:spcPts val="0"/>
              </a:spcBef>
              <a:spcAft>
                <a:spcPts val="1200"/>
              </a:spcAft>
              <a:defRPr/>
            </a:pPr>
            <a:r>
              <a:rPr lang="en-US" altLang="cs-CZ" sz="2400" dirty="0" smtClean="0"/>
              <a:t>February, 1994 – Opening day is to be delayed to May 15, 1994 because of baggage handling system.</a:t>
            </a:r>
          </a:p>
          <a:p>
            <a:pPr>
              <a:spcBef>
                <a:spcPts val="0"/>
              </a:spcBef>
              <a:spcAft>
                <a:spcPts val="1200"/>
              </a:spcAft>
              <a:defRPr/>
            </a:pPr>
            <a:r>
              <a:rPr lang="en-US" altLang="cs-CZ" sz="2400" dirty="0" smtClean="0"/>
              <a:t>May, 1994 – Airport misses the fourth deadline.</a:t>
            </a:r>
          </a:p>
          <a:p>
            <a:pPr>
              <a:spcAft>
                <a:spcPts val="1200"/>
              </a:spcAft>
              <a:defRPr/>
            </a:pPr>
            <a:endParaRPr lang="en-US" altLang="cs-CZ" sz="24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Denver International Airport</a:t>
            </a:r>
            <a:endParaRPr lang="en-US" altLang="cs-CZ" sz="3200" b="1" baseline="30000" smtClean="0">
              <a:solidFill>
                <a:srgbClr val="002060"/>
              </a:solidFill>
            </a:endParaRPr>
          </a:p>
        </p:txBody>
      </p:sp>
      <p:sp>
        <p:nvSpPr>
          <p:cNvPr id="35843" name="Podnadpis 2"/>
          <p:cNvSpPr>
            <a:spLocks noGrp="1"/>
          </p:cNvSpPr>
          <p:nvPr>
            <p:ph sz="quarter" idx="1"/>
          </p:nvPr>
        </p:nvSpPr>
        <p:spPr>
          <a:xfrm>
            <a:off x="301625" y="1527175"/>
            <a:ext cx="8662988" cy="4572000"/>
          </a:xfrm>
        </p:spPr>
        <p:txBody>
          <a:bodyPr/>
          <a:lstStyle/>
          <a:p>
            <a:pPr marL="0" indent="0">
              <a:spcBef>
                <a:spcPts val="0"/>
              </a:spcBef>
              <a:spcAft>
                <a:spcPts val="1200"/>
              </a:spcAft>
              <a:buFont typeface="Wingdings 2" panose="05020102010507070707" pitchFamily="18" charset="2"/>
              <a:buNone/>
              <a:defRPr/>
            </a:pPr>
            <a:r>
              <a:rPr lang="en-US" altLang="cs-CZ" sz="2400" b="1" dirty="0" smtClean="0"/>
              <a:t>A summary of critical events:</a:t>
            </a:r>
          </a:p>
          <a:p>
            <a:pPr>
              <a:spcBef>
                <a:spcPts val="0"/>
              </a:spcBef>
              <a:spcAft>
                <a:spcPts val="1200"/>
              </a:spcAft>
              <a:defRPr/>
            </a:pPr>
            <a:r>
              <a:rPr lang="en-US" altLang="cs-CZ" sz="2400" dirty="0" smtClean="0"/>
              <a:t>August, 1994 – DIA finances a backup baggage handling system. Opening day is delayed indefinitely. Project estimate $4.0 billion plus.</a:t>
            </a:r>
          </a:p>
          <a:p>
            <a:pPr>
              <a:spcBef>
                <a:spcPts val="0"/>
              </a:spcBef>
              <a:spcAft>
                <a:spcPts val="1200"/>
              </a:spcAft>
              <a:defRPr/>
            </a:pPr>
            <a:r>
              <a:rPr lang="en-US" altLang="cs-CZ" sz="2400" dirty="0" smtClean="0"/>
              <a:t>December, 1994 – Denver announces that DIA was built on top of an old Native-American burial ground. An agreement is reached to lift the curse.</a:t>
            </a:r>
          </a:p>
          <a:p>
            <a:pPr>
              <a:spcBef>
                <a:spcPts val="0"/>
              </a:spcBef>
              <a:spcAft>
                <a:spcPts val="1200"/>
              </a:spcAft>
              <a:defRPr/>
            </a:pPr>
            <a:r>
              <a:rPr lang="en-US" altLang="cs-CZ" sz="2400" dirty="0" smtClean="0"/>
              <a:t>February, 1995 – The airport has been finally opened. However, several problems were still apparent (baggage handling system, problems with concourse trains, problems with cars rental – the nearest petrol station </a:t>
            </a:r>
            <a:r>
              <a:rPr lang="cs-CZ" altLang="cs-CZ" sz="2400" dirty="0" err="1" smtClean="0"/>
              <a:t>is</a:t>
            </a:r>
            <a:r>
              <a:rPr lang="cs-CZ" altLang="cs-CZ" sz="2400" dirty="0" smtClean="0"/>
              <a:t> </a:t>
            </a:r>
            <a:r>
              <a:rPr lang="en-US" altLang="cs-CZ" sz="2400" dirty="0" smtClean="0"/>
              <a:t>15 miles away </a:t>
            </a:r>
            <a:r>
              <a:rPr lang="en-US" altLang="cs-CZ" sz="2400" dirty="0" err="1" smtClean="0"/>
              <a:t>etc</a:t>
            </a:r>
            <a:r>
              <a:rPr lang="en-US" altLang="cs-CZ" sz="2400" dirty="0" smtClean="0"/>
              <a:t>).</a:t>
            </a:r>
          </a:p>
          <a:p>
            <a:pPr>
              <a:spcAft>
                <a:spcPts val="1200"/>
              </a:spcAft>
              <a:defRPr/>
            </a:pPr>
            <a:endParaRPr lang="en-US" altLang="cs-CZ" sz="24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Denver International Airport</a:t>
            </a:r>
            <a:endParaRPr lang="en-US" altLang="cs-CZ" sz="3200" b="1" baseline="30000" smtClean="0">
              <a:solidFill>
                <a:srgbClr val="002060"/>
              </a:solidFill>
            </a:endParaRPr>
          </a:p>
        </p:txBody>
      </p:sp>
      <p:sp>
        <p:nvSpPr>
          <p:cNvPr id="35843" name="Podnadpis 2"/>
          <p:cNvSpPr>
            <a:spLocks noGrp="1"/>
          </p:cNvSpPr>
          <p:nvPr>
            <p:ph sz="quarter" idx="1"/>
          </p:nvPr>
        </p:nvSpPr>
        <p:spPr>
          <a:xfrm>
            <a:off x="301625" y="1527175"/>
            <a:ext cx="8662988" cy="4572000"/>
          </a:xfrm>
        </p:spPr>
        <p:txBody>
          <a:bodyPr/>
          <a:lstStyle/>
          <a:p>
            <a:pPr marL="0" indent="0">
              <a:spcBef>
                <a:spcPts val="0"/>
              </a:spcBef>
              <a:spcAft>
                <a:spcPts val="1200"/>
              </a:spcAft>
              <a:buFont typeface="Wingdings 2" panose="05020102010507070707" pitchFamily="18" charset="2"/>
              <a:buNone/>
              <a:defRPr/>
            </a:pPr>
            <a:r>
              <a:rPr lang="en-US" altLang="cs-CZ" sz="2400" b="1" dirty="0" smtClean="0"/>
              <a:t>There are many jokes about DIA:</a:t>
            </a:r>
          </a:p>
          <a:p>
            <a:pPr>
              <a:spcBef>
                <a:spcPts val="0"/>
              </a:spcBef>
              <a:spcAft>
                <a:spcPts val="1200"/>
              </a:spcAft>
              <a:defRPr/>
            </a:pPr>
            <a:r>
              <a:rPr lang="en-US" altLang="cs-CZ" sz="2000" dirty="0" smtClean="0"/>
              <a:t>When you fly to Denver make a stop in Chicago to pick up your luggage.</a:t>
            </a:r>
            <a:endParaRPr lang="cs-CZ" altLang="cs-CZ" sz="2000" dirty="0"/>
          </a:p>
          <a:p>
            <a:pPr>
              <a:spcBef>
                <a:spcPts val="0"/>
              </a:spcBef>
              <a:spcAft>
                <a:spcPts val="1200"/>
              </a:spcAft>
              <a:defRPr/>
            </a:pPr>
            <a:r>
              <a:rPr lang="en-US" altLang="cs-CZ" sz="2000" dirty="0" smtClean="0"/>
              <a:t>Delay In Action, Delayed Indefinitely Again</a:t>
            </a:r>
            <a:r>
              <a:rPr lang="cs-CZ" altLang="cs-CZ" sz="2000" dirty="0" smtClean="0"/>
              <a:t>,</a:t>
            </a:r>
            <a:r>
              <a:rPr lang="en-US" altLang="cs-CZ" sz="2000" dirty="0" smtClean="0"/>
              <a:t> Denver’s Imaginary Airport</a:t>
            </a:r>
            <a:r>
              <a:rPr lang="cs-CZ" altLang="cs-CZ" sz="2000" dirty="0" smtClean="0"/>
              <a:t>,</a:t>
            </a:r>
          </a:p>
          <a:p>
            <a:pPr marL="0" indent="266700">
              <a:spcBef>
                <a:spcPts val="0"/>
              </a:spcBef>
              <a:spcAft>
                <a:spcPts val="1200"/>
              </a:spcAft>
              <a:buFont typeface="Wingdings 2" panose="05020102010507070707" pitchFamily="18" charset="2"/>
              <a:buNone/>
              <a:defRPr/>
            </a:pPr>
            <a:r>
              <a:rPr lang="en-US" altLang="cs-CZ" sz="2000" dirty="0" smtClean="0"/>
              <a:t>Do It Again, Delighted If Activated</a:t>
            </a:r>
            <a:r>
              <a:rPr lang="cs-CZ" altLang="cs-CZ" sz="2000" dirty="0" smtClean="0"/>
              <a:t>, </a:t>
            </a:r>
            <a:r>
              <a:rPr lang="en-US" altLang="cs-CZ" sz="2000" dirty="0"/>
              <a:t>Definitely Incapable of </a:t>
            </a:r>
            <a:r>
              <a:rPr lang="en-US" altLang="cs-CZ" sz="2000" dirty="0" smtClean="0"/>
              <a:t>Activation</a:t>
            </a:r>
            <a:r>
              <a:rPr lang="cs-CZ" altLang="cs-CZ" sz="2000" dirty="0" smtClean="0"/>
              <a:t>,</a:t>
            </a:r>
          </a:p>
          <a:p>
            <a:pPr marL="0" indent="266700">
              <a:spcBef>
                <a:spcPts val="0"/>
              </a:spcBef>
              <a:spcAft>
                <a:spcPts val="1200"/>
              </a:spcAft>
              <a:buFont typeface="Wingdings 2" panose="05020102010507070707" pitchFamily="18" charset="2"/>
              <a:buNone/>
              <a:defRPr/>
            </a:pPr>
            <a:r>
              <a:rPr lang="en-US" altLang="cs-CZ" sz="2000" dirty="0"/>
              <a:t>Disaster In </a:t>
            </a:r>
            <a:r>
              <a:rPr lang="en-US" altLang="cs-CZ" sz="2000" dirty="0" smtClean="0"/>
              <a:t>America</a:t>
            </a:r>
            <a:r>
              <a:rPr lang="cs-CZ" altLang="cs-CZ" sz="2000" dirty="0" smtClean="0"/>
              <a:t>, </a:t>
            </a:r>
            <a:r>
              <a:rPr lang="en-US" altLang="cs-CZ" sz="2000" dirty="0" smtClean="0"/>
              <a:t>Deserted Inactive Airport</a:t>
            </a:r>
            <a:r>
              <a:rPr lang="cs-CZ" altLang="cs-CZ" sz="2000" dirty="0" smtClean="0"/>
              <a:t>,</a:t>
            </a:r>
            <a:r>
              <a:rPr lang="en-US" altLang="cs-CZ" sz="2000" dirty="0" smtClean="0"/>
              <a:t> </a:t>
            </a:r>
            <a:r>
              <a:rPr lang="en-US" altLang="cs-CZ" sz="2000" dirty="0"/>
              <a:t>Dollars In Abyss</a:t>
            </a:r>
            <a:r>
              <a:rPr lang="cs-CZ" altLang="cs-CZ" sz="2000" dirty="0"/>
              <a:t>, …</a:t>
            </a:r>
            <a:r>
              <a:rPr lang="en-US" altLang="cs-CZ" sz="2000" dirty="0"/>
              <a:t> </a:t>
            </a:r>
          </a:p>
          <a:p>
            <a:pPr>
              <a:spcBef>
                <a:spcPts val="0"/>
              </a:spcBef>
              <a:spcAft>
                <a:spcPts val="1200"/>
              </a:spcAft>
              <a:defRPr/>
            </a:pPr>
            <a:endParaRPr lang="cs-CZ" altLang="cs-CZ" sz="2000" dirty="0" smtClean="0"/>
          </a:p>
          <a:p>
            <a:pPr marL="0" indent="0">
              <a:spcBef>
                <a:spcPts val="0"/>
              </a:spcBef>
              <a:spcAft>
                <a:spcPts val="1200"/>
              </a:spcAft>
              <a:buFont typeface="Wingdings 2" panose="05020102010507070707" pitchFamily="18" charset="2"/>
              <a:buNone/>
              <a:defRPr/>
            </a:pPr>
            <a:endParaRPr lang="cs-CZ" altLang="cs-CZ" sz="2000" dirty="0" smtClean="0"/>
          </a:p>
          <a:p>
            <a:pPr marL="0" indent="269875">
              <a:spcBef>
                <a:spcPts val="600"/>
              </a:spcBef>
              <a:spcAft>
                <a:spcPts val="600"/>
              </a:spcAft>
              <a:buFont typeface="Wingdings 2" panose="05020102010507070707" pitchFamily="18" charset="2"/>
              <a:buNone/>
              <a:defRPr/>
            </a:pPr>
            <a:r>
              <a:rPr lang="en-US" altLang="cs-CZ" sz="2400" b="1" dirty="0" smtClean="0"/>
              <a:t>Mistakes </a:t>
            </a:r>
            <a:r>
              <a:rPr lang="en-US" altLang="cs-CZ" sz="2400" b="1" dirty="0"/>
              <a:t>happen, that's life. </a:t>
            </a:r>
            <a:endParaRPr lang="cs-CZ" altLang="cs-CZ" sz="2400" b="1" dirty="0" smtClean="0"/>
          </a:p>
          <a:p>
            <a:pPr marL="0" indent="269875">
              <a:spcBef>
                <a:spcPts val="600"/>
              </a:spcBef>
              <a:spcAft>
                <a:spcPts val="600"/>
              </a:spcAft>
              <a:buFont typeface="Wingdings 2" panose="05020102010507070707" pitchFamily="18" charset="2"/>
              <a:buNone/>
              <a:defRPr/>
            </a:pPr>
            <a:r>
              <a:rPr lang="en-US" altLang="cs-CZ" sz="2400" b="1" dirty="0" smtClean="0"/>
              <a:t>Repeat </a:t>
            </a:r>
            <a:r>
              <a:rPr lang="en-US" altLang="cs-CZ" sz="2400" b="1" dirty="0"/>
              <a:t>the same mistake, that's stupidity</a:t>
            </a:r>
            <a:r>
              <a:rPr lang="en-US" altLang="cs-CZ" sz="2400" b="1" dirty="0" smtClean="0"/>
              <a:t>.</a:t>
            </a:r>
            <a:endParaRPr lang="en-US" altLang="cs-CZ" sz="2400" b="1" dirty="0"/>
          </a:p>
        </p:txBody>
      </p:sp>
      <p:sp>
        <p:nvSpPr>
          <p:cNvPr id="2" name="Obdélník 1"/>
          <p:cNvSpPr/>
          <p:nvPr/>
        </p:nvSpPr>
        <p:spPr>
          <a:xfrm>
            <a:off x="4284663" y="4076700"/>
            <a:ext cx="503237" cy="504825"/>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cs-CZ"/>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cs-CZ" altLang="cs-CZ" sz="3200" b="1" smtClean="0">
                <a:solidFill>
                  <a:srgbClr val="002060"/>
                </a:solidFill>
              </a:rPr>
              <a:t>Berlin Brandenburg </a:t>
            </a:r>
            <a:r>
              <a:rPr lang="en-US" altLang="cs-CZ" sz="3200" b="1" smtClean="0">
                <a:solidFill>
                  <a:srgbClr val="002060"/>
                </a:solidFill>
              </a:rPr>
              <a:t>Airport</a:t>
            </a:r>
            <a:endParaRPr lang="en-US" altLang="cs-CZ" sz="3200" b="1" baseline="30000" smtClean="0">
              <a:solidFill>
                <a:srgbClr val="002060"/>
              </a:solidFill>
            </a:endParaRPr>
          </a:p>
        </p:txBody>
      </p:sp>
      <p:sp>
        <p:nvSpPr>
          <p:cNvPr id="35843" name="Podnadpis 2"/>
          <p:cNvSpPr>
            <a:spLocks noGrp="1"/>
          </p:cNvSpPr>
          <p:nvPr>
            <p:ph sz="quarter" idx="1"/>
          </p:nvPr>
        </p:nvSpPr>
        <p:spPr>
          <a:xfrm>
            <a:off x="301625" y="1527175"/>
            <a:ext cx="8662988" cy="4572000"/>
          </a:xfrm>
        </p:spPr>
        <p:txBody>
          <a:bodyPr/>
          <a:lstStyle/>
          <a:p>
            <a:pPr>
              <a:spcBef>
                <a:spcPts val="0"/>
              </a:spcBef>
              <a:spcAft>
                <a:spcPts val="1200"/>
              </a:spcAft>
              <a:defRPr/>
            </a:pPr>
            <a:r>
              <a:rPr lang="en-US" altLang="cs-CZ" sz="2000" dirty="0" smtClean="0"/>
              <a:t>September 2006 – construction of BBA began; budgeted at €2.83 billion and 30 October 2011 was announced as the opening day </a:t>
            </a:r>
          </a:p>
          <a:p>
            <a:pPr>
              <a:spcBef>
                <a:spcPts val="0"/>
              </a:spcBef>
              <a:spcAft>
                <a:spcPts val="1200"/>
              </a:spcAft>
              <a:defRPr/>
            </a:pPr>
            <a:r>
              <a:rPr lang="en-US" altLang="cs-CZ" sz="2000" dirty="0" smtClean="0"/>
              <a:t>August 2015 -  an opening in 2017 has become unlikely and the cost has already topped €6 billion </a:t>
            </a:r>
          </a:p>
          <a:p>
            <a:pPr>
              <a:spcBef>
                <a:spcPts val="0"/>
              </a:spcBef>
              <a:spcAft>
                <a:spcPts val="1200"/>
              </a:spcAft>
              <a:defRPr/>
            </a:pPr>
            <a:endParaRPr lang="cs-CZ" altLang="cs-CZ" sz="2000" dirty="0" smtClean="0"/>
          </a:p>
          <a:p>
            <a:pPr>
              <a:spcBef>
                <a:spcPts val="0"/>
              </a:spcBef>
              <a:spcAft>
                <a:spcPts val="1200"/>
              </a:spcAft>
              <a:defRPr/>
            </a:pPr>
            <a:endParaRPr lang="cs-CZ" altLang="cs-CZ" sz="2000" dirty="0"/>
          </a:p>
          <a:p>
            <a:pPr>
              <a:spcBef>
                <a:spcPts val="0"/>
              </a:spcBef>
              <a:spcAft>
                <a:spcPts val="1200"/>
              </a:spcAft>
              <a:defRPr/>
            </a:pPr>
            <a:endParaRPr lang="cs-CZ" altLang="cs-CZ" sz="2000" dirty="0" smtClean="0"/>
          </a:p>
          <a:p>
            <a:pPr marL="0" indent="0">
              <a:spcBef>
                <a:spcPts val="0"/>
              </a:spcBef>
              <a:spcAft>
                <a:spcPts val="1200"/>
              </a:spcAft>
              <a:buFont typeface="Wingdings 2" panose="05020102010507070707" pitchFamily="18" charset="2"/>
              <a:buNone/>
              <a:defRPr/>
            </a:pPr>
            <a:endParaRPr lang="cs-CZ" altLang="cs-CZ" sz="2000" dirty="0" smtClean="0"/>
          </a:p>
          <a:p>
            <a:pPr>
              <a:spcAft>
                <a:spcPts val="1200"/>
              </a:spcAft>
              <a:defRPr/>
            </a:pPr>
            <a:endParaRPr lang="cs-CZ" altLang="cs-CZ" sz="800" b="1" dirty="0" smtClean="0"/>
          </a:p>
          <a:p>
            <a:pPr>
              <a:spcAft>
                <a:spcPts val="1200"/>
              </a:spcAft>
              <a:defRPr/>
            </a:pPr>
            <a:r>
              <a:rPr lang="en-US" altLang="cs-CZ" sz="2400" b="1" dirty="0" smtClean="0"/>
              <a:t>Summary:</a:t>
            </a:r>
            <a:r>
              <a:rPr lang="en-US" altLang="cs-CZ" sz="2400" dirty="0" smtClean="0"/>
              <a:t> Project management is easy in theory but we have to fight hard when managing real project!</a:t>
            </a:r>
          </a:p>
        </p:txBody>
      </p:sp>
      <p:pic>
        <p:nvPicPr>
          <p:cNvPr id="3" name="Obrázek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32588" y="2852738"/>
            <a:ext cx="1741487"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Obrázek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1025" y="2852738"/>
            <a:ext cx="2209800"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Obrázek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6588" y="2994025"/>
            <a:ext cx="3622675" cy="217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anim calcmode="lin" valueType="num">
                                      <p:cBhvr additive="base">
                                        <p:cTn id="7"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35843">
                                            <p:txEl>
                                              <p:pRg st="7" end="7"/>
                                            </p:txEl>
                                          </p:spTgt>
                                        </p:tgtEl>
                                        <p:attrNameLst>
                                          <p:attrName>style.visibility</p:attrName>
                                        </p:attrNameLst>
                                      </p:cBhvr>
                                      <p:to>
                                        <p:strVal val="visible"/>
                                      </p:to>
                                    </p:set>
                                    <p:anim calcmode="lin" valueType="num">
                                      <p:cBhvr additive="base">
                                        <p:cTn id="27" dur="500" fill="hold"/>
                                        <p:tgtEl>
                                          <p:spTgt spid="3584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584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Necessity of project control</a:t>
            </a:r>
          </a:p>
        </p:txBody>
      </p:sp>
      <p:sp>
        <p:nvSpPr>
          <p:cNvPr id="17411" name="Podnadpis 2"/>
          <p:cNvSpPr>
            <a:spLocks noGrp="1"/>
          </p:cNvSpPr>
          <p:nvPr>
            <p:ph sz="quarter" idx="1"/>
          </p:nvPr>
        </p:nvSpPr>
        <p:spPr>
          <a:xfrm>
            <a:off x="301625" y="1527175"/>
            <a:ext cx="8591550" cy="4572000"/>
          </a:xfrm>
        </p:spPr>
        <p:txBody>
          <a:bodyPr/>
          <a:lstStyle/>
          <a:p>
            <a:pPr>
              <a:spcBef>
                <a:spcPts val="1200"/>
              </a:spcBef>
            </a:pPr>
            <a:r>
              <a:rPr lang="en-US" altLang="cs-CZ" sz="2600" smtClean="0"/>
              <a:t>If the project is going off the planned path, appropriate form of corrective action must be applied. </a:t>
            </a:r>
          </a:p>
          <a:p>
            <a:pPr>
              <a:spcBef>
                <a:spcPts val="1200"/>
              </a:spcBef>
            </a:pPr>
            <a:r>
              <a:rPr lang="en-US" altLang="cs-CZ" sz="2600" smtClean="0"/>
              <a:t>It is crucial for effective project control that performance is measured while there is still time to take corrective actions.</a:t>
            </a:r>
          </a:p>
          <a:p>
            <a:pPr>
              <a:spcBef>
                <a:spcPts val="1200"/>
              </a:spcBef>
            </a:pPr>
            <a:r>
              <a:rPr lang="en-US" altLang="cs-CZ" sz="2400" smtClean="0"/>
              <a:t>It is clear that at initial stages of the project the manager has a high level of influence on the project direction and the cost of changes at this stage of the project is relatively small. </a:t>
            </a:r>
          </a:p>
          <a:p>
            <a:pPr>
              <a:spcBef>
                <a:spcPts val="1200"/>
              </a:spcBef>
            </a:pPr>
            <a:r>
              <a:rPr lang="en-US" altLang="cs-CZ" sz="2400" smtClean="0"/>
              <a:t>And of course, the level of influence is reducing over the time and the cost of changes rises substantially.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Necessity of project control</a:t>
            </a:r>
          </a:p>
        </p:txBody>
      </p:sp>
      <p:sp>
        <p:nvSpPr>
          <p:cNvPr id="18435" name="Podnadpis 2"/>
          <p:cNvSpPr>
            <a:spLocks noGrp="1"/>
          </p:cNvSpPr>
          <p:nvPr>
            <p:ph sz="quarter" idx="1"/>
          </p:nvPr>
        </p:nvSpPr>
        <p:spPr>
          <a:xfrm>
            <a:off x="301625" y="1527175"/>
            <a:ext cx="8591550" cy="4572000"/>
          </a:xfrm>
        </p:spPr>
        <p:txBody>
          <a:bodyPr/>
          <a:lstStyle/>
          <a:p>
            <a:pPr>
              <a:spcBef>
                <a:spcPts val="1200"/>
              </a:spcBef>
            </a:pPr>
            <a:r>
              <a:rPr lang="en-US" altLang="cs-CZ" sz="2400" smtClean="0"/>
              <a:t>Level of influence vs. cost of relevant changes in time</a:t>
            </a:r>
            <a:endParaRPr lang="cs-CZ" altLang="cs-CZ" sz="2400" smtClean="0"/>
          </a:p>
          <a:p>
            <a:pPr>
              <a:spcBef>
                <a:spcPts val="1200"/>
              </a:spcBef>
            </a:pPr>
            <a:endParaRPr lang="cs-CZ" altLang="cs-CZ" sz="2400" smtClean="0"/>
          </a:p>
          <a:p>
            <a:pPr>
              <a:spcBef>
                <a:spcPts val="1200"/>
              </a:spcBef>
            </a:pPr>
            <a:endParaRPr lang="cs-CZ" altLang="cs-CZ" sz="2400" smtClean="0"/>
          </a:p>
          <a:p>
            <a:pPr>
              <a:spcBef>
                <a:spcPts val="1200"/>
              </a:spcBef>
            </a:pPr>
            <a:endParaRPr lang="cs-CZ" altLang="cs-CZ" sz="2400" smtClean="0"/>
          </a:p>
          <a:p>
            <a:pPr>
              <a:spcBef>
                <a:spcPts val="1200"/>
              </a:spcBef>
            </a:pPr>
            <a:endParaRPr lang="cs-CZ" altLang="cs-CZ" sz="2400" smtClean="0"/>
          </a:p>
          <a:p>
            <a:pPr>
              <a:spcBef>
                <a:spcPts val="1200"/>
              </a:spcBef>
            </a:pPr>
            <a:endParaRPr lang="cs-CZ" altLang="cs-CZ" sz="2400" smtClean="0"/>
          </a:p>
          <a:p>
            <a:pPr>
              <a:spcBef>
                <a:spcPts val="1200"/>
              </a:spcBef>
            </a:pPr>
            <a:endParaRPr lang="cs-CZ" altLang="cs-CZ" sz="2400" smtClean="0"/>
          </a:p>
          <a:p>
            <a:pPr>
              <a:spcBef>
                <a:spcPts val="1200"/>
              </a:spcBef>
            </a:pPr>
            <a:r>
              <a:rPr lang="en-US" altLang="cs-CZ" sz="2400" smtClean="0"/>
              <a:t>Conclusion: changes made at the beginning of a project are easier and cheaper, but it also implies that the feedback on the project’s status must be timely and accurate.</a:t>
            </a:r>
          </a:p>
          <a:p>
            <a:pPr>
              <a:spcBef>
                <a:spcPts val="1200"/>
              </a:spcBef>
            </a:pPr>
            <a:endParaRPr lang="en-US" altLang="cs-CZ" sz="2600" smtClean="0"/>
          </a:p>
        </p:txBody>
      </p:sp>
      <p:graphicFrame>
        <p:nvGraphicFramePr>
          <p:cNvPr id="4" name="Graf 3"/>
          <p:cNvGraphicFramePr/>
          <p:nvPr/>
        </p:nvGraphicFramePr>
        <p:xfrm>
          <a:off x="2123728" y="2132856"/>
          <a:ext cx="5335910" cy="2880319"/>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Project Control</a:t>
            </a:r>
          </a:p>
        </p:txBody>
      </p:sp>
      <p:sp>
        <p:nvSpPr>
          <p:cNvPr id="15363" name="Podnadpis 2"/>
          <p:cNvSpPr>
            <a:spLocks noGrp="1"/>
          </p:cNvSpPr>
          <p:nvPr>
            <p:ph sz="quarter" idx="1"/>
          </p:nvPr>
        </p:nvSpPr>
        <p:spPr>
          <a:xfrm>
            <a:off x="301625" y="1527175"/>
            <a:ext cx="8591550" cy="4572000"/>
          </a:xfrm>
        </p:spPr>
        <p:txBody>
          <a:bodyPr/>
          <a:lstStyle/>
          <a:p>
            <a:pPr marL="0" indent="0">
              <a:buFont typeface="Wingdings 2" panose="05020102010507070707" pitchFamily="18" charset="2"/>
              <a:buNone/>
              <a:defRPr/>
            </a:pPr>
            <a:r>
              <a:rPr lang="en-US" sz="2400" b="1" dirty="0" smtClean="0"/>
              <a:t>The </a:t>
            </a:r>
            <a:r>
              <a:rPr lang="en-US" sz="2400" b="1" dirty="0"/>
              <a:t>problem of over optimistic reporting</a:t>
            </a:r>
            <a:endParaRPr lang="cs-CZ" sz="2400" dirty="0"/>
          </a:p>
          <a:p>
            <a:pPr>
              <a:spcBef>
                <a:spcPts val="1200"/>
              </a:spcBef>
              <a:defRPr/>
            </a:pPr>
            <a:r>
              <a:rPr lang="en-US" sz="2400" dirty="0"/>
              <a:t>Real projects are large and complex and therefore the process of reporting moves from a subjective assessment to much more structured approach. And here the project manager should be aware of the over reporting trap. </a:t>
            </a:r>
            <a:endParaRPr lang="cs-CZ" sz="2400" dirty="0"/>
          </a:p>
          <a:p>
            <a:pPr>
              <a:spcBef>
                <a:spcPts val="1200"/>
              </a:spcBef>
              <a:defRPr/>
            </a:pPr>
            <a:r>
              <a:rPr lang="en-US" sz="2400" dirty="0"/>
              <a:t>If the progress is over reported and not corrected in the early stages of the project the problem will be much bigger in the final stages of the project when the reporting catches up with itself. </a:t>
            </a:r>
            <a:endParaRPr lang="cs-CZ" sz="2400" dirty="0" smtClean="0"/>
          </a:p>
          <a:p>
            <a:pPr>
              <a:spcBef>
                <a:spcPts val="1200"/>
              </a:spcBef>
              <a:defRPr/>
            </a:pPr>
            <a:r>
              <a:rPr lang="en-US" sz="2400" dirty="0" smtClean="0"/>
              <a:t>Moreover</a:t>
            </a:r>
            <a:r>
              <a:rPr lang="en-US" sz="2400" dirty="0"/>
              <a:t>, there is no time to make appropriate corrections at the final stages of the project!</a:t>
            </a:r>
            <a:endParaRPr lang="cs-CZ"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Nadpis 1"/>
          <p:cNvSpPr>
            <a:spLocks noGrp="1"/>
          </p:cNvSpPr>
          <p:nvPr>
            <p:ph type="title"/>
          </p:nvPr>
        </p:nvSpPr>
        <p:spPr/>
        <p:txBody>
          <a:bodyPr/>
          <a:lstStyle/>
          <a:p>
            <a:pPr eaLnBrk="1" hangingPunct="1"/>
            <a:r>
              <a:rPr lang="en-US" altLang="cs-CZ" sz="3200" b="1" smtClean="0">
                <a:solidFill>
                  <a:srgbClr val="002060"/>
                </a:solidFill>
              </a:rPr>
              <a:t> Project Control</a:t>
            </a:r>
          </a:p>
        </p:txBody>
      </p:sp>
      <p:sp>
        <p:nvSpPr>
          <p:cNvPr id="20483" name="Podnadpis 2"/>
          <p:cNvSpPr>
            <a:spLocks noGrp="1"/>
          </p:cNvSpPr>
          <p:nvPr>
            <p:ph sz="quarter" idx="1"/>
          </p:nvPr>
        </p:nvSpPr>
        <p:spPr>
          <a:xfrm>
            <a:off x="301625" y="1527175"/>
            <a:ext cx="8591550" cy="4572000"/>
          </a:xfrm>
        </p:spPr>
        <p:txBody>
          <a:bodyPr/>
          <a:lstStyle/>
          <a:p>
            <a:pPr>
              <a:spcBef>
                <a:spcPts val="1200"/>
              </a:spcBef>
            </a:pPr>
            <a:endParaRPr lang="cs-CZ" altLang="cs-CZ" sz="2400" smtClean="0"/>
          </a:p>
          <a:p>
            <a:pPr>
              <a:spcBef>
                <a:spcPts val="1200"/>
              </a:spcBef>
            </a:pPr>
            <a:endParaRPr lang="cs-CZ" altLang="cs-CZ" sz="2400" smtClean="0"/>
          </a:p>
          <a:p>
            <a:pPr>
              <a:spcBef>
                <a:spcPts val="1200"/>
              </a:spcBef>
            </a:pPr>
            <a:endParaRPr lang="cs-CZ" altLang="cs-CZ" sz="2400" smtClean="0"/>
          </a:p>
          <a:p>
            <a:pPr>
              <a:spcBef>
                <a:spcPts val="1200"/>
              </a:spcBef>
            </a:pPr>
            <a:endParaRPr lang="cs-CZ" altLang="cs-CZ" sz="2400" smtClean="0"/>
          </a:p>
          <a:p>
            <a:pPr>
              <a:spcBef>
                <a:spcPts val="1200"/>
              </a:spcBef>
            </a:pPr>
            <a:endParaRPr lang="cs-CZ" altLang="cs-CZ" sz="2400" smtClean="0"/>
          </a:p>
          <a:p>
            <a:pPr>
              <a:spcBef>
                <a:spcPts val="1200"/>
              </a:spcBef>
            </a:pPr>
            <a:endParaRPr lang="cs-CZ" altLang="cs-CZ" sz="2000" smtClean="0"/>
          </a:p>
          <a:p>
            <a:pPr>
              <a:spcBef>
                <a:spcPts val="1200"/>
              </a:spcBef>
            </a:pPr>
            <a:endParaRPr lang="cs-CZ" altLang="cs-CZ" sz="2000" smtClean="0"/>
          </a:p>
          <a:p>
            <a:pPr>
              <a:spcBef>
                <a:spcPts val="1200"/>
              </a:spcBef>
            </a:pPr>
            <a:r>
              <a:rPr lang="cs-CZ" altLang="cs-CZ" sz="2400" smtClean="0"/>
              <a:t>T</a:t>
            </a:r>
            <a:r>
              <a:rPr lang="en-US" altLang="cs-CZ" sz="2400" smtClean="0"/>
              <a:t>he actual progress was lower than planned one from the very beginning of the project, but over optimistic reporting is clearly visible there.</a:t>
            </a:r>
            <a:endParaRPr lang="cs-CZ" altLang="cs-CZ" sz="2400" smtClean="0"/>
          </a:p>
        </p:txBody>
      </p:sp>
      <p:graphicFrame>
        <p:nvGraphicFramePr>
          <p:cNvPr id="5" name="Graf 4"/>
          <p:cNvGraphicFramePr/>
          <p:nvPr/>
        </p:nvGraphicFramePr>
        <p:xfrm>
          <a:off x="1691680" y="1628800"/>
          <a:ext cx="5976664" cy="331236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Nadpis 1"/>
          <p:cNvSpPr>
            <a:spLocks noGrp="1"/>
          </p:cNvSpPr>
          <p:nvPr>
            <p:ph type="title"/>
          </p:nvPr>
        </p:nvSpPr>
        <p:spPr/>
        <p:txBody>
          <a:bodyPr/>
          <a:lstStyle/>
          <a:p>
            <a:pPr eaLnBrk="1" hangingPunct="1"/>
            <a:r>
              <a:rPr lang="en-US" altLang="cs-CZ" sz="3200" b="1" smtClean="0">
                <a:solidFill>
                  <a:srgbClr val="002060"/>
                </a:solidFill>
              </a:rPr>
              <a:t> Project Control</a:t>
            </a:r>
          </a:p>
        </p:txBody>
      </p:sp>
      <p:sp>
        <p:nvSpPr>
          <p:cNvPr id="21507" name="Podnadpis 2"/>
          <p:cNvSpPr>
            <a:spLocks noGrp="1"/>
          </p:cNvSpPr>
          <p:nvPr>
            <p:ph sz="quarter" idx="1"/>
          </p:nvPr>
        </p:nvSpPr>
        <p:spPr>
          <a:xfrm>
            <a:off x="301625" y="1527175"/>
            <a:ext cx="8591550" cy="4572000"/>
          </a:xfrm>
        </p:spPr>
        <p:txBody>
          <a:bodyPr/>
          <a:lstStyle/>
          <a:p>
            <a:pPr>
              <a:spcBef>
                <a:spcPts val="1200"/>
              </a:spcBef>
            </a:pPr>
            <a:endParaRPr lang="cs-CZ" altLang="cs-CZ" sz="2400" smtClean="0"/>
          </a:p>
          <a:p>
            <a:pPr>
              <a:spcBef>
                <a:spcPts val="1200"/>
              </a:spcBef>
            </a:pPr>
            <a:endParaRPr lang="cs-CZ" altLang="cs-CZ" sz="2400" smtClean="0"/>
          </a:p>
          <a:p>
            <a:pPr>
              <a:spcBef>
                <a:spcPts val="1200"/>
              </a:spcBef>
            </a:pPr>
            <a:endParaRPr lang="cs-CZ" altLang="cs-CZ" sz="2400" smtClean="0"/>
          </a:p>
          <a:p>
            <a:pPr>
              <a:spcBef>
                <a:spcPts val="1200"/>
              </a:spcBef>
            </a:pPr>
            <a:endParaRPr lang="cs-CZ" altLang="cs-CZ" sz="2400" smtClean="0"/>
          </a:p>
          <a:p>
            <a:pPr>
              <a:spcBef>
                <a:spcPts val="1200"/>
              </a:spcBef>
            </a:pPr>
            <a:endParaRPr lang="cs-CZ" altLang="cs-CZ" sz="2400" smtClean="0"/>
          </a:p>
          <a:p>
            <a:pPr>
              <a:spcBef>
                <a:spcPts val="1200"/>
              </a:spcBef>
            </a:pPr>
            <a:endParaRPr lang="cs-CZ" altLang="cs-CZ" sz="2000" smtClean="0"/>
          </a:p>
          <a:p>
            <a:pPr>
              <a:spcBef>
                <a:spcPts val="1200"/>
              </a:spcBef>
            </a:pPr>
            <a:endParaRPr lang="cs-CZ" altLang="cs-CZ" sz="2000" smtClean="0"/>
          </a:p>
          <a:p>
            <a:pPr>
              <a:spcBef>
                <a:spcPts val="1200"/>
              </a:spcBef>
            </a:pPr>
            <a:r>
              <a:rPr lang="en-US" altLang="cs-CZ" sz="2400" smtClean="0"/>
              <a:t>At later stages of the project it was impossible to equalize the reported and actual project and therefore there is almost no progress during last two periods of time.</a:t>
            </a:r>
          </a:p>
        </p:txBody>
      </p:sp>
      <p:graphicFrame>
        <p:nvGraphicFramePr>
          <p:cNvPr id="5" name="Graf 4"/>
          <p:cNvGraphicFramePr/>
          <p:nvPr/>
        </p:nvGraphicFramePr>
        <p:xfrm>
          <a:off x="1691680" y="1628800"/>
          <a:ext cx="5976664" cy="331236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Nadpis 1"/>
          <p:cNvSpPr>
            <a:spLocks noGrp="1"/>
          </p:cNvSpPr>
          <p:nvPr>
            <p:ph type="title"/>
          </p:nvPr>
        </p:nvSpPr>
        <p:spPr/>
        <p:txBody>
          <a:bodyPr/>
          <a:lstStyle/>
          <a:p>
            <a:pPr eaLnBrk="1" hangingPunct="1"/>
            <a:r>
              <a:rPr lang="en-US" altLang="cs-CZ" sz="3200" b="1" smtClean="0">
                <a:solidFill>
                  <a:srgbClr val="002060"/>
                </a:solidFill>
              </a:rPr>
              <a:t> Project Control</a:t>
            </a:r>
          </a:p>
        </p:txBody>
      </p:sp>
      <p:sp>
        <p:nvSpPr>
          <p:cNvPr id="22531" name="Podnadpis 2"/>
          <p:cNvSpPr>
            <a:spLocks noGrp="1"/>
          </p:cNvSpPr>
          <p:nvPr>
            <p:ph sz="quarter" idx="1"/>
          </p:nvPr>
        </p:nvSpPr>
        <p:spPr>
          <a:xfrm>
            <a:off x="301625" y="1527175"/>
            <a:ext cx="8591550" cy="4572000"/>
          </a:xfrm>
        </p:spPr>
        <p:txBody>
          <a:bodyPr/>
          <a:lstStyle/>
          <a:p>
            <a:pPr>
              <a:spcBef>
                <a:spcPts val="1200"/>
              </a:spcBef>
            </a:pPr>
            <a:endParaRPr lang="cs-CZ" altLang="cs-CZ" sz="2400" smtClean="0"/>
          </a:p>
          <a:p>
            <a:pPr>
              <a:spcBef>
                <a:spcPts val="1200"/>
              </a:spcBef>
            </a:pPr>
            <a:endParaRPr lang="cs-CZ" altLang="cs-CZ" sz="2400" smtClean="0"/>
          </a:p>
          <a:p>
            <a:pPr>
              <a:spcBef>
                <a:spcPts val="1200"/>
              </a:spcBef>
            </a:pPr>
            <a:endParaRPr lang="cs-CZ" altLang="cs-CZ" sz="2400" smtClean="0"/>
          </a:p>
          <a:p>
            <a:pPr>
              <a:spcBef>
                <a:spcPts val="1200"/>
              </a:spcBef>
            </a:pPr>
            <a:endParaRPr lang="cs-CZ" altLang="cs-CZ" sz="2400" smtClean="0"/>
          </a:p>
          <a:p>
            <a:pPr>
              <a:spcBef>
                <a:spcPts val="1200"/>
              </a:spcBef>
            </a:pPr>
            <a:endParaRPr lang="cs-CZ" altLang="cs-CZ" sz="2400" smtClean="0"/>
          </a:p>
          <a:p>
            <a:pPr>
              <a:spcBef>
                <a:spcPts val="1200"/>
              </a:spcBef>
            </a:pPr>
            <a:endParaRPr lang="cs-CZ" altLang="cs-CZ" sz="2000" smtClean="0"/>
          </a:p>
          <a:p>
            <a:pPr>
              <a:spcBef>
                <a:spcPts val="1200"/>
              </a:spcBef>
            </a:pPr>
            <a:endParaRPr lang="cs-CZ" altLang="cs-CZ" sz="2000" smtClean="0"/>
          </a:p>
          <a:p>
            <a:pPr>
              <a:spcBef>
                <a:spcPts val="1200"/>
              </a:spcBef>
            </a:pPr>
            <a:r>
              <a:rPr lang="en-US" altLang="cs-CZ" sz="2400" smtClean="0"/>
              <a:t>If the manager finds out that something is wrong at this stage of the project, it is too late to correct it and manager is helpless to bring the project in on time.</a:t>
            </a:r>
          </a:p>
        </p:txBody>
      </p:sp>
      <p:graphicFrame>
        <p:nvGraphicFramePr>
          <p:cNvPr id="5" name="Graf 4"/>
          <p:cNvGraphicFramePr/>
          <p:nvPr/>
        </p:nvGraphicFramePr>
        <p:xfrm>
          <a:off x="1691680" y="1628800"/>
          <a:ext cx="5976664" cy="331236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Project Control</a:t>
            </a:r>
          </a:p>
        </p:txBody>
      </p:sp>
      <p:sp>
        <p:nvSpPr>
          <p:cNvPr id="23555" name="Podnadpis 2"/>
          <p:cNvSpPr>
            <a:spLocks noGrp="1"/>
          </p:cNvSpPr>
          <p:nvPr>
            <p:ph sz="quarter" idx="1"/>
          </p:nvPr>
        </p:nvSpPr>
        <p:spPr>
          <a:xfrm>
            <a:off x="301625" y="1527175"/>
            <a:ext cx="8591550" cy="4572000"/>
          </a:xfrm>
        </p:spPr>
        <p:txBody>
          <a:bodyPr/>
          <a:lstStyle/>
          <a:p>
            <a:pPr>
              <a:spcBef>
                <a:spcPts val="1200"/>
              </a:spcBef>
            </a:pPr>
            <a:r>
              <a:rPr lang="en-US" altLang="cs-CZ" sz="2400" b="1" smtClean="0"/>
              <a:t>The frequency of the reporting</a:t>
            </a:r>
            <a:r>
              <a:rPr lang="en-US" altLang="cs-CZ" sz="2400" smtClean="0"/>
              <a:t> should reflect the needs of the project. Reporting cycle should allow the manager to have sufficient time to implement corrective actions in order to bring the project back on course.</a:t>
            </a:r>
          </a:p>
          <a:p>
            <a:pPr>
              <a:spcBef>
                <a:spcPts val="1200"/>
              </a:spcBef>
            </a:pPr>
            <a:r>
              <a:rPr lang="en-US" altLang="cs-CZ" sz="2400" smtClean="0"/>
              <a:t>Short reporting periods are useful when there is a high level of change and uncertainty in the project. On the other hand, if there is a little change we can allow longer reporting periods. </a:t>
            </a:r>
            <a:endParaRPr lang="cs-CZ" altLang="cs-CZ" sz="2400" smtClean="0"/>
          </a:p>
          <a:p>
            <a:pPr>
              <a:spcBef>
                <a:spcPts val="1200"/>
              </a:spcBef>
            </a:pPr>
            <a:r>
              <a:rPr lang="en-US" altLang="cs-CZ" sz="2400" smtClean="0"/>
              <a:t>For example, during the critical stages of the project the reporting cycle may be reduced to daily or even hourly reports. Under normal conditions the reporting cycle could be weekly or even monthly.</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dministrativní">
  <a:themeElements>
    <a:clrScheme name="Administrativní">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Administrativní">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dministrativní">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Civic</Template>
  <TotalTime>1726</TotalTime>
  <Words>1886</Words>
  <Application>Microsoft Office PowerPoint</Application>
  <PresentationFormat>Předvádění na obrazovce (4:3)</PresentationFormat>
  <Paragraphs>247</Paragraphs>
  <Slides>29</Slides>
  <Notes>0</Notes>
  <HiddenSlides>0</HiddenSlides>
  <MMClips>0</MMClips>
  <ScaleCrop>false</ScaleCrop>
  <HeadingPairs>
    <vt:vector size="6" baseType="variant">
      <vt:variant>
        <vt:lpstr>Použitá písma</vt:lpstr>
      </vt:variant>
      <vt:variant>
        <vt:i4>6</vt:i4>
      </vt:variant>
      <vt:variant>
        <vt:lpstr>Motiv</vt:lpstr>
      </vt:variant>
      <vt:variant>
        <vt:i4>1</vt:i4>
      </vt:variant>
      <vt:variant>
        <vt:lpstr>Nadpisy snímků</vt:lpstr>
      </vt:variant>
      <vt:variant>
        <vt:i4>29</vt:i4>
      </vt:variant>
    </vt:vector>
  </HeadingPairs>
  <TitlesOfParts>
    <vt:vector size="36" baseType="lpstr">
      <vt:lpstr>Arial</vt:lpstr>
      <vt:lpstr>Georgia</vt:lpstr>
      <vt:lpstr>Wingdings 2</vt:lpstr>
      <vt:lpstr>Wingdings</vt:lpstr>
      <vt:lpstr>Calibri</vt:lpstr>
      <vt:lpstr>Times New Roman</vt:lpstr>
      <vt:lpstr>Administrativní</vt:lpstr>
      <vt:lpstr>  Crashing Durations - Homework</vt:lpstr>
      <vt:lpstr>  Project Control</vt:lpstr>
      <vt:lpstr>  Necessity of project control</vt:lpstr>
      <vt:lpstr>  Necessity of project control</vt:lpstr>
      <vt:lpstr>  Project Control</vt:lpstr>
      <vt:lpstr> Project Control</vt:lpstr>
      <vt:lpstr> Project Control</vt:lpstr>
      <vt:lpstr> Project Control</vt:lpstr>
      <vt:lpstr>  Project Control</vt:lpstr>
      <vt:lpstr>  Project Control</vt:lpstr>
      <vt:lpstr>  Project Control</vt:lpstr>
      <vt:lpstr>  Project Control</vt:lpstr>
      <vt:lpstr>  Project Control</vt:lpstr>
      <vt:lpstr>  Project Control</vt:lpstr>
      <vt:lpstr>  Project Control</vt:lpstr>
      <vt:lpstr>  Project Control</vt:lpstr>
      <vt:lpstr>  Project Control</vt:lpstr>
      <vt:lpstr>  Project Control</vt:lpstr>
      <vt:lpstr>  Project Control</vt:lpstr>
      <vt:lpstr>  Project Control</vt:lpstr>
      <vt:lpstr>  Project Control</vt:lpstr>
      <vt:lpstr>  Project Control</vt:lpstr>
      <vt:lpstr>  Project Control</vt:lpstr>
      <vt:lpstr>  Denver International Airport1</vt:lpstr>
      <vt:lpstr>  Denver International Airport</vt:lpstr>
      <vt:lpstr>  Denver International Airport</vt:lpstr>
      <vt:lpstr>  Denver International Airport</vt:lpstr>
      <vt:lpstr>  Denver International Airport</vt:lpstr>
      <vt:lpstr>  Berlin Brandenburg Airport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Teoretická informatika</dc:title>
  <dc:creator>Hynek</dc:creator>
  <cp:lastModifiedBy>Hynek Josef</cp:lastModifiedBy>
  <cp:revision>197</cp:revision>
  <dcterms:created xsi:type="dcterms:W3CDTF">2008-02-10T10:12:05Z</dcterms:created>
  <dcterms:modified xsi:type="dcterms:W3CDTF">2017-12-13T15:22:10Z</dcterms:modified>
</cp:coreProperties>
</file>