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495" r:id="rId2"/>
    <p:sldId id="509" r:id="rId3"/>
    <p:sldId id="510" r:id="rId4"/>
    <p:sldId id="511" r:id="rId5"/>
    <p:sldId id="513" r:id="rId6"/>
    <p:sldId id="514" r:id="rId7"/>
    <p:sldId id="515" r:id="rId8"/>
    <p:sldId id="512" r:id="rId9"/>
    <p:sldId id="517" r:id="rId10"/>
    <p:sldId id="516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7" r:id="rId20"/>
    <p:sldId id="526" r:id="rId21"/>
    <p:sldId id="531" r:id="rId22"/>
    <p:sldId id="532" r:id="rId23"/>
    <p:sldId id="528" r:id="rId24"/>
    <p:sldId id="529" r:id="rId25"/>
    <p:sldId id="530" r:id="rId26"/>
    <p:sldId id="533" r:id="rId27"/>
    <p:sldId id="534" r:id="rId28"/>
    <p:sldId id="535" r:id="rId29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202E8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6" d="100"/>
          <a:sy n="106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C2C59E-F846-4BF1-BD6C-7FD348A47F43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7085F5-72EB-41F9-8278-50655BECC6C0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51935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EF65D2-B448-4418-8178-7CAE20B874FC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6BF233F-F421-4F63-8FB6-F712DD63459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34929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Přímá spojovací čára 25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a 27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28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A0F66-83A7-4D5A-AD66-0FB7547D0ABE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6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D15048-986C-4457-9BBE-1D159F5D381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95239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F3A8-9A2F-4543-A9C2-ACC02AF97CD9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3FB19B-99CC-4400-B3E3-257FEDB35C0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93606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Přímá spojovací čára 26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Elipsa 27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Elipsa 28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3" name="Zástupný symbol pro číslo snímku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92D46D-D40D-4EF6-AD76-AFC9BA254B3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4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02A54-AA28-419E-880F-819F6B6CCB0B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241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904F-0DB1-437C-A31A-BD279BF36826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084723-CB44-476E-9850-6D0731270DB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1782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Přímá spojovací čára 28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a 2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3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CE5C4-620D-4DD9-BE55-A3FE95D659E3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AD51D-C544-4A02-B49D-B5325F5D3BC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8265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CFD2A-5F4D-455C-91AD-70C90DE0A709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7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E2E3F2-29B2-437A-9078-1CBE66A2C861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9231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" name="Obdélník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1" name="Obdélník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Přímá spojovací čára 27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Elipsa 29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Elipsa 30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8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25C8D-B897-4F59-8E95-41213992C1CD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9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1DEBD2-A7F0-470C-AAB9-AC7E550D306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33875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735DC-2BE3-4BAC-989C-A77A790D3B63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D59B04-E04C-4F38-A5DC-56500E14660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415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3" name="Obdélník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4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DF1A4-0F38-42E3-AC49-6D09D99846F5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9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F48B94-B287-431A-8DC9-D78B77D7F51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814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Přímá spojovací čára 27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a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9699D3-0553-4176-8C4D-A21A4D4172D1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D2491-F7FC-465A-A289-F1A861A4C0E8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0942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9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a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E89CEB-1412-46CF-87B7-DE54E0723991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226BF-2689-42C7-ACA2-B7922F281769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5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27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2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2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2F8A3E-A528-4451-AE0F-942D0A158818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Elipsa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 smtClean="0">
                <a:solidFill>
                  <a:srgbClr val="7B9899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24538BFF-D346-4860-89D0-194409FD44D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038" name="Zástupný symbol pro nadpis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  <a:endParaRPr lang="en-US" altLang="cs-CZ" smtClean="0"/>
          </a:p>
        </p:txBody>
      </p:sp>
      <p:sp>
        <p:nvSpPr>
          <p:cNvPr id="1039" name="Zástupný symbol pro text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  <a:endParaRPr lang="en-US" altLang="cs-CZ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dirty="0" smtClean="0"/>
              <a:t>All of us have to manage various projects.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dirty="0" smtClean="0"/>
              <a:t>Project Management course should help us to be better prepared for your own projects</a:t>
            </a:r>
            <a:r>
              <a:rPr lang="cs-CZ" sz="2200" dirty="0" smtClean="0"/>
              <a:t>.</a:t>
            </a:r>
            <a:endParaRPr lang="en-US" sz="2200" dirty="0" smtClean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dirty="0" smtClean="0"/>
              <a:t>However, you could become a professional project manager</a:t>
            </a:r>
            <a:r>
              <a:rPr lang="cs-CZ" sz="2200" dirty="0" smtClean="0"/>
              <a:t>.</a:t>
            </a:r>
            <a:endParaRPr lang="en-US" sz="2200" dirty="0" smtClean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dirty="0" smtClean="0"/>
              <a:t>What kind of qualities are necessary to be an effective project manager???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en-US" sz="1200" dirty="0" smtClean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dirty="0" smtClean="0"/>
              <a:t>When everything goes according the plan, the job of the project manager is easy, but it is not the typical case</a:t>
            </a:r>
            <a:r>
              <a:rPr lang="cs-CZ" sz="2200" dirty="0" smtClean="0"/>
              <a:t>.</a:t>
            </a:r>
            <a:endParaRPr lang="en-US" sz="2200" dirty="0" smtClean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dirty="0" smtClean="0"/>
              <a:t>However, this is a rare situation and the project manager is very busy to keep the project running and on the track</a:t>
            </a:r>
            <a:r>
              <a:rPr lang="cs-CZ" sz="2200" dirty="0" smtClean="0"/>
              <a:t>.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Task Related Currencies</a:t>
            </a:r>
          </a:p>
          <a:p>
            <a:pPr>
              <a:spcAft>
                <a:spcPts val="1200"/>
              </a:spcAft>
              <a:defRPr/>
            </a:pPr>
            <a:r>
              <a:rPr lang="en-US" sz="2400" dirty="0" smtClean="0"/>
              <a:t>This </a:t>
            </a:r>
            <a:r>
              <a:rPr lang="en-US" sz="2400" dirty="0"/>
              <a:t>form of influence comes directly from the project manager’s ability to </a:t>
            </a:r>
            <a:r>
              <a:rPr lang="en-US" sz="2400" dirty="0" smtClean="0"/>
              <a:t>contribute to </a:t>
            </a:r>
            <a:r>
              <a:rPr lang="en-US" sz="2400" dirty="0"/>
              <a:t>others’ accomplishing their work. </a:t>
            </a:r>
            <a:endParaRPr lang="en-US" sz="2400" dirty="0" smtClean="0"/>
          </a:p>
          <a:p>
            <a:pPr>
              <a:defRPr/>
            </a:pPr>
            <a:r>
              <a:rPr lang="en-US" sz="2400" u="sng" dirty="0" smtClean="0"/>
              <a:t>Typical forms:</a:t>
            </a:r>
            <a:r>
              <a:rPr lang="en-US" sz="2400" dirty="0" smtClean="0"/>
              <a:t> the ability to respond to subordinates’ requests for additional manpower, money, or time; sharing resources with another project manager who is in need; providing direct assistance or technical knowledge; helping with problems or undertaking unwanted tasks; providing quicker response time; aiding implementation; sharing valuable information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Position-Related </a:t>
            </a:r>
            <a:r>
              <a:rPr lang="en-US" sz="2400" b="1" dirty="0" smtClean="0"/>
              <a:t>Currencies</a:t>
            </a:r>
          </a:p>
          <a:p>
            <a:pPr>
              <a:spcAft>
                <a:spcPts val="1200"/>
              </a:spcAft>
              <a:defRPr/>
            </a:pPr>
            <a:r>
              <a:rPr lang="en-US" sz="2400" dirty="0" smtClean="0"/>
              <a:t>This </a:t>
            </a:r>
            <a:r>
              <a:rPr lang="en-US" sz="2400" dirty="0"/>
              <a:t>form of influence comes </a:t>
            </a:r>
            <a:r>
              <a:rPr lang="en-US" sz="2400" dirty="0" smtClean="0"/>
              <a:t>from </a:t>
            </a:r>
            <a:r>
              <a:rPr lang="en-US" sz="2400" dirty="0"/>
              <a:t>the manager’s ability to enhance others’ </a:t>
            </a:r>
            <a:r>
              <a:rPr lang="en-US" sz="2400" dirty="0" smtClean="0"/>
              <a:t>positions within </a:t>
            </a:r>
            <a:r>
              <a:rPr lang="en-US" sz="2400" dirty="0"/>
              <a:t>their organization. </a:t>
            </a:r>
            <a:endParaRPr lang="en-US" sz="2400" dirty="0" smtClean="0"/>
          </a:p>
          <a:p>
            <a:pPr>
              <a:spcAft>
                <a:spcPts val="1200"/>
              </a:spcAft>
              <a:defRPr/>
            </a:pPr>
            <a:r>
              <a:rPr lang="en-US" sz="2400" u="sng" dirty="0" smtClean="0"/>
              <a:t>Typical forms:</a:t>
            </a:r>
            <a:r>
              <a:rPr lang="en-US" sz="2400" dirty="0" smtClean="0"/>
              <a:t> giving </a:t>
            </a:r>
            <a:r>
              <a:rPr lang="en-US" sz="2400" dirty="0"/>
              <a:t>a task or assignment that can result in </a:t>
            </a:r>
            <a:r>
              <a:rPr lang="en-US" sz="2400" dirty="0" smtClean="0"/>
              <a:t>promotion; </a:t>
            </a:r>
            <a:r>
              <a:rPr lang="en-US" sz="2400" dirty="0"/>
              <a:t>r</a:t>
            </a:r>
            <a:r>
              <a:rPr lang="en-US" sz="2400" dirty="0" smtClean="0"/>
              <a:t>ecognition by acknowledgement of effort</a:t>
            </a:r>
            <a:r>
              <a:rPr lang="en-US" sz="2400" dirty="0"/>
              <a:t>, accomplishments, or </a:t>
            </a:r>
            <a:r>
              <a:rPr lang="en-US" sz="2400" dirty="0" smtClean="0"/>
              <a:t>abilities; providing </a:t>
            </a:r>
            <a:r>
              <a:rPr lang="en-US" sz="2400" dirty="0"/>
              <a:t>a chance to be known by higher-ups or </a:t>
            </a:r>
            <a:r>
              <a:rPr lang="en-US" sz="2400" dirty="0" smtClean="0"/>
              <a:t>significant people </a:t>
            </a:r>
            <a:r>
              <a:rPr lang="cs-CZ" sz="2400" dirty="0" smtClean="0"/>
              <a:t>in </a:t>
            </a:r>
            <a:r>
              <a:rPr lang="cs-CZ" sz="2400" dirty="0" err="1" smtClean="0"/>
              <a:t>the</a:t>
            </a:r>
            <a:r>
              <a:rPr lang="cs-CZ" sz="2400" dirty="0" smtClean="0"/>
              <a:t> </a:t>
            </a:r>
            <a:r>
              <a:rPr lang="cs-CZ" sz="2400" dirty="0" err="1" smtClean="0"/>
              <a:t>organization</a:t>
            </a:r>
            <a:r>
              <a:rPr lang="en-US" sz="2400" dirty="0"/>
              <a:t>;</a:t>
            </a:r>
            <a:r>
              <a:rPr lang="en-US" sz="2400" dirty="0" smtClean="0"/>
              <a:t> providing </a:t>
            </a:r>
            <a:r>
              <a:rPr lang="en-US" sz="2400" dirty="0"/>
              <a:t>opportunities for </a:t>
            </a:r>
            <a:r>
              <a:rPr lang="en-US" sz="2400" dirty="0" smtClean="0"/>
              <a:t>networking, linking </a:t>
            </a:r>
            <a:r>
              <a:rPr lang="en-US" sz="2400" dirty="0"/>
              <a:t>with </a:t>
            </a:r>
            <a:r>
              <a:rPr lang="en-US" sz="2400" dirty="0" smtClean="0"/>
              <a:t>others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Inspiration-Related Currencies</a:t>
            </a:r>
          </a:p>
          <a:p>
            <a:pPr>
              <a:spcAft>
                <a:spcPts val="1200"/>
              </a:spcAft>
              <a:defRPr/>
            </a:pPr>
            <a:r>
              <a:rPr lang="en-US" sz="2400" dirty="0" smtClean="0"/>
              <a:t>It is based on </a:t>
            </a:r>
            <a:r>
              <a:rPr lang="en-US" sz="2400" dirty="0"/>
              <a:t>people’s </a:t>
            </a:r>
            <a:r>
              <a:rPr lang="en-US" sz="2400" dirty="0" smtClean="0"/>
              <a:t>strong desire </a:t>
            </a:r>
            <a:r>
              <a:rPr lang="en-US" sz="2400" dirty="0"/>
              <a:t>to make a difference and </a:t>
            </a:r>
            <a:r>
              <a:rPr lang="en-US" sz="2400" dirty="0" smtClean="0"/>
              <a:t>add meaning </a:t>
            </a:r>
            <a:r>
              <a:rPr lang="en-US" sz="2400" dirty="0"/>
              <a:t>to their lives. Creating an exciting, bold </a:t>
            </a:r>
            <a:r>
              <a:rPr lang="en-US" sz="2400" dirty="0" smtClean="0"/>
              <a:t>vision for a project can elicit extraordinary commitment. </a:t>
            </a:r>
          </a:p>
          <a:p>
            <a:pPr>
              <a:defRPr/>
            </a:pPr>
            <a:r>
              <a:rPr lang="en-US" sz="2400" u="sng" dirty="0" smtClean="0"/>
              <a:t>Typical forms:</a:t>
            </a:r>
            <a:r>
              <a:rPr lang="en-US" sz="2400" dirty="0" smtClean="0"/>
              <a:t> being involved in a task that has larger significance for the organization, customer, or society; having a chance to do important things; provide opportunities to feel good about what they are doing and that they are making a difference; changing the world and doing what is “right”  by a higher standard than profit, efficiency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Relationship-Related Currencies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 smtClean="0"/>
              <a:t>These currencies have more to do with strengthening the relationship with someone than directly accomplishing the project tasks. The essence of this form of influence is forming a relationship that goes beyond normal professional boundaries and changes into friendship.</a:t>
            </a:r>
          </a:p>
          <a:p>
            <a:pPr>
              <a:spcBef>
                <a:spcPts val="1200"/>
              </a:spcBef>
              <a:defRPr/>
            </a:pPr>
            <a:r>
              <a:rPr lang="en-US" sz="2400" u="sng" dirty="0" smtClean="0"/>
              <a:t>Typical forms:</a:t>
            </a:r>
            <a:r>
              <a:rPr lang="en-US" sz="2400" dirty="0" smtClean="0"/>
              <a:t> listening to others’ concerns and issues; picking people up when they are feeling down, boosting their confidence, and providing encouragement; giving personal support and emotional backing; providing closeness and friendship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Personal-Related Currencies</a:t>
            </a:r>
          </a:p>
          <a:p>
            <a:pPr>
              <a:defRPr/>
            </a:pPr>
            <a:r>
              <a:rPr lang="en-US" sz="2400" dirty="0" smtClean="0"/>
              <a:t>Enhancement a colleague’s sense of worth, because self-esteem is a primary psychological need. If we can help others to feel a sense of importance and personal worth it  will naturally generate goodwill.</a:t>
            </a:r>
          </a:p>
          <a:p>
            <a:pPr>
              <a:spcBef>
                <a:spcPts val="1800"/>
              </a:spcBef>
              <a:defRPr/>
            </a:pPr>
            <a:r>
              <a:rPr lang="en-US" sz="2400" u="sng" dirty="0" smtClean="0"/>
              <a:t>Typical forms: </a:t>
            </a:r>
            <a:r>
              <a:rPr lang="en-US" sz="2400" dirty="0" smtClean="0"/>
              <a:t>sharing tasks that increase skills and abilities; involvement; letting others have ownership and influence; expressing gratitude and appreciation,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People Influencing Your Project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Example: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dirty="0" smtClean="0"/>
              <a:t>Imagine a specific project and try your best to identify </a:t>
            </a:r>
          </a:p>
          <a:p>
            <a:pPr marL="1252538" lvl="1" indent="-355600">
              <a:spcBef>
                <a:spcPts val="60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2400" dirty="0" smtClean="0">
                <a:solidFill>
                  <a:srgbClr val="1202E8"/>
                </a:solidFill>
              </a:rPr>
              <a:t>Task </a:t>
            </a:r>
            <a:r>
              <a:rPr lang="en-US" sz="2400" dirty="0">
                <a:solidFill>
                  <a:srgbClr val="1202E8"/>
                </a:solidFill>
              </a:rPr>
              <a:t>Related </a:t>
            </a:r>
            <a:r>
              <a:rPr lang="en-US" sz="2400" dirty="0" smtClean="0">
                <a:solidFill>
                  <a:srgbClr val="1202E8"/>
                </a:solidFill>
              </a:rPr>
              <a:t>Currencies</a:t>
            </a:r>
          </a:p>
          <a:p>
            <a:pPr marL="1252538" lvl="1" indent="-355600">
              <a:spcBef>
                <a:spcPts val="60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2400" dirty="0" smtClean="0">
                <a:solidFill>
                  <a:srgbClr val="1202E8"/>
                </a:solidFill>
              </a:rPr>
              <a:t>Position-Related Currencies</a:t>
            </a:r>
          </a:p>
          <a:p>
            <a:pPr marL="1252538" lvl="1" indent="-355600">
              <a:spcBef>
                <a:spcPts val="60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2400" dirty="0" smtClean="0">
                <a:solidFill>
                  <a:srgbClr val="1202E8"/>
                </a:solidFill>
              </a:rPr>
              <a:t>Inspiration-Related Currencies</a:t>
            </a:r>
          </a:p>
          <a:p>
            <a:pPr marL="1252538" lvl="1" indent="-355600">
              <a:spcBef>
                <a:spcPts val="60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2400" dirty="0" smtClean="0">
                <a:solidFill>
                  <a:srgbClr val="1202E8"/>
                </a:solidFill>
              </a:rPr>
              <a:t>Relationship-Related Currencies</a:t>
            </a:r>
          </a:p>
          <a:p>
            <a:pPr marL="1252538" lvl="1" indent="-355600">
              <a:spcBef>
                <a:spcPts val="60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2400" dirty="0" smtClean="0">
                <a:solidFill>
                  <a:srgbClr val="1202E8"/>
                </a:solidFill>
              </a:rPr>
              <a:t>Personal-Related Currencies</a:t>
            </a:r>
            <a:endParaRPr lang="en-US" sz="2400" dirty="0">
              <a:solidFill>
                <a:srgbClr val="1202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b="1" smtClean="0">
                <a:solidFill>
                  <a:srgbClr val="002060"/>
                </a:solidFill>
              </a:rPr>
              <a:t>International </a:t>
            </a:r>
            <a:r>
              <a:rPr lang="en-US" altLang="cs-CZ" sz="3200" b="1" smtClean="0">
                <a:solidFill>
                  <a:srgbClr val="002060"/>
                </a:solidFill>
              </a:rPr>
              <a:t>Project</a:t>
            </a:r>
            <a:r>
              <a:rPr lang="cs-CZ" altLang="cs-CZ" sz="3200" b="1" smtClean="0">
                <a:solidFill>
                  <a:srgbClr val="002060"/>
                </a:solidFill>
              </a:rPr>
              <a:t>s</a:t>
            </a:r>
            <a:endParaRPr lang="en-US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30723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cs-CZ" sz="2400" smtClean="0"/>
              <a:t>Some projects have to be carried on in an international environment. 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altLang="cs-CZ" sz="2400" smtClean="0"/>
              <a:t>The project manager has to work overseas or it is necessary to manage colleagues from different countries or cultures.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cs-CZ" sz="2400" b="1" smtClean="0"/>
              <a:t>Problems:</a:t>
            </a:r>
            <a:r>
              <a:rPr lang="en-US" altLang="cs-CZ" sz="2400" smtClean="0"/>
              <a:t> absence from home, friends, and family; missed career opportunities; foreign language, culture, and laws; adverse conditions.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cs-CZ" sz="2400" b="1" smtClean="0"/>
              <a:t>Positives:</a:t>
            </a:r>
            <a:r>
              <a:rPr lang="en-US" altLang="cs-CZ" sz="2400" smtClean="0"/>
              <a:t> increased income, increased responsibilities, career opportunities, foreign travel, new friends.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b="1" smtClean="0">
                <a:solidFill>
                  <a:srgbClr val="002060"/>
                </a:solidFill>
              </a:rPr>
              <a:t>International </a:t>
            </a:r>
            <a:r>
              <a:rPr lang="en-US" altLang="cs-CZ" sz="3200" b="1" smtClean="0">
                <a:solidFill>
                  <a:srgbClr val="002060"/>
                </a:solidFill>
              </a:rPr>
              <a:t>Project</a:t>
            </a:r>
            <a:r>
              <a:rPr lang="cs-CZ" altLang="cs-CZ" sz="3200" b="1" smtClean="0">
                <a:solidFill>
                  <a:srgbClr val="002060"/>
                </a:solidFill>
              </a:rPr>
              <a:t>s</a:t>
            </a:r>
            <a:endParaRPr lang="en-US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Environmental factors: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2400" b="1" dirty="0" smtClean="0"/>
              <a:t>Legal/Political:</a:t>
            </a:r>
            <a:r>
              <a:rPr lang="en-US" sz="2400" dirty="0" smtClean="0"/>
              <a:t> local legislation, labor laws, corruption, governmental interference, political stability, ecology standards, political risks. 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2400" b="1" dirty="0" smtClean="0"/>
              <a:t>Security:</a:t>
            </a:r>
            <a:r>
              <a:rPr lang="en-US" sz="2400" dirty="0" smtClean="0"/>
              <a:t> international terrorism, local crime, capacity of   a country’s military and police, tribal influence etc.</a:t>
            </a:r>
          </a:p>
          <a:p>
            <a:pPr>
              <a:defRPr/>
            </a:pPr>
            <a:r>
              <a:rPr lang="en-US" sz="2400" b="1" dirty="0" smtClean="0"/>
              <a:t>Geography:</a:t>
            </a:r>
            <a:r>
              <a:rPr lang="en-US" sz="2400" dirty="0" smtClean="0"/>
              <a:t> weather (wind, rain, heat, frost, humidity, monsoon, tornado, hurricane), earthquake, jungle, desert, daylight, rough waves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 sz="3200" b="1" smtClean="0">
                <a:solidFill>
                  <a:srgbClr val="002060"/>
                </a:solidFill>
              </a:rPr>
              <a:t>Environmental factors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b="1" dirty="0" smtClean="0"/>
              <a:t>Economic:</a:t>
            </a:r>
            <a:r>
              <a:rPr lang="en-US" sz="2400" dirty="0" smtClean="0"/>
              <a:t> gross domestic product (GDP), inflation, rate of unemployment, labor supply and education of workforce, population growth, currency fluctuations etc. 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b="1" dirty="0" smtClean="0"/>
              <a:t>Infrastructure: </a:t>
            </a:r>
            <a:r>
              <a:rPr lang="en-US" sz="2400" dirty="0" smtClean="0"/>
              <a:t>services needed for the project  - communication, transportation, power, technology, education system, health care, schooling for children etc.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b="1" dirty="0" smtClean="0"/>
              <a:t>Culture: </a:t>
            </a:r>
            <a:r>
              <a:rPr lang="en-US" sz="2400" dirty="0" smtClean="0"/>
              <a:t>customs, values, philosophies, social standards, religious factors, language of communication, etc.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i="1" dirty="0" smtClean="0">
                <a:solidFill>
                  <a:srgbClr val="0000CC"/>
                </a:solidFill>
              </a:rPr>
              <a:t>While the most of us use the same CPM, the way the project is performed could be significantly different</a:t>
            </a:r>
            <a:r>
              <a:rPr lang="cs-CZ" sz="2400" i="1" dirty="0" smtClean="0">
                <a:solidFill>
                  <a:srgbClr val="0000CC"/>
                </a:solidFill>
              </a:rPr>
              <a:t>!</a:t>
            </a:r>
            <a:endParaRPr lang="en-US" sz="2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France: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Social status is important and it is shown by the level of education, knowledge of arts and literature etc.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The </a:t>
            </a:r>
            <a:r>
              <a:rPr lang="en-US" sz="2400" dirty="0"/>
              <a:t>French </a:t>
            </a:r>
            <a:r>
              <a:rPr lang="en-US" sz="2400" dirty="0" smtClean="0"/>
              <a:t>admire people </a:t>
            </a:r>
            <a:r>
              <a:rPr lang="en-US" sz="2400" dirty="0"/>
              <a:t>who disagree with </a:t>
            </a:r>
            <a:r>
              <a:rPr lang="en-US" sz="2400" dirty="0" smtClean="0"/>
              <a:t>them.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They often determine a person’s trustworthiness based on their first-hand, personal evaluation of the individual’s character.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French organizations tend to be highly centralized with rigid structures – slow decision making.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They value leisure time, personal appearance and taste.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People Influencing Your Project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Various people/groups influence the project - </a:t>
            </a:r>
            <a:r>
              <a:rPr lang="en-US" sz="2400" b="1" u="sng" dirty="0" smtClean="0"/>
              <a:t>stakeholders</a:t>
            </a:r>
            <a:r>
              <a:rPr lang="en-US" sz="2400" dirty="0" smtClean="0"/>
              <a:t>: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b="1" dirty="0" smtClean="0"/>
              <a:t>Project team</a:t>
            </a:r>
            <a:r>
              <a:rPr lang="en-US" sz="2200" dirty="0" smtClean="0"/>
              <a:t> – your team that makes the project work completed.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b="1" dirty="0" smtClean="0"/>
              <a:t>Administrative support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en-US" sz="2200" dirty="0" smtClean="0"/>
              <a:t>accounting, purchasing, transportation, HR, IT.</a:t>
            </a:r>
            <a:endParaRPr lang="en-US" sz="2200" dirty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b="1" dirty="0" smtClean="0"/>
              <a:t>Functional managers </a:t>
            </a:r>
            <a:r>
              <a:rPr lang="en-US" sz="2200" dirty="0" smtClean="0"/>
              <a:t>–matrix structure requires them to co-operate, assign project people etc. – they are often concerned with their own department and position.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b="1" dirty="0" smtClean="0"/>
              <a:t>Top management </a:t>
            </a:r>
            <a:r>
              <a:rPr lang="en-US" sz="2200" dirty="0" smtClean="0"/>
              <a:t>–set rules, goals and priorities, approve budget, time and scope. Interested in success of the project, but responsible for the results of the whole organization.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United States:</a:t>
            </a:r>
          </a:p>
          <a:p>
            <a:pPr>
              <a:spcBef>
                <a:spcPts val="400"/>
              </a:spcBef>
              <a:spcAft>
                <a:spcPts val="300"/>
              </a:spcAft>
              <a:defRPr/>
            </a:pPr>
            <a:r>
              <a:rPr lang="en-US" sz="2400" dirty="0" smtClean="0"/>
              <a:t>Americans admire the self-made person who rises from poverty and adversity to become rich and successful.</a:t>
            </a:r>
          </a:p>
          <a:p>
            <a:pPr>
              <a:spcBef>
                <a:spcPts val="400"/>
              </a:spcBef>
              <a:spcAft>
                <a:spcPts val="300"/>
              </a:spcAft>
              <a:defRPr/>
            </a:pPr>
            <a:r>
              <a:rPr lang="en-US" sz="2400" dirty="0" smtClean="0"/>
              <a:t>Americans are attracted to people who agree with them.</a:t>
            </a:r>
          </a:p>
          <a:p>
            <a:pPr>
              <a:spcBef>
                <a:spcPts val="400"/>
              </a:spcBef>
              <a:spcAft>
                <a:spcPts val="300"/>
              </a:spcAft>
              <a:defRPr/>
            </a:pPr>
            <a:r>
              <a:rPr lang="en-US" sz="2400" dirty="0" smtClean="0"/>
              <a:t>They evaluate a person’s trustworthiness on the basis of past achievements and other people’s evaluations.</a:t>
            </a:r>
          </a:p>
          <a:p>
            <a:pPr>
              <a:spcBef>
                <a:spcPts val="400"/>
              </a:spcBef>
              <a:spcAft>
                <a:spcPts val="300"/>
              </a:spcAft>
              <a:defRPr/>
            </a:pPr>
            <a:r>
              <a:rPr lang="en-US" sz="2400" dirty="0" smtClean="0"/>
              <a:t>They value flexibility and improvisation if they believe that change will lead to accomplishment.</a:t>
            </a:r>
          </a:p>
          <a:p>
            <a:pPr>
              <a:spcBef>
                <a:spcPts val="400"/>
              </a:spcBef>
              <a:spcAft>
                <a:spcPts val="300"/>
              </a:spcAft>
              <a:defRPr/>
            </a:pPr>
            <a:r>
              <a:rPr lang="en-US" sz="2400" dirty="0" smtClean="0"/>
              <a:t>They are very time-conscious and efficient – be punctual. </a:t>
            </a:r>
          </a:p>
          <a:p>
            <a:pPr>
              <a:spcBef>
                <a:spcPts val="400"/>
              </a:spcBef>
              <a:spcAft>
                <a:spcPts val="300"/>
              </a:spcAft>
              <a:defRPr/>
            </a:pPr>
            <a:r>
              <a:rPr lang="en-US" sz="2400" dirty="0" smtClean="0"/>
              <a:t>They tend to be friendly and open when meeting someone but it does not mean a real and strong friendship.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Mexico:</a:t>
            </a:r>
          </a:p>
          <a:p>
            <a:pPr>
              <a:defRPr/>
            </a:pPr>
            <a:r>
              <a:rPr lang="en-US" sz="2400" dirty="0" smtClean="0"/>
              <a:t>Mexicans value friendship and prefer to do business with friends or within their family. </a:t>
            </a:r>
          </a:p>
          <a:p>
            <a:pPr>
              <a:defRPr/>
            </a:pPr>
            <a:r>
              <a:rPr lang="en-US" sz="2400" i="1" dirty="0" smtClean="0"/>
              <a:t>Compadre </a:t>
            </a:r>
            <a:r>
              <a:rPr lang="en-US" sz="2400" dirty="0" smtClean="0"/>
              <a:t>system gives preference to relatives and friends when hiring and doing business in general.</a:t>
            </a:r>
          </a:p>
          <a:p>
            <a:pPr>
              <a:defRPr/>
            </a:pPr>
            <a:r>
              <a:rPr lang="en-US" sz="2400" dirty="0" smtClean="0"/>
              <a:t>Because family is all-important to Mexicans, it is necessary to exchange information about each other’s family. </a:t>
            </a:r>
          </a:p>
          <a:p>
            <a:pPr>
              <a:defRPr/>
            </a:pPr>
            <a:r>
              <a:rPr lang="en-US" sz="2400" dirty="0" smtClean="0"/>
              <a:t>People’s trustworthiness is often measured by the loyalty and attention you devote to your family.</a:t>
            </a:r>
          </a:p>
          <a:p>
            <a:pPr>
              <a:defRPr/>
            </a:pPr>
            <a:r>
              <a:rPr lang="en-US" sz="2400" dirty="0" smtClean="0"/>
              <a:t>Mexicans have a different concept of time (</a:t>
            </a:r>
            <a:r>
              <a:rPr lang="en-US" sz="2400" i="1" dirty="0" err="1" smtClean="0"/>
              <a:t>mańana</a:t>
            </a:r>
            <a:r>
              <a:rPr lang="en-US" sz="2400" dirty="0" smtClean="0"/>
              <a:t>).</a:t>
            </a:r>
          </a:p>
          <a:p>
            <a:pPr>
              <a:defRPr/>
            </a:pPr>
            <a:r>
              <a:rPr lang="en-US" sz="2400" dirty="0" smtClean="0"/>
              <a:t>Mexicans can be very passionate and emotional when arguing. They enjoy a lively debate.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Mexico:</a:t>
            </a:r>
          </a:p>
          <a:p>
            <a:pPr>
              <a:defRPr/>
            </a:pPr>
            <a:r>
              <a:rPr lang="en-US" sz="2400" dirty="0" smtClean="0"/>
              <a:t>While Mexicans can be emotional, they tend to shy away from any sort of direct confrontation or criticism. </a:t>
            </a:r>
          </a:p>
          <a:p>
            <a:pPr>
              <a:defRPr/>
            </a:pPr>
            <a:r>
              <a:rPr lang="en-US" sz="2400" dirty="0" smtClean="0"/>
              <a:t>A long silence often indicates displeasure or disagreement.</a:t>
            </a:r>
          </a:p>
          <a:p>
            <a:pPr>
              <a:defRPr/>
            </a:pPr>
            <a:r>
              <a:rPr lang="en-US" sz="2400" dirty="0" smtClean="0"/>
              <a:t>Speech in Mexico is often indirect. People rarely say no directly but are more likely to respond by saying maybe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quizas</a:t>
            </a:r>
            <a:r>
              <a:rPr lang="en-US" sz="2400" i="1" dirty="0" smtClean="0"/>
              <a:t>), </a:t>
            </a:r>
            <a:r>
              <a:rPr lang="en-US" sz="2400" dirty="0" smtClean="0"/>
              <a:t>or by saying “I will think about it” or changing the subject. Yes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) </a:t>
            </a:r>
            <a:r>
              <a:rPr lang="en-US" sz="2400" dirty="0" smtClean="0"/>
              <a:t>is more likely to mean “I understand you” than “yes.”</a:t>
            </a:r>
          </a:p>
          <a:p>
            <a:pPr>
              <a:defRPr/>
            </a:pPr>
            <a:r>
              <a:rPr lang="en-US" sz="2400" dirty="0" smtClean="0"/>
              <a:t>Titles are very important in Mexico and are always used when a person is introducing someone or being introduced.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China:</a:t>
            </a:r>
          </a:p>
          <a:p>
            <a:pPr>
              <a:defRPr/>
            </a:pPr>
            <a:r>
              <a:rPr lang="en-US" sz="2400" dirty="0" smtClean="0"/>
              <a:t>Chinese society </a:t>
            </a:r>
            <a:r>
              <a:rPr lang="en-US" sz="2400" dirty="0"/>
              <a:t>is influenced by the </a:t>
            </a:r>
            <a:r>
              <a:rPr lang="en-US" sz="2400" dirty="0" smtClean="0"/>
              <a:t>teachings of Confucius.</a:t>
            </a:r>
          </a:p>
          <a:p>
            <a:pPr>
              <a:defRPr/>
            </a:pPr>
            <a:r>
              <a:rPr lang="en-US" sz="2400" dirty="0" smtClean="0"/>
              <a:t>While America relies </a:t>
            </a:r>
            <a:r>
              <a:rPr lang="en-US" sz="2400" dirty="0"/>
              <a:t>on legal institutions </a:t>
            </a:r>
            <a:r>
              <a:rPr lang="en-US" sz="2400" dirty="0" smtClean="0"/>
              <a:t>to regulate </a:t>
            </a:r>
            <a:r>
              <a:rPr lang="en-US" sz="2400" dirty="0"/>
              <a:t>behavior, in Confucian societies the primary deterrent against </a:t>
            </a:r>
            <a:r>
              <a:rPr lang="en-US" sz="2400" dirty="0" smtClean="0"/>
              <a:t>improper or </a:t>
            </a:r>
            <a:r>
              <a:rPr lang="en-US" sz="2400" dirty="0"/>
              <a:t>illegal behavior is shame or loss of face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“Whom </a:t>
            </a:r>
            <a:r>
              <a:rPr lang="en-US" sz="2400" dirty="0"/>
              <a:t>you know is more important than what you know</a:t>
            </a:r>
            <a:r>
              <a:rPr lang="en-US" sz="2400" dirty="0" smtClean="0"/>
              <a:t>.”</a:t>
            </a:r>
          </a:p>
          <a:p>
            <a:pPr>
              <a:defRPr/>
            </a:pPr>
            <a:r>
              <a:rPr lang="en-US" sz="2400" dirty="0" smtClean="0"/>
              <a:t>Very important is </a:t>
            </a:r>
            <a:r>
              <a:rPr lang="en-US" sz="2400" i="1" dirty="0" err="1" smtClean="0"/>
              <a:t>guanxi</a:t>
            </a:r>
            <a:r>
              <a:rPr lang="en-US" sz="2400" i="1" dirty="0" smtClean="0"/>
              <a:t> - </a:t>
            </a:r>
            <a:r>
              <a:rPr lang="en-US" sz="2400" dirty="0" smtClean="0"/>
              <a:t>personal </a:t>
            </a:r>
            <a:r>
              <a:rPr lang="en-US" sz="2400" dirty="0"/>
              <a:t>connections with appropriate authorities or individuals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Trust is transmitted via </a:t>
            </a:r>
            <a:r>
              <a:rPr lang="en-US" sz="2400" i="1" dirty="0" err="1" smtClean="0"/>
              <a:t>guanxi</a:t>
            </a:r>
            <a:r>
              <a:rPr lang="en-US" sz="2400" i="1" dirty="0" smtClean="0"/>
              <a:t> </a:t>
            </a:r>
            <a:r>
              <a:rPr lang="en-US" sz="2400" dirty="0"/>
              <a:t>– difficult for foreigners.</a:t>
            </a:r>
          </a:p>
          <a:p>
            <a:pPr>
              <a:defRPr/>
            </a:pPr>
            <a:r>
              <a:rPr lang="en-US" sz="2400" dirty="0" smtClean="0"/>
              <a:t>Gift-giving</a:t>
            </a:r>
            <a:r>
              <a:rPr lang="en-US" sz="2400" dirty="0"/>
              <a:t>, entertainment </a:t>
            </a:r>
            <a:r>
              <a:rPr lang="en-US" sz="2400" dirty="0" smtClean="0"/>
              <a:t>and banquets are essential </a:t>
            </a:r>
            <a:r>
              <a:rPr lang="en-US" sz="2400" dirty="0"/>
              <a:t>for good business</a:t>
            </a:r>
            <a:r>
              <a:rPr lang="en-US" sz="2400" dirty="0" smtClean="0"/>
              <a:t>. Reciprocity is important in negotiations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Saudi Arabia:</a:t>
            </a:r>
          </a:p>
          <a:p>
            <a:pPr>
              <a:defRPr/>
            </a:pPr>
            <a:r>
              <a:rPr lang="en-US" sz="2400" dirty="0" smtClean="0"/>
              <a:t>Saudis attach a great deal of importance to status and rank. When meeting with them, defer to the senior person. </a:t>
            </a:r>
          </a:p>
          <a:p>
            <a:pPr>
              <a:defRPr/>
            </a:pPr>
            <a:r>
              <a:rPr lang="en-US" sz="2400" dirty="0"/>
              <a:t>Connections are extremely important in </a:t>
            </a:r>
            <a:r>
              <a:rPr lang="en-US" sz="2400" dirty="0" smtClean="0"/>
              <a:t>doing business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Mutual respect is expected at all times. Never to criticize or denounce anyone publicly.</a:t>
            </a:r>
          </a:p>
          <a:p>
            <a:pPr>
              <a:defRPr/>
            </a:pPr>
            <a:r>
              <a:rPr lang="en-US" sz="2400" dirty="0" smtClean="0"/>
              <a:t>There is a completely different view of time in Saudi Arabia. A favorite expression is “Tomorrow if God wills”. </a:t>
            </a:r>
          </a:p>
          <a:p>
            <a:pPr>
              <a:defRPr/>
            </a:pPr>
            <a:r>
              <a:rPr lang="en-US" sz="2400" dirty="0" smtClean="0"/>
              <a:t>Saudis often act on the basis of emotion; not necessary on logic. It is important to share the facts but also to make emotional appeals during negotiations.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Saudi Arabia:</a:t>
            </a:r>
          </a:p>
          <a:p>
            <a:pPr>
              <a:defRPr/>
            </a:pPr>
            <a:r>
              <a:rPr lang="en-US" sz="2400" dirty="0" smtClean="0"/>
              <a:t>Saudis also make use of ritualized forms of greetings.</a:t>
            </a:r>
          </a:p>
          <a:p>
            <a:pPr>
              <a:defRPr/>
            </a:pPr>
            <a:r>
              <a:rPr lang="en-US" sz="2400" dirty="0" smtClean="0"/>
              <a:t>There might be various interruptions during the meetings. Patience is very important.</a:t>
            </a:r>
          </a:p>
          <a:p>
            <a:pPr>
              <a:defRPr/>
            </a:pPr>
            <a:r>
              <a:rPr lang="en-US" sz="2400" dirty="0" smtClean="0"/>
              <a:t>Initial meetings are typically used to get to know the other party. Business related discussions may not occur until the third or fourth meeting. </a:t>
            </a:r>
          </a:p>
          <a:p>
            <a:pPr>
              <a:defRPr/>
            </a:pPr>
            <a:r>
              <a:rPr lang="en-US" sz="2400" dirty="0" smtClean="0"/>
              <a:t>Business</a:t>
            </a:r>
            <a:r>
              <a:rPr lang="en-US" sz="2400" dirty="0"/>
              <a:t> </a:t>
            </a:r>
            <a:r>
              <a:rPr lang="en-US" sz="2400" dirty="0" smtClean="0"/>
              <a:t>meetings typically conclude with an offer of coffee or tea. This is a sign that the meeting is over and that future meetings, if there are to be any, should now be arranged.</a:t>
            </a:r>
          </a:p>
          <a:p>
            <a:pPr>
              <a:defRPr/>
            </a:pPr>
            <a:r>
              <a:rPr lang="en-US" sz="2400" dirty="0" smtClean="0"/>
              <a:t>Important decisions cannot be made by e-mail or phone.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</a:t>
            </a:r>
            <a:r>
              <a:rPr lang="en-US" sz="2400" b="1" dirty="0" err="1" smtClean="0"/>
              <a:t>Czechia</a:t>
            </a:r>
            <a:r>
              <a:rPr lang="en-US" sz="2400" b="1" dirty="0" smtClean="0"/>
              <a:t>???</a:t>
            </a:r>
          </a:p>
          <a:p>
            <a:pPr>
              <a:defRPr/>
            </a:pPr>
            <a:endParaRPr lang="en-US" sz="2400" dirty="0" smtClean="0"/>
          </a:p>
          <a:p>
            <a:pPr>
              <a:lnSpc>
                <a:spcPct val="150000"/>
              </a:lnSpc>
              <a:defRPr/>
            </a:pPr>
            <a:r>
              <a:rPr lang="en-US" sz="2800" dirty="0" smtClean="0">
                <a:solidFill>
                  <a:srgbClr val="0000CC"/>
                </a:solidFill>
              </a:rPr>
              <a:t>What are the major cross-cultural differences you have observed during </a:t>
            </a:r>
            <a:r>
              <a:rPr lang="en-US" sz="2800" dirty="0">
                <a:solidFill>
                  <a:srgbClr val="0000CC"/>
                </a:solidFill>
              </a:rPr>
              <a:t>y</a:t>
            </a:r>
            <a:r>
              <a:rPr lang="en-US" sz="2800" dirty="0" smtClean="0">
                <a:solidFill>
                  <a:srgbClr val="0000CC"/>
                </a:solidFill>
              </a:rPr>
              <a:t>our studies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662988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</a:t>
            </a:r>
            <a:r>
              <a:rPr lang="en-US" sz="2400" b="1" dirty="0" err="1" smtClean="0"/>
              <a:t>Czechia</a:t>
            </a:r>
            <a:r>
              <a:rPr lang="en-US" sz="2400" b="1" dirty="0" smtClean="0"/>
              <a:t>???</a:t>
            </a:r>
          </a:p>
          <a:p>
            <a:pPr>
              <a:defRPr/>
            </a:pPr>
            <a:r>
              <a:rPr lang="en-US" sz="2400" dirty="0" smtClean="0"/>
              <a:t>Since the fall of communism, the work culture has gradually shifted in line with western style culture.</a:t>
            </a:r>
          </a:p>
          <a:p>
            <a:pPr>
              <a:defRPr/>
            </a:pPr>
            <a:r>
              <a:rPr lang="en-US" sz="2400" dirty="0" smtClean="0"/>
              <a:t>Job and academic titles are considered as a source of prestige (but do not always match the level of responsibility).</a:t>
            </a:r>
          </a:p>
          <a:p>
            <a:pPr>
              <a:defRPr/>
            </a:pPr>
            <a:r>
              <a:rPr lang="en-US" sz="2400" dirty="0" smtClean="0"/>
              <a:t>Meetings are expected to start on time. Turning up unexpectedly early for a meeting is considered a faux-pas.</a:t>
            </a:r>
          </a:p>
          <a:p>
            <a:pPr>
              <a:defRPr/>
            </a:pPr>
            <a:r>
              <a:rPr lang="en-US" sz="2400" dirty="0" smtClean="0"/>
              <a:t>A bottle of wine and/or flowers are deemed to be the ideal small gifts when visiting homes and are always appreciated. </a:t>
            </a:r>
          </a:p>
          <a:p>
            <a:pPr>
              <a:defRPr/>
            </a:pPr>
            <a:r>
              <a:rPr lang="en-US" sz="2400" dirty="0" smtClean="0"/>
              <a:t>Visitors are expected to remove their shoes when entering a home and often the host will provide ‘guest slippers’.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Cross-cultural considerations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662988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Working in </a:t>
            </a:r>
            <a:r>
              <a:rPr lang="en-US" sz="2400" b="1" dirty="0" err="1" smtClean="0"/>
              <a:t>Czechia</a:t>
            </a:r>
            <a:r>
              <a:rPr lang="en-US" sz="2400" b="1" dirty="0" smtClean="0"/>
              <a:t>???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It is quite common that </a:t>
            </a:r>
            <a:r>
              <a:rPr lang="en-US" sz="2400" dirty="0"/>
              <a:t>y</a:t>
            </a:r>
            <a:r>
              <a:rPr lang="en-US" sz="2400" dirty="0" smtClean="0"/>
              <a:t>ou will get a story upon asking question “How are you?”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Czechs tend to be </a:t>
            </a:r>
            <a:r>
              <a:rPr lang="en-US" sz="2400" dirty="0" smtClean="0"/>
              <a:t>pessimists and they like to complain about politics, personal health, their job, weather, football team results etc. 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People drink a lot of beer – but there is a zero tolerance policy towards drink-driving.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Czechs are less “politically correct” and are often said to have “black humor”.</a:t>
            </a:r>
          </a:p>
          <a:p>
            <a:pPr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People Influencing Your Project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Various people/groups influence the project - </a:t>
            </a:r>
            <a:r>
              <a:rPr lang="en-US" sz="2400" b="1" u="sng" dirty="0" smtClean="0"/>
              <a:t>stakeholders</a:t>
            </a:r>
            <a:r>
              <a:rPr lang="en-US" sz="2400" dirty="0" smtClean="0"/>
              <a:t>: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200" b="1" dirty="0" smtClean="0"/>
              <a:t>Project sponsors </a:t>
            </a:r>
            <a:r>
              <a:rPr lang="en-US" sz="2200" dirty="0" smtClean="0"/>
              <a:t>– champion the project and use their influence to get project approved, defend it and push it forward.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200" b="1" dirty="0" smtClean="0"/>
              <a:t>Contractors </a:t>
            </a:r>
            <a:r>
              <a:rPr lang="en-US" sz="2200" dirty="0" smtClean="0"/>
              <a:t>– various firms participating on our project that have to be coordinated.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200" b="1" dirty="0" smtClean="0"/>
              <a:t>Government agencies </a:t>
            </a:r>
            <a:r>
              <a:rPr lang="en-US" sz="2200" dirty="0" smtClean="0"/>
              <a:t>– legislative regulations, standards, safety measures etc.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200" b="1" dirty="0" smtClean="0"/>
              <a:t>Customers </a:t>
            </a:r>
            <a:r>
              <a:rPr lang="en-US" sz="2200" dirty="0" smtClean="0"/>
              <a:t>– set requirements and we have to meet their expectations.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People Influencing Your Project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Example: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dirty="0" smtClean="0"/>
              <a:t>Imagine a specific project and try your best to identify </a:t>
            </a:r>
          </a:p>
          <a:p>
            <a:pPr marL="1252538" lvl="1" indent="-355600">
              <a:spcBef>
                <a:spcPts val="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1700" dirty="0" smtClean="0">
                <a:solidFill>
                  <a:srgbClr val="1202E8"/>
                </a:solidFill>
              </a:rPr>
              <a:t>project team </a:t>
            </a:r>
          </a:p>
          <a:p>
            <a:pPr marL="1252538" lvl="1" indent="-355600">
              <a:spcBef>
                <a:spcPts val="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1700" dirty="0" smtClean="0">
                <a:solidFill>
                  <a:srgbClr val="1202E8"/>
                </a:solidFill>
              </a:rPr>
              <a:t>administrative support </a:t>
            </a:r>
          </a:p>
          <a:p>
            <a:pPr marL="1252538" lvl="1" indent="-355600">
              <a:spcBef>
                <a:spcPts val="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1700" dirty="0" smtClean="0">
                <a:solidFill>
                  <a:srgbClr val="1202E8"/>
                </a:solidFill>
              </a:rPr>
              <a:t>functional managers</a:t>
            </a:r>
          </a:p>
          <a:p>
            <a:pPr marL="1252538" lvl="1" indent="-355600">
              <a:spcBef>
                <a:spcPts val="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1700" dirty="0" smtClean="0">
                <a:solidFill>
                  <a:srgbClr val="1202E8"/>
                </a:solidFill>
              </a:rPr>
              <a:t>top management</a:t>
            </a:r>
          </a:p>
          <a:p>
            <a:pPr marL="1252538" lvl="1" indent="-355600">
              <a:spcBef>
                <a:spcPts val="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1700" dirty="0" smtClean="0">
                <a:solidFill>
                  <a:srgbClr val="1202E8"/>
                </a:solidFill>
              </a:rPr>
              <a:t>project sponsors </a:t>
            </a:r>
          </a:p>
          <a:p>
            <a:pPr marL="1252538" lvl="1" indent="-355600">
              <a:spcBef>
                <a:spcPts val="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1700" dirty="0" smtClean="0">
                <a:solidFill>
                  <a:srgbClr val="1202E8"/>
                </a:solidFill>
              </a:rPr>
              <a:t>contractors </a:t>
            </a:r>
          </a:p>
          <a:p>
            <a:pPr marL="1252538" lvl="1" indent="-355600">
              <a:spcBef>
                <a:spcPts val="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1700" dirty="0" smtClean="0">
                <a:solidFill>
                  <a:srgbClr val="1202E8"/>
                </a:solidFill>
              </a:rPr>
              <a:t>government agencies</a:t>
            </a:r>
          </a:p>
          <a:p>
            <a:pPr marL="1252538" lvl="1" indent="-355600">
              <a:spcBef>
                <a:spcPts val="0"/>
              </a:spcBef>
              <a:spcAft>
                <a:spcPts val="1200"/>
              </a:spcAft>
              <a:buClr>
                <a:srgbClr val="1202E8"/>
              </a:buClr>
              <a:defRPr/>
            </a:pPr>
            <a:r>
              <a:rPr lang="en-US" sz="1700" dirty="0" smtClean="0">
                <a:solidFill>
                  <a:srgbClr val="1202E8"/>
                </a:solidFill>
              </a:rPr>
              <a:t>customers </a:t>
            </a:r>
            <a:endParaRPr lang="en-US" sz="1700" dirty="0">
              <a:solidFill>
                <a:srgbClr val="1202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Contradictory job of project manager: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dirty="0" smtClean="0"/>
              <a:t>Must maintain </a:t>
            </a:r>
            <a:r>
              <a:rPr lang="en-US" sz="2400" u="sng" dirty="0" smtClean="0"/>
              <a:t>stability</a:t>
            </a:r>
            <a:r>
              <a:rPr lang="en-US" sz="2400" dirty="0" smtClean="0"/>
              <a:t> and must be able to </a:t>
            </a:r>
            <a:r>
              <a:rPr lang="en-US" sz="2400" u="sng" dirty="0" smtClean="0"/>
              <a:t>innovate</a:t>
            </a:r>
            <a:r>
              <a:rPr lang="en-US" sz="2400" dirty="0" smtClean="0"/>
              <a:t> and to find new ways to get things done.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dirty="0" smtClean="0"/>
              <a:t>Must see the </a:t>
            </a:r>
            <a:r>
              <a:rPr lang="en-US" sz="2400" u="sng" dirty="0" smtClean="0"/>
              <a:t>project as a whole</a:t>
            </a:r>
            <a:r>
              <a:rPr lang="en-US" sz="2400" dirty="0" smtClean="0"/>
              <a:t> and at the same time to be able to </a:t>
            </a:r>
            <a:r>
              <a:rPr lang="en-US" sz="2400" u="sng" dirty="0" smtClean="0"/>
              <a:t>involved in details</a:t>
            </a:r>
            <a:r>
              <a:rPr lang="en-US" sz="2400" dirty="0" smtClean="0"/>
              <a:t> („to get his hands dirty“).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dirty="0" smtClean="0"/>
              <a:t>Maintain the </a:t>
            </a:r>
            <a:r>
              <a:rPr lang="en-US" sz="2400" u="sng" dirty="0" smtClean="0"/>
              <a:t>team cohesiveness</a:t>
            </a:r>
            <a:r>
              <a:rPr lang="en-US" sz="2400" dirty="0" smtClean="0"/>
              <a:t> and atmosphere and to </a:t>
            </a:r>
            <a:r>
              <a:rPr lang="en-US" sz="2400" u="sng" dirty="0" smtClean="0"/>
              <a:t>encourage individuals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dirty="0" smtClean="0"/>
              <a:t>Be </a:t>
            </a:r>
            <a:r>
              <a:rPr lang="en-US" sz="2400" u="sng" dirty="0" smtClean="0"/>
              <a:t>flexible and adaptive </a:t>
            </a:r>
            <a:r>
              <a:rPr lang="en-US" sz="2400" dirty="0" smtClean="0"/>
              <a:t>when solving problems as well as </a:t>
            </a:r>
            <a:r>
              <a:rPr lang="en-US" sz="2400" u="sng" dirty="0" smtClean="0"/>
              <a:t>firm and strict</a:t>
            </a:r>
            <a:r>
              <a:rPr lang="en-US" sz="2400" dirty="0" smtClean="0"/>
              <a:t> when holding line, time and budget.</a:t>
            </a:r>
            <a:r>
              <a:rPr lang="cs-CZ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Important qualities of project manager: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b="1" dirty="0" smtClean="0"/>
              <a:t>System thinker</a:t>
            </a:r>
            <a:r>
              <a:rPr lang="en-US" sz="2400" dirty="0" smtClean="0"/>
              <a:t> – able to see the whole picture and to manage numerous interactions amongst project parts.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b="1" dirty="0" smtClean="0"/>
              <a:t>Personal integrity </a:t>
            </a:r>
            <a:r>
              <a:rPr lang="en-US" sz="2400" dirty="0" smtClean="0"/>
              <a:t>– be able to manage </a:t>
            </a:r>
            <a:r>
              <a:rPr lang="en-US" sz="2400" dirty="0"/>
              <a:t>y</a:t>
            </a:r>
            <a:r>
              <a:rPr lang="en-US" sz="2400" dirty="0" smtClean="0"/>
              <a:t>ourself before managing others.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b="1" dirty="0" smtClean="0"/>
              <a:t>Proactive</a:t>
            </a:r>
            <a:r>
              <a:rPr lang="en-US" sz="2400" dirty="0" smtClean="0"/>
              <a:t> – solve problems before it is needed or before it escalates and it is too late.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b="1" dirty="0" smtClean="0"/>
              <a:t>Emotional intelligence (EQ) </a:t>
            </a:r>
            <a:r>
              <a:rPr lang="en-US" sz="2400" dirty="0" smtClean="0"/>
              <a:t>– </a:t>
            </a:r>
            <a:r>
              <a:rPr lang="cs-CZ" sz="2400" dirty="0" err="1" smtClean="0"/>
              <a:t>be</a:t>
            </a:r>
            <a:r>
              <a:rPr lang="cs-CZ" sz="2400" dirty="0" smtClean="0"/>
              <a:t> sensitive </a:t>
            </a:r>
            <a:r>
              <a:rPr lang="en-US" sz="2400" dirty="0" smtClean="0"/>
              <a:t>and respond constructively to others when problems arise.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Important qualities of project manager: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b="1" dirty="0" smtClean="0"/>
              <a:t>General business perspective </a:t>
            </a:r>
            <a:r>
              <a:rPr lang="en-US" sz="2400" dirty="0" smtClean="0"/>
              <a:t>–to integrate different functional disciplines to contribute to a successful business 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b="1" dirty="0" smtClean="0"/>
              <a:t>Effective time management </a:t>
            </a:r>
            <a:r>
              <a:rPr lang="en-US" sz="2400" dirty="0" smtClean="0"/>
              <a:t>- to be able to budget his/her time wisely and quickly adjust priorities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b="1" dirty="0" smtClean="0"/>
              <a:t>Skillful politician - </a:t>
            </a:r>
            <a:r>
              <a:rPr lang="en-US" sz="2400" dirty="0" smtClean="0"/>
              <a:t>to deal effectively with a wide range of people and win their support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b="1" dirty="0" smtClean="0"/>
              <a:t>Optimist </a:t>
            </a:r>
            <a:r>
              <a:rPr lang="en-US" sz="2400" dirty="0" smtClean="0"/>
              <a:t>- to display a can-do attitude and keep people’s attention positive (good sense of humor is a great strength)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2253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cs-CZ" sz="2400" smtClean="0"/>
              <a:t>One of the most important qualities of any project manager is to be able to </a:t>
            </a:r>
            <a:r>
              <a:rPr lang="en-US" altLang="cs-CZ" sz="2400" b="1" smtClean="0"/>
              <a:t>build relationships</a:t>
            </a:r>
            <a:r>
              <a:rPr lang="cs-CZ" altLang="cs-CZ" sz="2400" b="1" smtClean="0"/>
              <a:t>.</a:t>
            </a:r>
            <a:r>
              <a:rPr lang="en-US" altLang="cs-CZ" sz="2400" b="1" smtClean="0"/>
              <a:t>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cs-CZ" sz="2400" smtClean="0"/>
              <a:t>It is important to build relationships from the very beginning (before you need them).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cs-CZ" sz="2400" smtClean="0"/>
              <a:t>Identify key players and what you can do to help them before you need their assistance. </a:t>
            </a:r>
            <a:r>
              <a:rPr lang="en-US" altLang="cs-CZ" sz="2400" b="1" smtClean="0"/>
              <a:t>Be proactive</a:t>
            </a:r>
            <a:r>
              <a:rPr lang="en-US" altLang="cs-CZ" sz="2400" smtClean="0"/>
              <a:t>!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cs-CZ" sz="2400" smtClean="0"/>
              <a:t>Build mutual </a:t>
            </a:r>
            <a:r>
              <a:rPr lang="en-US" altLang="cs-CZ" sz="2400" b="1" smtClean="0"/>
              <a:t>trust and respect</a:t>
            </a:r>
            <a:r>
              <a:rPr lang="en-US" altLang="cs-CZ" sz="2400" smtClean="0"/>
              <a:t>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cs-CZ" sz="2400" smtClean="0"/>
              <a:t>Foster it through frequent </a:t>
            </a:r>
            <a:r>
              <a:rPr lang="en-US" altLang="cs-CZ" sz="2400" b="1" smtClean="0"/>
              <a:t>face-to-face contact</a:t>
            </a:r>
            <a:r>
              <a:rPr lang="en-US" altLang="cs-CZ" sz="2400" smtClean="0"/>
              <a:t>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cs-CZ" sz="2400" smtClean="0"/>
              <a:t>Be genuine, fair, really caring – </a:t>
            </a:r>
            <a:r>
              <a:rPr lang="en-US" altLang="cs-CZ" sz="2400" b="1" smtClean="0"/>
              <a:t>no manipulation</a:t>
            </a:r>
            <a:r>
              <a:rPr lang="en-US" altLang="cs-CZ" sz="240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Effective Project Manager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/>
              <a:t>Influential project manager?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dirty="0" smtClean="0"/>
              <a:t>Project manager has to built a good and co-operative environment and to have many allies.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dirty="0" smtClean="0"/>
              <a:t>Some authors describe influence in terms of </a:t>
            </a:r>
            <a:r>
              <a:rPr lang="en-US" sz="2400" b="1" u="sng" dirty="0" smtClean="0"/>
              <a:t>exchange currencies</a:t>
            </a:r>
            <a:r>
              <a:rPr lang="en-US" sz="2400" dirty="0" smtClean="0"/>
              <a:t> (something for something), where virtual accounts are created in order to be used in future (law of reciprocity)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dirty="0" smtClean="0"/>
              <a:t>There are many different currencies available and different people value different currencies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3658</TotalTime>
  <Words>2288</Words>
  <Application>Microsoft Office PowerPoint</Application>
  <PresentationFormat>Předvádění na obrazovce (4:3)</PresentationFormat>
  <Paragraphs>172</Paragraphs>
  <Slides>28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4" baseType="lpstr">
      <vt:lpstr>Arial</vt:lpstr>
      <vt:lpstr>Georgia</vt:lpstr>
      <vt:lpstr>Wingdings 2</vt:lpstr>
      <vt:lpstr>Wingdings</vt:lpstr>
      <vt:lpstr>Calibri</vt:lpstr>
      <vt:lpstr>Administrativní</vt:lpstr>
      <vt:lpstr>Effective Project Manager</vt:lpstr>
      <vt:lpstr>People Influencing Your Project</vt:lpstr>
      <vt:lpstr>People Influencing Your Project</vt:lpstr>
      <vt:lpstr>People Influencing Your Project</vt:lpstr>
      <vt:lpstr>Effective Project Manager</vt:lpstr>
      <vt:lpstr>Effective Project Manager</vt:lpstr>
      <vt:lpstr>Effective Project Manager</vt:lpstr>
      <vt:lpstr>Effective Project Manager</vt:lpstr>
      <vt:lpstr>Effective Project Manager</vt:lpstr>
      <vt:lpstr>Effective Project Manager</vt:lpstr>
      <vt:lpstr>Effective Project Manager</vt:lpstr>
      <vt:lpstr>Effective Project Manager</vt:lpstr>
      <vt:lpstr>Effective Project Manager</vt:lpstr>
      <vt:lpstr>Effective Project Manager</vt:lpstr>
      <vt:lpstr>People Influencing Your Project</vt:lpstr>
      <vt:lpstr>International Projects</vt:lpstr>
      <vt:lpstr>International Projects</vt:lpstr>
      <vt:lpstr>Environmental factors</vt:lpstr>
      <vt:lpstr>Cross-cultural considerations</vt:lpstr>
      <vt:lpstr>Cross-cultural considerations</vt:lpstr>
      <vt:lpstr>Cross-cultural considerations</vt:lpstr>
      <vt:lpstr>Cross-cultural considerations</vt:lpstr>
      <vt:lpstr>Cross-cultural considerations</vt:lpstr>
      <vt:lpstr>Cross-cultural considerations</vt:lpstr>
      <vt:lpstr>Cross-cultural considerations</vt:lpstr>
      <vt:lpstr>Cross-cultural considerations</vt:lpstr>
      <vt:lpstr>Cross-cultural considerations</vt:lpstr>
      <vt:lpstr>Cross-cultural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Teoretická informatika</dc:title>
  <dc:creator>Hynek</dc:creator>
  <cp:lastModifiedBy>Hynek Josef</cp:lastModifiedBy>
  <cp:revision>258</cp:revision>
  <dcterms:created xsi:type="dcterms:W3CDTF">2008-02-10T10:12:05Z</dcterms:created>
  <dcterms:modified xsi:type="dcterms:W3CDTF">2017-12-18T11:30:11Z</dcterms:modified>
</cp:coreProperties>
</file>