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90" r:id="rId8"/>
    <p:sldId id="262" r:id="rId9"/>
    <p:sldId id="263" r:id="rId10"/>
    <p:sldId id="264" r:id="rId11"/>
    <p:sldId id="265" r:id="rId12"/>
    <p:sldId id="266" r:id="rId13"/>
    <p:sldId id="267" r:id="rId14"/>
    <p:sldId id="270" r:id="rId15"/>
    <p:sldId id="268" r:id="rId16"/>
    <p:sldId id="269" r:id="rId17"/>
    <p:sldId id="272"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4332B02-38D0-4B57-BBD7-4BA5D2124600}" type="datetimeFigureOut">
              <a:rPr lang="es-EC" smtClean="0"/>
              <a:t>14/12/2017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9255346" y="2750337"/>
            <a:ext cx="1171888" cy="1356442"/>
          </a:xfrm>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189235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4332B02-38D0-4B57-BBD7-4BA5D2124600}" type="datetimeFigureOut">
              <a:rPr lang="es-EC" smtClean="0"/>
              <a:t>14/12/2017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309"/>
            <a:ext cx="1154151" cy="1090789"/>
          </a:xfrm>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293374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4332B02-38D0-4B57-BBD7-4BA5D2124600}" type="datetimeFigureOut">
              <a:rPr lang="es-EC" smtClean="0"/>
              <a:t>14/12/2017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615"/>
            <a:ext cx="1154151" cy="1090789"/>
          </a:xfrm>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1998030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4332B02-38D0-4B57-BBD7-4BA5D2124600}" type="datetimeFigureOut">
              <a:rPr lang="es-EC" smtClean="0"/>
              <a:t>14/12/2017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2DD195B9-F3FB-4D9F-AB6E-43D9927C0347}" type="slidenum">
              <a:rPr lang="es-EC" smtClean="0"/>
              <a:t>‹Nº›</a:t>
            </a:fld>
            <a:endParaRPr lang="es-EC"/>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38730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4332B02-38D0-4B57-BBD7-4BA5D2124600}" type="datetimeFigureOut">
              <a:rPr lang="es-EC" smtClean="0"/>
              <a:t>14/12/2017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2209517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4332B02-38D0-4B57-BBD7-4BA5D2124600}" type="datetimeFigureOut">
              <a:rPr lang="es-EC" smtClean="0"/>
              <a:t>14/12/2017</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675055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4332B02-38D0-4B57-BBD7-4BA5D2124600}" type="datetimeFigureOut">
              <a:rPr lang="es-EC" smtClean="0"/>
              <a:t>14/12/2017</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3497150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332B02-38D0-4B57-BBD7-4BA5D2124600}" type="datetimeFigureOut">
              <a:rPr lang="es-EC" smtClean="0"/>
              <a:t>14/12/2017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4030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4332B02-38D0-4B57-BBD7-4BA5D2124600}" type="datetimeFigureOut">
              <a:rPr lang="es-EC" smtClean="0"/>
              <a:t>14/12/2017</a:t>
            </a:fld>
            <a:endParaRPr lang="es-EC"/>
          </a:p>
        </p:txBody>
      </p:sp>
      <p:sp>
        <p:nvSpPr>
          <p:cNvPr id="5" name="Footer Placeholder 4"/>
          <p:cNvSpPr>
            <a:spLocks noGrp="1"/>
          </p:cNvSpPr>
          <p:nvPr>
            <p:ph type="ftr" sz="quarter" idx="11"/>
          </p:nvPr>
        </p:nvSpPr>
        <p:spPr>
          <a:xfrm>
            <a:off x="680321" y="5936188"/>
            <a:ext cx="6126805" cy="365125"/>
          </a:xfrm>
        </p:spPr>
        <p:txBody>
          <a:bodyPr/>
          <a:lstStyle/>
          <a:p>
            <a:endParaRPr lang="es-EC"/>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DD195B9-F3FB-4D9F-AB6E-43D9927C0347}" type="slidenum">
              <a:rPr lang="es-EC" smtClean="0"/>
              <a:t>‹Nº›</a:t>
            </a:fld>
            <a:endParaRPr lang="es-EC"/>
          </a:p>
        </p:txBody>
      </p:sp>
    </p:spTree>
    <p:extLst>
      <p:ext uri="{BB962C8B-B14F-4D97-AF65-F5344CB8AC3E}">
        <p14:creationId xmlns:p14="http://schemas.microsoft.com/office/powerpoint/2010/main" val="5866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332B02-38D0-4B57-BBD7-4BA5D2124600}" type="datetimeFigureOut">
              <a:rPr lang="es-EC" smtClean="0"/>
              <a:t>14/12/2017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218737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4332B02-38D0-4B57-BBD7-4BA5D2124600}" type="datetimeFigureOut">
              <a:rPr lang="es-EC" smtClean="0"/>
              <a:t>14/12/2017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10729455" y="2869895"/>
            <a:ext cx="1154151" cy="1090789"/>
          </a:xfrm>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543695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4332B02-38D0-4B57-BBD7-4BA5D2124600}" type="datetimeFigureOut">
              <a:rPr lang="es-EC" smtClean="0"/>
              <a:t>14/12/2017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410897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4332B02-38D0-4B57-BBD7-4BA5D2124600}" type="datetimeFigureOut">
              <a:rPr lang="es-EC" smtClean="0"/>
              <a:t>14/12/2017</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228265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4332B02-38D0-4B57-BBD7-4BA5D2124600}" type="datetimeFigureOut">
              <a:rPr lang="es-EC" smtClean="0"/>
              <a:t>14/12/2017</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166555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332B02-38D0-4B57-BBD7-4BA5D2124600}" type="datetimeFigureOut">
              <a:rPr lang="es-EC" smtClean="0"/>
              <a:t>14/12/2017</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410879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4332B02-38D0-4B57-BBD7-4BA5D2124600}" type="datetimeFigureOut">
              <a:rPr lang="es-EC" smtClean="0"/>
              <a:t>14/12/2017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1252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4332B02-38D0-4B57-BBD7-4BA5D2124600}" type="datetimeFigureOut">
              <a:rPr lang="es-EC" smtClean="0"/>
              <a:t>14/12/2017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D195B9-F3FB-4D9F-AB6E-43D9927C0347}" type="slidenum">
              <a:rPr lang="es-EC" smtClean="0"/>
              <a:t>‹Nº›</a:t>
            </a:fld>
            <a:endParaRPr lang="es-EC"/>
          </a:p>
        </p:txBody>
      </p:sp>
    </p:spTree>
    <p:extLst>
      <p:ext uri="{BB962C8B-B14F-4D97-AF65-F5344CB8AC3E}">
        <p14:creationId xmlns:p14="http://schemas.microsoft.com/office/powerpoint/2010/main" val="2748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332B02-38D0-4B57-BBD7-4BA5D2124600}" type="datetimeFigureOut">
              <a:rPr lang="es-EC" smtClean="0"/>
              <a:t>14/12/2017</a:t>
            </a:fld>
            <a:endParaRPr lang="es-EC"/>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DD195B9-F3FB-4D9F-AB6E-43D9927C0347}" type="slidenum">
              <a:rPr lang="es-EC" smtClean="0"/>
              <a:t>‹Nº›</a:t>
            </a:fld>
            <a:endParaRPr lang="es-EC"/>
          </a:p>
        </p:txBody>
      </p:sp>
    </p:spTree>
    <p:extLst>
      <p:ext uri="{BB962C8B-B14F-4D97-AF65-F5344CB8AC3E}">
        <p14:creationId xmlns:p14="http://schemas.microsoft.com/office/powerpoint/2010/main" val="9792379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37350-4645-4A8E-8B0B-A9BE3066D058}"/>
              </a:ext>
            </a:extLst>
          </p:cNvPr>
          <p:cNvSpPr>
            <a:spLocks noGrp="1"/>
          </p:cNvSpPr>
          <p:nvPr>
            <p:ph type="ctrTitle"/>
          </p:nvPr>
        </p:nvSpPr>
        <p:spPr/>
        <p:txBody>
          <a:bodyPr/>
          <a:lstStyle/>
          <a:p>
            <a:r>
              <a:rPr lang="es-ES" dirty="0"/>
              <a:t>Inteligencia de Negocios</a:t>
            </a:r>
            <a:endParaRPr lang="es-EC" dirty="0"/>
          </a:p>
        </p:txBody>
      </p:sp>
      <p:sp>
        <p:nvSpPr>
          <p:cNvPr id="3" name="Subtítulo 2">
            <a:extLst>
              <a:ext uri="{FF2B5EF4-FFF2-40B4-BE49-F238E27FC236}">
                <a16:creationId xmlns:a16="http://schemas.microsoft.com/office/drawing/2014/main" id="{06065C6B-5678-4A7E-BA39-1CBC54D6CAFC}"/>
              </a:ext>
            </a:extLst>
          </p:cNvPr>
          <p:cNvSpPr>
            <a:spLocks noGrp="1"/>
          </p:cNvSpPr>
          <p:nvPr>
            <p:ph type="subTitle" idx="1"/>
          </p:nvPr>
        </p:nvSpPr>
        <p:spPr/>
        <p:txBody>
          <a:bodyPr>
            <a:normAutofit lnSpcReduction="10000"/>
          </a:bodyPr>
          <a:lstStyle/>
          <a:p>
            <a:r>
              <a:rPr lang="es-ES" dirty="0"/>
              <a:t>Diseño e </a:t>
            </a:r>
            <a:r>
              <a:rPr lang="es-ES" dirty="0" err="1"/>
              <a:t>Implementacion</a:t>
            </a:r>
            <a:r>
              <a:rPr lang="es-ES" dirty="0"/>
              <a:t> de un sistema </a:t>
            </a:r>
            <a:r>
              <a:rPr lang="es-ES" dirty="0" err="1"/>
              <a:t>Datawarehousing</a:t>
            </a:r>
            <a:endParaRPr lang="es-ES" dirty="0"/>
          </a:p>
          <a:p>
            <a:endParaRPr lang="es-ES" dirty="0"/>
          </a:p>
          <a:p>
            <a:r>
              <a:rPr lang="es-ES" dirty="0"/>
              <a:t>José Limaico-</a:t>
            </a:r>
            <a:r>
              <a:rPr lang="es-ES" dirty="0" err="1"/>
              <a:t>JairoVera</a:t>
            </a:r>
            <a:endParaRPr lang="es-EC" dirty="0"/>
          </a:p>
        </p:txBody>
      </p:sp>
    </p:spTree>
    <p:extLst>
      <p:ext uri="{BB962C8B-B14F-4D97-AF65-F5344CB8AC3E}">
        <p14:creationId xmlns:p14="http://schemas.microsoft.com/office/powerpoint/2010/main" val="56920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4C34F-101A-49FA-A2F0-4540B997AD19}"/>
              </a:ext>
            </a:extLst>
          </p:cNvPr>
          <p:cNvSpPr>
            <a:spLocks noGrp="1"/>
          </p:cNvSpPr>
          <p:nvPr>
            <p:ph type="title"/>
          </p:nvPr>
        </p:nvSpPr>
        <p:spPr/>
        <p:txBody>
          <a:bodyPr/>
          <a:lstStyle/>
          <a:p>
            <a:r>
              <a:rPr lang="es-EC" b="1" dirty="0"/>
              <a:t> ¿Qué mercado es el más rentable? </a:t>
            </a:r>
            <a:br>
              <a:rPr lang="es-EC" b="1" dirty="0"/>
            </a:br>
            <a:endParaRPr lang="es-EC" dirty="0"/>
          </a:p>
        </p:txBody>
      </p:sp>
      <p:pic>
        <p:nvPicPr>
          <p:cNvPr id="4" name="Marcador de contenido 3">
            <a:extLst>
              <a:ext uri="{FF2B5EF4-FFF2-40B4-BE49-F238E27FC236}">
                <a16:creationId xmlns:a16="http://schemas.microsoft.com/office/drawing/2014/main" id="{0412865B-F86A-40F8-9DDC-CDD64760CD5A}"/>
              </a:ext>
            </a:extLst>
          </p:cNvPr>
          <p:cNvPicPr>
            <a:picLocks noGrp="1"/>
          </p:cNvPicPr>
          <p:nvPr>
            <p:ph idx="1"/>
          </p:nvPr>
        </p:nvPicPr>
        <p:blipFill>
          <a:blip r:embed="rId2"/>
          <a:stretch>
            <a:fillRect/>
          </a:stretch>
        </p:blipFill>
        <p:spPr>
          <a:xfrm>
            <a:off x="3825875" y="2612231"/>
            <a:ext cx="3324225" cy="3048000"/>
          </a:xfrm>
          <a:prstGeom prst="rect">
            <a:avLst/>
          </a:prstGeom>
        </p:spPr>
      </p:pic>
    </p:spTree>
    <p:extLst>
      <p:ext uri="{BB962C8B-B14F-4D97-AF65-F5344CB8AC3E}">
        <p14:creationId xmlns:p14="http://schemas.microsoft.com/office/powerpoint/2010/main" val="173343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E2032-D73F-4D06-B5AA-890D02676DDD}"/>
              </a:ext>
            </a:extLst>
          </p:cNvPr>
          <p:cNvSpPr>
            <a:spLocks noGrp="1"/>
          </p:cNvSpPr>
          <p:nvPr>
            <p:ph type="title"/>
          </p:nvPr>
        </p:nvSpPr>
        <p:spPr/>
        <p:txBody>
          <a:bodyPr/>
          <a:lstStyle/>
          <a:p>
            <a:r>
              <a:rPr lang="es-ES" dirty="0" err="1"/>
              <a:t>DimDate</a:t>
            </a:r>
            <a:endParaRPr lang="es-EC" dirty="0"/>
          </a:p>
        </p:txBody>
      </p:sp>
      <p:pic>
        <p:nvPicPr>
          <p:cNvPr id="4" name="Marcador de contenido 3">
            <a:extLst>
              <a:ext uri="{FF2B5EF4-FFF2-40B4-BE49-F238E27FC236}">
                <a16:creationId xmlns:a16="http://schemas.microsoft.com/office/drawing/2014/main" id="{0E477E20-19AF-44C3-B9A9-E5FDED45E756}"/>
              </a:ext>
            </a:extLst>
          </p:cNvPr>
          <p:cNvPicPr>
            <a:picLocks noGrp="1"/>
          </p:cNvPicPr>
          <p:nvPr>
            <p:ph idx="1"/>
          </p:nvPr>
        </p:nvPicPr>
        <p:blipFill>
          <a:blip r:embed="rId2"/>
          <a:stretch>
            <a:fillRect/>
          </a:stretch>
        </p:blipFill>
        <p:spPr>
          <a:xfrm>
            <a:off x="3397250" y="2597944"/>
            <a:ext cx="4181475" cy="3076575"/>
          </a:xfrm>
          <a:prstGeom prst="rect">
            <a:avLst/>
          </a:prstGeom>
        </p:spPr>
      </p:pic>
    </p:spTree>
    <p:extLst>
      <p:ext uri="{BB962C8B-B14F-4D97-AF65-F5344CB8AC3E}">
        <p14:creationId xmlns:p14="http://schemas.microsoft.com/office/powerpoint/2010/main" val="151703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2B688-9AB4-49F3-8709-0B8770C70DC5}"/>
              </a:ext>
            </a:extLst>
          </p:cNvPr>
          <p:cNvSpPr>
            <a:spLocks noGrp="1"/>
          </p:cNvSpPr>
          <p:nvPr>
            <p:ph type="title"/>
          </p:nvPr>
        </p:nvSpPr>
        <p:spPr/>
        <p:txBody>
          <a:bodyPr/>
          <a:lstStyle/>
          <a:p>
            <a:r>
              <a:rPr lang="es-EC" b="1" dirty="0"/>
              <a:t>Tabla de Hecho </a:t>
            </a:r>
            <a:r>
              <a:rPr lang="es-EC" b="1" dirty="0" err="1"/>
              <a:t>FactVentas</a:t>
            </a:r>
            <a:br>
              <a:rPr lang="es-EC" b="1" dirty="0"/>
            </a:br>
            <a:endParaRPr lang="es-EC" dirty="0"/>
          </a:p>
        </p:txBody>
      </p:sp>
      <p:pic>
        <p:nvPicPr>
          <p:cNvPr id="4" name="Marcador de contenido 3">
            <a:extLst>
              <a:ext uri="{FF2B5EF4-FFF2-40B4-BE49-F238E27FC236}">
                <a16:creationId xmlns:a16="http://schemas.microsoft.com/office/drawing/2014/main" id="{CD210551-3F3B-4119-A971-FC27F6687DBD}"/>
              </a:ext>
            </a:extLst>
          </p:cNvPr>
          <p:cNvPicPr>
            <a:picLocks noGrp="1"/>
          </p:cNvPicPr>
          <p:nvPr>
            <p:ph idx="1"/>
          </p:nvPr>
        </p:nvPicPr>
        <p:blipFill rotWithShape="1">
          <a:blip r:embed="rId2"/>
          <a:stretch/>
        </p:blipFill>
        <p:spPr bwMode="auto">
          <a:xfrm>
            <a:off x="4064494" y="2336800"/>
            <a:ext cx="2846987" cy="35988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117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414A71-DAB4-471A-ADDF-927E67DD168F}"/>
              </a:ext>
            </a:extLst>
          </p:cNvPr>
          <p:cNvSpPr>
            <a:spLocks noGrp="1"/>
          </p:cNvSpPr>
          <p:nvPr>
            <p:ph type="title"/>
          </p:nvPr>
        </p:nvSpPr>
        <p:spPr/>
        <p:txBody>
          <a:bodyPr/>
          <a:lstStyle/>
          <a:p>
            <a:r>
              <a:rPr lang="es-ES" dirty="0"/>
              <a:t>Esquema Estrella del Almacén de Datos</a:t>
            </a:r>
            <a:endParaRPr lang="es-EC" dirty="0"/>
          </a:p>
        </p:txBody>
      </p:sp>
      <p:pic>
        <p:nvPicPr>
          <p:cNvPr id="4" name="Marcador de contenido 3">
            <a:extLst>
              <a:ext uri="{FF2B5EF4-FFF2-40B4-BE49-F238E27FC236}">
                <a16:creationId xmlns:a16="http://schemas.microsoft.com/office/drawing/2014/main" id="{E5DD0CAC-0D11-417A-A0BF-B7A6E9518013}"/>
              </a:ext>
            </a:extLst>
          </p:cNvPr>
          <p:cNvPicPr>
            <a:picLocks noGrp="1"/>
          </p:cNvPicPr>
          <p:nvPr>
            <p:ph idx="1"/>
          </p:nvPr>
        </p:nvPicPr>
        <p:blipFill>
          <a:blip r:embed="rId2"/>
          <a:stretch>
            <a:fillRect/>
          </a:stretch>
        </p:blipFill>
        <p:spPr>
          <a:xfrm>
            <a:off x="3308333" y="2336800"/>
            <a:ext cx="4359310" cy="3598863"/>
          </a:xfrm>
          <a:prstGeom prst="rect">
            <a:avLst/>
          </a:prstGeom>
        </p:spPr>
      </p:pic>
    </p:spTree>
    <p:extLst>
      <p:ext uri="{BB962C8B-B14F-4D97-AF65-F5344CB8AC3E}">
        <p14:creationId xmlns:p14="http://schemas.microsoft.com/office/powerpoint/2010/main" val="2113483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3AE06-1220-47D1-A53D-6D4026BD3D91}"/>
              </a:ext>
            </a:extLst>
          </p:cNvPr>
          <p:cNvSpPr>
            <a:spLocks noGrp="1"/>
          </p:cNvSpPr>
          <p:nvPr>
            <p:ph type="title"/>
          </p:nvPr>
        </p:nvSpPr>
        <p:spPr/>
        <p:txBody>
          <a:bodyPr/>
          <a:lstStyle/>
          <a:p>
            <a:endParaRPr lang="es-EC"/>
          </a:p>
        </p:txBody>
      </p:sp>
      <p:graphicFrame>
        <p:nvGraphicFramePr>
          <p:cNvPr id="4" name="Marcador de contenido 3">
            <a:extLst>
              <a:ext uri="{FF2B5EF4-FFF2-40B4-BE49-F238E27FC236}">
                <a16:creationId xmlns:a16="http://schemas.microsoft.com/office/drawing/2014/main" id="{1DEC538A-DDF3-4293-90B9-56958541B112}"/>
              </a:ext>
            </a:extLst>
          </p:cNvPr>
          <p:cNvGraphicFramePr>
            <a:graphicFrameLocks noGrp="1"/>
          </p:cNvGraphicFramePr>
          <p:nvPr>
            <p:ph idx="1"/>
          </p:nvPr>
        </p:nvGraphicFramePr>
        <p:xfrm>
          <a:off x="3398837" y="3330734"/>
          <a:ext cx="5394325" cy="1341120"/>
        </p:xfrm>
        <a:graphic>
          <a:graphicData uri="http://schemas.openxmlformats.org/drawingml/2006/table">
            <a:tbl>
              <a:tblPr firstRow="1" firstCol="1" bandRow="1">
                <a:tableStyleId>{5C22544A-7EE6-4342-B048-85BDC9FD1C3A}</a:tableStyleId>
              </a:tblPr>
              <a:tblGrid>
                <a:gridCol w="2696845">
                  <a:extLst>
                    <a:ext uri="{9D8B030D-6E8A-4147-A177-3AD203B41FA5}">
                      <a16:colId xmlns:a16="http://schemas.microsoft.com/office/drawing/2014/main" val="3896097956"/>
                    </a:ext>
                  </a:extLst>
                </a:gridCol>
                <a:gridCol w="2697480">
                  <a:extLst>
                    <a:ext uri="{9D8B030D-6E8A-4147-A177-3AD203B41FA5}">
                      <a16:colId xmlns:a16="http://schemas.microsoft.com/office/drawing/2014/main" val="713742533"/>
                    </a:ext>
                  </a:extLst>
                </a:gridCol>
              </a:tblGrid>
              <a:tr h="0">
                <a:tc>
                  <a:txBody>
                    <a:bodyPr/>
                    <a:lstStyle/>
                    <a:p>
                      <a:pPr algn="just">
                        <a:spcAft>
                          <a:spcPts val="0"/>
                        </a:spcAft>
                      </a:pPr>
                      <a:r>
                        <a:rPr lang="es-EC" sz="1100">
                          <a:effectLst/>
                        </a:rPr>
                        <a:t>Tabla componente</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s-EC" sz="1100">
                          <a:effectLst/>
                        </a:rPr>
                        <a:t>Dimension</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9625453"/>
                  </a:ext>
                </a:extLst>
              </a:tr>
              <a:tr h="0">
                <a:tc>
                  <a:txBody>
                    <a:bodyPr/>
                    <a:lstStyle/>
                    <a:p>
                      <a:pPr algn="just">
                        <a:spcAft>
                          <a:spcPts val="0"/>
                        </a:spcAft>
                      </a:pPr>
                      <a:r>
                        <a:rPr lang="es-EC" sz="1100">
                          <a:effectLst/>
                        </a:rPr>
                        <a:t>Producto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s-EC" sz="1100">
                          <a:effectLst/>
                        </a:rPr>
                        <a:t>DimProducto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7662977"/>
                  </a:ext>
                </a:extLst>
              </a:tr>
              <a:tr h="0">
                <a:tc>
                  <a:txBody>
                    <a:bodyPr/>
                    <a:lstStyle/>
                    <a:p>
                      <a:pPr algn="just">
                        <a:spcAft>
                          <a:spcPts val="0"/>
                        </a:spcAft>
                      </a:pPr>
                      <a:r>
                        <a:rPr lang="es-EC" sz="1100">
                          <a:effectLst/>
                        </a:rPr>
                        <a:t>Cliente</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s-EC" sz="1100">
                          <a:effectLst/>
                        </a:rPr>
                        <a:t>DimCliente</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8779937"/>
                  </a:ext>
                </a:extLst>
              </a:tr>
              <a:tr h="0">
                <a:tc>
                  <a:txBody>
                    <a:bodyPr/>
                    <a:lstStyle/>
                    <a:p>
                      <a:pPr algn="just">
                        <a:spcAft>
                          <a:spcPts val="0"/>
                        </a:spcAft>
                      </a:pPr>
                      <a:r>
                        <a:rPr lang="es-EC" sz="1100">
                          <a:effectLst/>
                        </a:rPr>
                        <a:t>-</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s-EC" sz="1100">
                          <a:effectLst/>
                        </a:rPr>
                        <a:t>DimPuntodeVenta</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7247685"/>
                  </a:ext>
                </a:extLst>
              </a:tr>
              <a:tr h="0">
                <a:tc>
                  <a:txBody>
                    <a:bodyPr/>
                    <a:lstStyle/>
                    <a:p>
                      <a:pPr algn="just">
                        <a:spcAft>
                          <a:spcPts val="0"/>
                        </a:spcAft>
                      </a:pPr>
                      <a:r>
                        <a:rPr lang="es-EC" sz="1100">
                          <a:effectLst/>
                        </a:rPr>
                        <a:t>Tabla Transaccion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s-EC" sz="1100">
                          <a:effectLst/>
                        </a:rPr>
                        <a:t>Tabla de Hecho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051871"/>
                  </a:ext>
                </a:extLst>
              </a:tr>
              <a:tr h="0">
                <a:tc>
                  <a:txBody>
                    <a:bodyPr/>
                    <a:lstStyle/>
                    <a:p>
                      <a:pPr algn="just">
                        <a:spcAft>
                          <a:spcPts val="0"/>
                        </a:spcAft>
                      </a:pPr>
                      <a:r>
                        <a:rPr lang="es-EC" sz="1100">
                          <a:effectLst/>
                        </a:rPr>
                        <a:t>Detalle Factura</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s-EC" sz="1100">
                          <a:effectLst/>
                        </a:rPr>
                        <a:t>FactVentas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6425436"/>
                  </a:ext>
                </a:extLst>
              </a:tr>
              <a:tr h="0">
                <a:tc gridSpan="2">
                  <a:txBody>
                    <a:bodyPr/>
                    <a:lstStyle/>
                    <a:p>
                      <a:pPr algn="ctr">
                        <a:spcAft>
                          <a:spcPts val="0"/>
                        </a:spcAft>
                      </a:pPr>
                      <a:r>
                        <a:rPr lang="es-EC" sz="1100">
                          <a:effectLst/>
                        </a:rPr>
                        <a:t>Dimension Temporal</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C"/>
                    </a:p>
                  </a:txBody>
                  <a:tcPr/>
                </a:tc>
                <a:extLst>
                  <a:ext uri="{0D108BD9-81ED-4DB2-BD59-A6C34878D82A}">
                    <a16:rowId xmlns:a16="http://schemas.microsoft.com/office/drawing/2014/main" val="461294697"/>
                  </a:ext>
                </a:extLst>
              </a:tr>
              <a:tr h="0">
                <a:tc gridSpan="2">
                  <a:txBody>
                    <a:bodyPr/>
                    <a:lstStyle/>
                    <a:p>
                      <a:pPr algn="ctr">
                        <a:spcAft>
                          <a:spcPts val="0"/>
                        </a:spcAft>
                      </a:pPr>
                      <a:r>
                        <a:rPr lang="es-EC" sz="1100" dirty="0" err="1">
                          <a:effectLst/>
                        </a:rPr>
                        <a:t>DimDate</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C"/>
                    </a:p>
                  </a:txBody>
                  <a:tcPr/>
                </a:tc>
                <a:extLst>
                  <a:ext uri="{0D108BD9-81ED-4DB2-BD59-A6C34878D82A}">
                    <a16:rowId xmlns:a16="http://schemas.microsoft.com/office/drawing/2014/main" val="3735664197"/>
                  </a:ext>
                </a:extLst>
              </a:tr>
            </a:tbl>
          </a:graphicData>
        </a:graphic>
      </p:graphicFrame>
    </p:spTree>
    <p:extLst>
      <p:ext uri="{BB962C8B-B14F-4D97-AF65-F5344CB8AC3E}">
        <p14:creationId xmlns:p14="http://schemas.microsoft.com/office/powerpoint/2010/main" val="207500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27DFD-5585-4396-B07C-025E9F15FEE5}"/>
              </a:ext>
            </a:extLst>
          </p:cNvPr>
          <p:cNvSpPr>
            <a:spLocks noGrp="1"/>
          </p:cNvSpPr>
          <p:nvPr>
            <p:ph type="title"/>
          </p:nvPr>
        </p:nvSpPr>
        <p:spPr/>
        <p:txBody>
          <a:bodyPr/>
          <a:lstStyle/>
          <a:p>
            <a:r>
              <a:rPr lang="es-ES" dirty="0"/>
              <a:t>Arquitectura</a:t>
            </a:r>
            <a:endParaRPr lang="es-EC" dirty="0"/>
          </a:p>
        </p:txBody>
      </p:sp>
      <p:pic>
        <p:nvPicPr>
          <p:cNvPr id="4" name="Marcador de contenido 3">
            <a:extLst>
              <a:ext uri="{FF2B5EF4-FFF2-40B4-BE49-F238E27FC236}">
                <a16:creationId xmlns:a16="http://schemas.microsoft.com/office/drawing/2014/main" id="{000A7E15-1314-4292-AE56-5F257CD6582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788299" y="2390473"/>
            <a:ext cx="6422376" cy="3924601"/>
          </a:xfrm>
          <a:prstGeom prst="rect">
            <a:avLst/>
          </a:prstGeom>
          <a:noFill/>
          <a:ln>
            <a:noFill/>
          </a:ln>
        </p:spPr>
      </p:pic>
    </p:spTree>
    <p:extLst>
      <p:ext uri="{BB962C8B-B14F-4D97-AF65-F5344CB8AC3E}">
        <p14:creationId xmlns:p14="http://schemas.microsoft.com/office/powerpoint/2010/main" val="316647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01317-61C4-46B5-9EE8-BCED7BB6177C}"/>
              </a:ext>
            </a:extLst>
          </p:cNvPr>
          <p:cNvSpPr>
            <a:spLocks noGrp="1"/>
          </p:cNvSpPr>
          <p:nvPr>
            <p:ph type="title"/>
          </p:nvPr>
        </p:nvSpPr>
        <p:spPr/>
        <p:txBody>
          <a:bodyPr/>
          <a:lstStyle/>
          <a:p>
            <a:r>
              <a:rPr lang="es-ES" dirty="0"/>
              <a:t>Creación del Cubo OLAP</a:t>
            </a:r>
            <a:endParaRPr lang="es-EC" dirty="0"/>
          </a:p>
        </p:txBody>
      </p:sp>
      <p:sp>
        <p:nvSpPr>
          <p:cNvPr id="3" name="Marcador de contenido 2">
            <a:extLst>
              <a:ext uri="{FF2B5EF4-FFF2-40B4-BE49-F238E27FC236}">
                <a16:creationId xmlns:a16="http://schemas.microsoft.com/office/drawing/2014/main" id="{C04881FE-9ACC-4794-8527-2D2D999269D8}"/>
              </a:ext>
            </a:extLst>
          </p:cNvPr>
          <p:cNvSpPr>
            <a:spLocks noGrp="1"/>
          </p:cNvSpPr>
          <p:nvPr>
            <p:ph idx="1"/>
          </p:nvPr>
        </p:nvSpPr>
        <p:spPr/>
        <p:txBody>
          <a:bodyPr/>
          <a:lstStyle/>
          <a:p>
            <a:r>
              <a:rPr lang="es-ES" dirty="0"/>
              <a:t>Crear un Origen de Datos</a:t>
            </a:r>
          </a:p>
          <a:p>
            <a:endParaRPr lang="es-ES" dirty="0"/>
          </a:p>
          <a:p>
            <a:endParaRPr lang="es-EC" dirty="0"/>
          </a:p>
        </p:txBody>
      </p:sp>
      <p:pic>
        <p:nvPicPr>
          <p:cNvPr id="4" name="Imagen 3">
            <a:extLst>
              <a:ext uri="{FF2B5EF4-FFF2-40B4-BE49-F238E27FC236}">
                <a16:creationId xmlns:a16="http://schemas.microsoft.com/office/drawing/2014/main" id="{136B7FFF-9FF5-4A3E-8EC7-B3D5056BF4C1}"/>
              </a:ext>
            </a:extLst>
          </p:cNvPr>
          <p:cNvPicPr/>
          <p:nvPr/>
        </p:nvPicPr>
        <p:blipFill>
          <a:blip r:embed="rId2"/>
          <a:stretch>
            <a:fillRect/>
          </a:stretch>
        </p:blipFill>
        <p:spPr>
          <a:xfrm>
            <a:off x="2025367" y="2730114"/>
            <a:ext cx="3336746" cy="2596488"/>
          </a:xfrm>
          <a:prstGeom prst="rect">
            <a:avLst/>
          </a:prstGeom>
        </p:spPr>
      </p:pic>
    </p:spTree>
    <p:extLst>
      <p:ext uri="{BB962C8B-B14F-4D97-AF65-F5344CB8AC3E}">
        <p14:creationId xmlns:p14="http://schemas.microsoft.com/office/powerpoint/2010/main" val="3226014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89AB9-EC68-43AB-AE68-0F6A733389E9}"/>
              </a:ext>
            </a:extLst>
          </p:cNvPr>
          <p:cNvSpPr>
            <a:spLocks noGrp="1"/>
          </p:cNvSpPr>
          <p:nvPr>
            <p:ph type="title"/>
          </p:nvPr>
        </p:nvSpPr>
        <p:spPr/>
        <p:txBody>
          <a:bodyPr/>
          <a:lstStyle/>
          <a:p>
            <a:endParaRPr lang="es-EC"/>
          </a:p>
        </p:txBody>
      </p:sp>
      <p:pic>
        <p:nvPicPr>
          <p:cNvPr id="4" name="Marcador de contenido 3">
            <a:extLst>
              <a:ext uri="{FF2B5EF4-FFF2-40B4-BE49-F238E27FC236}">
                <a16:creationId xmlns:a16="http://schemas.microsoft.com/office/drawing/2014/main" id="{978290A8-823B-4168-9D80-F91FC8AA26D0}"/>
              </a:ext>
            </a:extLst>
          </p:cNvPr>
          <p:cNvPicPr>
            <a:picLocks noGrp="1"/>
          </p:cNvPicPr>
          <p:nvPr>
            <p:ph idx="1"/>
          </p:nvPr>
        </p:nvPicPr>
        <p:blipFill>
          <a:blip r:embed="rId2"/>
          <a:stretch>
            <a:fillRect/>
          </a:stretch>
        </p:blipFill>
        <p:spPr>
          <a:xfrm>
            <a:off x="3241889" y="2336800"/>
            <a:ext cx="4492197" cy="3598863"/>
          </a:xfrm>
          <a:prstGeom prst="rect">
            <a:avLst/>
          </a:prstGeom>
        </p:spPr>
      </p:pic>
    </p:spTree>
    <p:extLst>
      <p:ext uri="{BB962C8B-B14F-4D97-AF65-F5344CB8AC3E}">
        <p14:creationId xmlns:p14="http://schemas.microsoft.com/office/powerpoint/2010/main" val="389050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AB312-309B-4C60-81D6-877E31BC2C10}"/>
              </a:ext>
            </a:extLst>
          </p:cNvPr>
          <p:cNvSpPr>
            <a:spLocks noGrp="1"/>
          </p:cNvSpPr>
          <p:nvPr>
            <p:ph type="title"/>
          </p:nvPr>
        </p:nvSpPr>
        <p:spPr/>
        <p:txBody>
          <a:bodyPr/>
          <a:lstStyle/>
          <a:p>
            <a:r>
              <a:rPr lang="es-ES" dirty="0"/>
              <a:t>Creación de la Vista de Datos</a:t>
            </a:r>
            <a:endParaRPr lang="es-EC" dirty="0"/>
          </a:p>
        </p:txBody>
      </p:sp>
      <p:pic>
        <p:nvPicPr>
          <p:cNvPr id="4" name="Marcador de contenido 3">
            <a:extLst>
              <a:ext uri="{FF2B5EF4-FFF2-40B4-BE49-F238E27FC236}">
                <a16:creationId xmlns:a16="http://schemas.microsoft.com/office/drawing/2014/main" id="{A32E791B-28B0-44C6-8845-A5FEAFB7C02D}"/>
              </a:ext>
            </a:extLst>
          </p:cNvPr>
          <p:cNvPicPr>
            <a:picLocks noGrp="1"/>
          </p:cNvPicPr>
          <p:nvPr>
            <p:ph idx="1"/>
          </p:nvPr>
        </p:nvPicPr>
        <p:blipFill>
          <a:blip r:embed="rId2"/>
          <a:stretch>
            <a:fillRect/>
          </a:stretch>
        </p:blipFill>
        <p:spPr>
          <a:xfrm>
            <a:off x="3249049" y="2336800"/>
            <a:ext cx="4477877" cy="3598863"/>
          </a:xfrm>
          <a:prstGeom prst="rect">
            <a:avLst/>
          </a:prstGeom>
        </p:spPr>
      </p:pic>
    </p:spTree>
    <p:extLst>
      <p:ext uri="{BB962C8B-B14F-4D97-AF65-F5344CB8AC3E}">
        <p14:creationId xmlns:p14="http://schemas.microsoft.com/office/powerpoint/2010/main" val="390975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A2E5A-D4BA-43A7-B8DF-45B6BC803BCA}"/>
              </a:ext>
            </a:extLst>
          </p:cNvPr>
          <p:cNvSpPr>
            <a:spLocks noGrp="1"/>
          </p:cNvSpPr>
          <p:nvPr>
            <p:ph type="title"/>
          </p:nvPr>
        </p:nvSpPr>
        <p:spPr/>
        <p:txBody>
          <a:bodyPr/>
          <a:lstStyle/>
          <a:p>
            <a:endParaRPr lang="es-EC"/>
          </a:p>
        </p:txBody>
      </p:sp>
      <p:pic>
        <p:nvPicPr>
          <p:cNvPr id="4" name="Marcador de contenido 3">
            <a:extLst>
              <a:ext uri="{FF2B5EF4-FFF2-40B4-BE49-F238E27FC236}">
                <a16:creationId xmlns:a16="http://schemas.microsoft.com/office/drawing/2014/main" id="{894F8249-63A6-4C3F-A0D1-04955DC8AF8A}"/>
              </a:ext>
            </a:extLst>
          </p:cNvPr>
          <p:cNvPicPr>
            <a:picLocks noGrp="1"/>
          </p:cNvPicPr>
          <p:nvPr>
            <p:ph idx="1"/>
          </p:nvPr>
        </p:nvPicPr>
        <p:blipFill>
          <a:blip r:embed="rId2"/>
          <a:stretch>
            <a:fillRect/>
          </a:stretch>
        </p:blipFill>
        <p:spPr>
          <a:xfrm>
            <a:off x="3263122" y="2336800"/>
            <a:ext cx="4449732" cy="3598863"/>
          </a:xfrm>
          <a:prstGeom prst="rect">
            <a:avLst/>
          </a:prstGeom>
        </p:spPr>
      </p:pic>
    </p:spTree>
    <p:extLst>
      <p:ext uri="{BB962C8B-B14F-4D97-AF65-F5344CB8AC3E}">
        <p14:creationId xmlns:p14="http://schemas.microsoft.com/office/powerpoint/2010/main" val="383115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E4AF5-BE34-455A-8888-AB3008D226E5}"/>
              </a:ext>
            </a:extLst>
          </p:cNvPr>
          <p:cNvSpPr>
            <a:spLocks noGrp="1"/>
          </p:cNvSpPr>
          <p:nvPr>
            <p:ph type="title"/>
          </p:nvPr>
        </p:nvSpPr>
        <p:spPr/>
        <p:txBody>
          <a:bodyPr/>
          <a:lstStyle/>
          <a:p>
            <a:r>
              <a:rPr lang="es-ES" dirty="0"/>
              <a:t>Objetivos</a:t>
            </a:r>
            <a:endParaRPr lang="es-EC" dirty="0"/>
          </a:p>
        </p:txBody>
      </p:sp>
      <p:sp>
        <p:nvSpPr>
          <p:cNvPr id="3" name="Marcador de contenido 2">
            <a:extLst>
              <a:ext uri="{FF2B5EF4-FFF2-40B4-BE49-F238E27FC236}">
                <a16:creationId xmlns:a16="http://schemas.microsoft.com/office/drawing/2014/main" id="{7B723F48-2D97-419A-8341-518CE2B3BF34}"/>
              </a:ext>
            </a:extLst>
          </p:cNvPr>
          <p:cNvSpPr>
            <a:spLocks noGrp="1"/>
          </p:cNvSpPr>
          <p:nvPr>
            <p:ph idx="1"/>
          </p:nvPr>
        </p:nvSpPr>
        <p:spPr>
          <a:xfrm>
            <a:off x="838200" y="2503503"/>
            <a:ext cx="10515600" cy="3673460"/>
          </a:xfrm>
        </p:spPr>
        <p:txBody>
          <a:bodyPr>
            <a:normAutofit fontScale="92500" lnSpcReduction="20000"/>
          </a:bodyPr>
          <a:lstStyle/>
          <a:p>
            <a:pPr marL="0" lvl="0" indent="0">
              <a:buNone/>
            </a:pPr>
            <a:r>
              <a:rPr lang="es-ES" dirty="0"/>
              <a:t>Objetivo General</a:t>
            </a:r>
          </a:p>
          <a:p>
            <a:r>
              <a:rPr lang="es-EC" dirty="0"/>
              <a:t>Diseñar un sistema de data </a:t>
            </a:r>
            <a:r>
              <a:rPr lang="es-EC" dirty="0" err="1"/>
              <a:t>warehousing</a:t>
            </a:r>
            <a:r>
              <a:rPr lang="es-EC" dirty="0"/>
              <a:t> para dar solución al caso de estudio de </a:t>
            </a:r>
            <a:r>
              <a:rPr lang="es-EC" dirty="0" err="1"/>
              <a:t>EcuaVinos</a:t>
            </a:r>
            <a:r>
              <a:rPr lang="es-EC" dirty="0"/>
              <a:t>.</a:t>
            </a:r>
            <a:endParaRPr lang="es-ES" dirty="0"/>
          </a:p>
          <a:p>
            <a:pPr marL="0" lvl="0" indent="0">
              <a:buNone/>
            </a:pPr>
            <a:r>
              <a:rPr lang="es-ES" dirty="0"/>
              <a:t>Objetivos Específicos </a:t>
            </a:r>
            <a:endParaRPr lang="es-EC" dirty="0"/>
          </a:p>
          <a:p>
            <a:pPr lvl="0"/>
            <a:r>
              <a:rPr lang="es-EC" dirty="0"/>
              <a:t>Diseñar un esquema estrella para almacenar datos multidimensionales de los sistemas de </a:t>
            </a:r>
            <a:r>
              <a:rPr lang="es-EC" dirty="0" err="1"/>
              <a:t>EcuaVinos</a:t>
            </a:r>
            <a:r>
              <a:rPr lang="es-EC" dirty="0"/>
              <a:t>.</a:t>
            </a:r>
          </a:p>
          <a:p>
            <a:pPr lvl="0"/>
            <a:r>
              <a:rPr lang="es-EC" dirty="0"/>
              <a:t>Desarrollar un diccionario de datos del esquema estrella diseñado.</a:t>
            </a:r>
          </a:p>
          <a:p>
            <a:pPr marL="0" indent="0">
              <a:buNone/>
            </a:pPr>
            <a:r>
              <a:rPr lang="es-EC" dirty="0"/>
              <a:t> </a:t>
            </a:r>
          </a:p>
          <a:p>
            <a:pPr lvl="0"/>
            <a:r>
              <a:rPr lang="es-EC" dirty="0"/>
              <a:t> Presentar reportes que permitan visualizar la información cargada al data </a:t>
            </a:r>
            <a:r>
              <a:rPr lang="es-EC" dirty="0" err="1"/>
              <a:t>warehouse</a:t>
            </a:r>
            <a:endParaRPr lang="es-EC" dirty="0"/>
          </a:p>
          <a:p>
            <a:pPr marL="0" indent="0">
              <a:buNone/>
            </a:pPr>
            <a:r>
              <a:rPr lang="es-EC" b="1" dirty="0"/>
              <a:t> </a:t>
            </a:r>
            <a:endParaRPr lang="es-EC" dirty="0"/>
          </a:p>
          <a:p>
            <a:endParaRPr lang="es-EC" dirty="0"/>
          </a:p>
        </p:txBody>
      </p:sp>
    </p:spTree>
    <p:extLst>
      <p:ext uri="{BB962C8B-B14F-4D97-AF65-F5344CB8AC3E}">
        <p14:creationId xmlns:p14="http://schemas.microsoft.com/office/powerpoint/2010/main" val="3823402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733D1-6F3B-4A2D-839E-89C774A0A42C}"/>
              </a:ext>
            </a:extLst>
          </p:cNvPr>
          <p:cNvSpPr>
            <a:spLocks noGrp="1"/>
          </p:cNvSpPr>
          <p:nvPr>
            <p:ph type="title"/>
          </p:nvPr>
        </p:nvSpPr>
        <p:spPr/>
        <p:txBody>
          <a:bodyPr/>
          <a:lstStyle/>
          <a:p>
            <a:endParaRPr lang="es-EC"/>
          </a:p>
        </p:txBody>
      </p:sp>
      <p:pic>
        <p:nvPicPr>
          <p:cNvPr id="4" name="Marcador de contenido 3">
            <a:extLst>
              <a:ext uri="{FF2B5EF4-FFF2-40B4-BE49-F238E27FC236}">
                <a16:creationId xmlns:a16="http://schemas.microsoft.com/office/drawing/2014/main" id="{5EF7D6E8-C10C-4B2C-B33D-D677DFA35C3A}"/>
              </a:ext>
            </a:extLst>
          </p:cNvPr>
          <p:cNvPicPr>
            <a:picLocks noGrp="1"/>
          </p:cNvPicPr>
          <p:nvPr>
            <p:ph idx="1"/>
          </p:nvPr>
        </p:nvPicPr>
        <p:blipFill>
          <a:blip r:embed="rId2"/>
          <a:stretch>
            <a:fillRect/>
          </a:stretch>
        </p:blipFill>
        <p:spPr>
          <a:xfrm>
            <a:off x="2288999" y="2336800"/>
            <a:ext cx="6397978" cy="3598863"/>
          </a:xfrm>
          <a:prstGeom prst="rect">
            <a:avLst/>
          </a:prstGeom>
        </p:spPr>
      </p:pic>
    </p:spTree>
    <p:extLst>
      <p:ext uri="{BB962C8B-B14F-4D97-AF65-F5344CB8AC3E}">
        <p14:creationId xmlns:p14="http://schemas.microsoft.com/office/powerpoint/2010/main" val="1008303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3D29C-BB02-42A2-A6B5-170C6A3F6D22}"/>
              </a:ext>
            </a:extLst>
          </p:cNvPr>
          <p:cNvSpPr>
            <a:spLocks noGrp="1"/>
          </p:cNvSpPr>
          <p:nvPr>
            <p:ph type="title"/>
          </p:nvPr>
        </p:nvSpPr>
        <p:spPr/>
        <p:txBody>
          <a:bodyPr/>
          <a:lstStyle/>
          <a:p>
            <a:r>
              <a:rPr lang="es-ES" dirty="0"/>
              <a:t>Creación del Cubo OLAP</a:t>
            </a:r>
            <a:endParaRPr lang="es-EC" dirty="0"/>
          </a:p>
        </p:txBody>
      </p:sp>
      <p:pic>
        <p:nvPicPr>
          <p:cNvPr id="4" name="Marcador de contenido 3">
            <a:extLst>
              <a:ext uri="{FF2B5EF4-FFF2-40B4-BE49-F238E27FC236}">
                <a16:creationId xmlns:a16="http://schemas.microsoft.com/office/drawing/2014/main" id="{35DA1705-1038-4370-8C42-04A96C80772D}"/>
              </a:ext>
            </a:extLst>
          </p:cNvPr>
          <p:cNvPicPr>
            <a:picLocks noGrp="1"/>
          </p:cNvPicPr>
          <p:nvPr>
            <p:ph idx="1"/>
          </p:nvPr>
        </p:nvPicPr>
        <p:blipFill>
          <a:blip r:embed="rId2"/>
          <a:stretch>
            <a:fillRect/>
          </a:stretch>
        </p:blipFill>
        <p:spPr>
          <a:xfrm>
            <a:off x="3230002" y="2336800"/>
            <a:ext cx="4515972" cy="3598863"/>
          </a:xfrm>
          <a:prstGeom prst="rect">
            <a:avLst/>
          </a:prstGeom>
        </p:spPr>
      </p:pic>
    </p:spTree>
    <p:extLst>
      <p:ext uri="{BB962C8B-B14F-4D97-AF65-F5344CB8AC3E}">
        <p14:creationId xmlns:p14="http://schemas.microsoft.com/office/powerpoint/2010/main" val="373049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8C4A1-182E-496E-817D-0AE945B2A3F9}"/>
              </a:ext>
            </a:extLst>
          </p:cNvPr>
          <p:cNvSpPr>
            <a:spLocks noGrp="1"/>
          </p:cNvSpPr>
          <p:nvPr>
            <p:ph type="title"/>
          </p:nvPr>
        </p:nvSpPr>
        <p:spPr/>
        <p:txBody>
          <a:bodyPr/>
          <a:lstStyle/>
          <a:p>
            <a:endParaRPr lang="es-EC"/>
          </a:p>
        </p:txBody>
      </p:sp>
      <p:pic>
        <p:nvPicPr>
          <p:cNvPr id="4" name="Marcador de contenido 3">
            <a:extLst>
              <a:ext uri="{FF2B5EF4-FFF2-40B4-BE49-F238E27FC236}">
                <a16:creationId xmlns:a16="http://schemas.microsoft.com/office/drawing/2014/main" id="{F305B93F-FE75-474C-8402-D1845CCF5833}"/>
              </a:ext>
            </a:extLst>
          </p:cNvPr>
          <p:cNvPicPr>
            <a:picLocks noGrp="1"/>
          </p:cNvPicPr>
          <p:nvPr>
            <p:ph idx="1"/>
          </p:nvPr>
        </p:nvPicPr>
        <p:blipFill>
          <a:blip r:embed="rId2"/>
          <a:stretch>
            <a:fillRect/>
          </a:stretch>
        </p:blipFill>
        <p:spPr>
          <a:xfrm>
            <a:off x="3244214" y="2336800"/>
            <a:ext cx="4487548" cy="3598863"/>
          </a:xfrm>
          <a:prstGeom prst="rect">
            <a:avLst/>
          </a:prstGeom>
        </p:spPr>
      </p:pic>
    </p:spTree>
    <p:extLst>
      <p:ext uri="{BB962C8B-B14F-4D97-AF65-F5344CB8AC3E}">
        <p14:creationId xmlns:p14="http://schemas.microsoft.com/office/powerpoint/2010/main" val="138874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59019-80E7-41ED-974A-56AAA37F9066}"/>
              </a:ext>
            </a:extLst>
          </p:cNvPr>
          <p:cNvSpPr>
            <a:spLocks noGrp="1"/>
          </p:cNvSpPr>
          <p:nvPr>
            <p:ph type="title"/>
          </p:nvPr>
        </p:nvSpPr>
        <p:spPr/>
        <p:txBody>
          <a:bodyPr/>
          <a:lstStyle/>
          <a:p>
            <a:endParaRPr lang="es-EC"/>
          </a:p>
        </p:txBody>
      </p:sp>
      <p:pic>
        <p:nvPicPr>
          <p:cNvPr id="4" name="Marcador de contenido 3">
            <a:extLst>
              <a:ext uri="{FF2B5EF4-FFF2-40B4-BE49-F238E27FC236}">
                <a16:creationId xmlns:a16="http://schemas.microsoft.com/office/drawing/2014/main" id="{79A0A28F-957A-48E7-9557-2586655355B2}"/>
              </a:ext>
            </a:extLst>
          </p:cNvPr>
          <p:cNvPicPr>
            <a:picLocks noGrp="1"/>
          </p:cNvPicPr>
          <p:nvPr>
            <p:ph idx="1"/>
          </p:nvPr>
        </p:nvPicPr>
        <p:blipFill>
          <a:blip r:embed="rId2"/>
          <a:stretch>
            <a:fillRect/>
          </a:stretch>
        </p:blipFill>
        <p:spPr>
          <a:xfrm>
            <a:off x="3221553" y="2336800"/>
            <a:ext cx="4532869" cy="3598863"/>
          </a:xfrm>
          <a:prstGeom prst="rect">
            <a:avLst/>
          </a:prstGeom>
        </p:spPr>
      </p:pic>
    </p:spTree>
    <p:extLst>
      <p:ext uri="{BB962C8B-B14F-4D97-AF65-F5344CB8AC3E}">
        <p14:creationId xmlns:p14="http://schemas.microsoft.com/office/powerpoint/2010/main" val="1971744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5A92C-D7D6-442E-87E9-46542730319E}"/>
              </a:ext>
            </a:extLst>
          </p:cNvPr>
          <p:cNvSpPr>
            <a:spLocks noGrp="1"/>
          </p:cNvSpPr>
          <p:nvPr>
            <p:ph type="title"/>
          </p:nvPr>
        </p:nvSpPr>
        <p:spPr/>
        <p:txBody>
          <a:bodyPr/>
          <a:lstStyle/>
          <a:p>
            <a:r>
              <a:rPr lang="es-ES" dirty="0"/>
              <a:t>CONFIGURAR LAS JERARQUIAS Y DIMENSIONES</a:t>
            </a:r>
            <a:endParaRPr lang="es-EC" dirty="0"/>
          </a:p>
        </p:txBody>
      </p:sp>
      <p:pic>
        <p:nvPicPr>
          <p:cNvPr id="4" name="Marcador de contenido 3">
            <a:extLst>
              <a:ext uri="{FF2B5EF4-FFF2-40B4-BE49-F238E27FC236}">
                <a16:creationId xmlns:a16="http://schemas.microsoft.com/office/drawing/2014/main" id="{B9736163-0DD2-4FE4-AC71-EDED5FC9E771}"/>
              </a:ext>
            </a:extLst>
          </p:cNvPr>
          <p:cNvPicPr>
            <a:picLocks noGrp="1"/>
          </p:cNvPicPr>
          <p:nvPr>
            <p:ph idx="1"/>
          </p:nvPr>
        </p:nvPicPr>
        <p:blipFill rotWithShape="1">
          <a:blip r:embed="rId2"/>
          <a:srcRect l="1834" t="16689" r="15908" b="5867"/>
          <a:stretch/>
        </p:blipFill>
        <p:spPr bwMode="auto">
          <a:xfrm>
            <a:off x="1372835" y="2506662"/>
            <a:ext cx="8540806"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9784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4237C-2138-453F-AD63-AD27DF3F8E97}"/>
              </a:ext>
            </a:extLst>
          </p:cNvPr>
          <p:cNvSpPr>
            <a:spLocks noGrp="1"/>
          </p:cNvSpPr>
          <p:nvPr>
            <p:ph type="title"/>
          </p:nvPr>
        </p:nvSpPr>
        <p:spPr/>
        <p:txBody>
          <a:bodyPr/>
          <a:lstStyle/>
          <a:p>
            <a:r>
              <a:rPr lang="es-EC" b="1" dirty="0" err="1"/>
              <a:t>DimCliente</a:t>
            </a:r>
            <a:br>
              <a:rPr lang="es-EC" b="1" dirty="0"/>
            </a:br>
            <a:endParaRPr lang="es-EC" dirty="0"/>
          </a:p>
        </p:txBody>
      </p:sp>
      <p:pic>
        <p:nvPicPr>
          <p:cNvPr id="4" name="Marcador de contenido 3">
            <a:extLst>
              <a:ext uri="{FF2B5EF4-FFF2-40B4-BE49-F238E27FC236}">
                <a16:creationId xmlns:a16="http://schemas.microsoft.com/office/drawing/2014/main" id="{4DB116C5-2D80-496A-BD6D-B5043A3DA372}"/>
              </a:ext>
            </a:extLst>
          </p:cNvPr>
          <p:cNvPicPr>
            <a:picLocks noGrp="1"/>
          </p:cNvPicPr>
          <p:nvPr>
            <p:ph idx="1"/>
          </p:nvPr>
        </p:nvPicPr>
        <p:blipFill rotWithShape="1">
          <a:blip r:embed="rId2"/>
          <a:stretch/>
        </p:blipFill>
        <p:spPr bwMode="auto">
          <a:xfrm>
            <a:off x="2288999" y="2336800"/>
            <a:ext cx="6397978" cy="35988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0829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308B7-C14E-4B73-82EF-E3627ED27C70}"/>
              </a:ext>
            </a:extLst>
          </p:cNvPr>
          <p:cNvSpPr>
            <a:spLocks noGrp="1"/>
          </p:cNvSpPr>
          <p:nvPr>
            <p:ph type="title"/>
          </p:nvPr>
        </p:nvSpPr>
        <p:spPr/>
        <p:txBody>
          <a:bodyPr/>
          <a:lstStyle/>
          <a:p>
            <a:r>
              <a:rPr lang="es-EC" b="1" dirty="0" err="1"/>
              <a:t>DimPuntoVenta</a:t>
            </a:r>
            <a:br>
              <a:rPr lang="es-EC" b="1" dirty="0"/>
            </a:br>
            <a:endParaRPr lang="es-EC" dirty="0"/>
          </a:p>
        </p:txBody>
      </p:sp>
      <p:pic>
        <p:nvPicPr>
          <p:cNvPr id="4" name="Marcador de contenido 3">
            <a:extLst>
              <a:ext uri="{FF2B5EF4-FFF2-40B4-BE49-F238E27FC236}">
                <a16:creationId xmlns:a16="http://schemas.microsoft.com/office/drawing/2014/main" id="{F9293846-CF84-4D75-9C90-210DF0BFFB0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2288999" y="2336800"/>
            <a:ext cx="6397978" cy="35988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6440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D29E2-816E-4CB9-BCCC-71198D49C205}"/>
              </a:ext>
            </a:extLst>
          </p:cNvPr>
          <p:cNvSpPr>
            <a:spLocks noGrp="1"/>
          </p:cNvSpPr>
          <p:nvPr>
            <p:ph type="title"/>
          </p:nvPr>
        </p:nvSpPr>
        <p:spPr/>
        <p:txBody>
          <a:bodyPr/>
          <a:lstStyle/>
          <a:p>
            <a:r>
              <a:rPr lang="es-ES" dirty="0" err="1"/>
              <a:t>DimProducto</a:t>
            </a:r>
            <a:endParaRPr lang="es-EC" dirty="0"/>
          </a:p>
        </p:txBody>
      </p:sp>
      <p:pic>
        <p:nvPicPr>
          <p:cNvPr id="4" name="Marcador de contenido 3">
            <a:extLst>
              <a:ext uri="{FF2B5EF4-FFF2-40B4-BE49-F238E27FC236}">
                <a16:creationId xmlns:a16="http://schemas.microsoft.com/office/drawing/2014/main" id="{3A8DAC8C-68DE-426D-8955-44A30E8C8CE5}"/>
              </a:ext>
            </a:extLst>
          </p:cNvPr>
          <p:cNvPicPr>
            <a:picLocks noGrp="1"/>
          </p:cNvPicPr>
          <p:nvPr>
            <p:ph idx="1"/>
          </p:nvPr>
        </p:nvPicPr>
        <p:blipFill rotWithShape="1">
          <a:blip r:embed="rId2"/>
          <a:stretch/>
        </p:blipFill>
        <p:spPr bwMode="auto">
          <a:xfrm>
            <a:off x="2288999" y="2336800"/>
            <a:ext cx="6397978" cy="35988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5359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C5135-6F48-44F1-878C-AF8C1591BCA2}"/>
              </a:ext>
            </a:extLst>
          </p:cNvPr>
          <p:cNvSpPr>
            <a:spLocks noGrp="1"/>
          </p:cNvSpPr>
          <p:nvPr>
            <p:ph type="title"/>
          </p:nvPr>
        </p:nvSpPr>
        <p:spPr/>
        <p:txBody>
          <a:bodyPr/>
          <a:lstStyle/>
          <a:p>
            <a:r>
              <a:rPr lang="es-ES" dirty="0"/>
              <a:t>Compilar la solución</a:t>
            </a:r>
            <a:endParaRPr lang="es-EC" dirty="0"/>
          </a:p>
        </p:txBody>
      </p:sp>
      <p:pic>
        <p:nvPicPr>
          <p:cNvPr id="4" name="Marcador de contenido 3">
            <a:extLst>
              <a:ext uri="{FF2B5EF4-FFF2-40B4-BE49-F238E27FC236}">
                <a16:creationId xmlns:a16="http://schemas.microsoft.com/office/drawing/2014/main" id="{E607A0D9-E543-4772-89B6-1FD9A4C343B9}"/>
              </a:ext>
            </a:extLst>
          </p:cNvPr>
          <p:cNvPicPr>
            <a:picLocks noGrp="1"/>
          </p:cNvPicPr>
          <p:nvPr>
            <p:ph idx="1"/>
          </p:nvPr>
        </p:nvPicPr>
        <p:blipFill>
          <a:blip r:embed="rId2"/>
          <a:stretch>
            <a:fillRect/>
          </a:stretch>
        </p:blipFill>
        <p:spPr>
          <a:xfrm>
            <a:off x="3125148" y="2336800"/>
            <a:ext cx="4725679" cy="3598863"/>
          </a:xfrm>
          <a:prstGeom prst="rect">
            <a:avLst/>
          </a:prstGeom>
        </p:spPr>
      </p:pic>
    </p:spTree>
    <p:extLst>
      <p:ext uri="{BB962C8B-B14F-4D97-AF65-F5344CB8AC3E}">
        <p14:creationId xmlns:p14="http://schemas.microsoft.com/office/powerpoint/2010/main" val="1351514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9F28A-458F-4F9D-97CE-65848E55674C}"/>
              </a:ext>
            </a:extLst>
          </p:cNvPr>
          <p:cNvSpPr>
            <a:spLocks noGrp="1"/>
          </p:cNvSpPr>
          <p:nvPr>
            <p:ph type="title"/>
          </p:nvPr>
        </p:nvSpPr>
        <p:spPr/>
        <p:txBody>
          <a:bodyPr/>
          <a:lstStyle/>
          <a:p>
            <a:endParaRPr lang="es-EC"/>
          </a:p>
        </p:txBody>
      </p:sp>
      <p:pic>
        <p:nvPicPr>
          <p:cNvPr id="4" name="Marcador de contenido 3">
            <a:extLst>
              <a:ext uri="{FF2B5EF4-FFF2-40B4-BE49-F238E27FC236}">
                <a16:creationId xmlns:a16="http://schemas.microsoft.com/office/drawing/2014/main" id="{DC8AC778-0FCC-4CD0-883F-621BC62C747F}"/>
              </a:ext>
            </a:extLst>
          </p:cNvPr>
          <p:cNvPicPr>
            <a:picLocks noGrp="1"/>
          </p:cNvPicPr>
          <p:nvPr>
            <p:ph idx="1"/>
          </p:nvPr>
        </p:nvPicPr>
        <p:blipFill>
          <a:blip r:embed="rId2"/>
          <a:stretch>
            <a:fillRect/>
          </a:stretch>
        </p:blipFill>
        <p:spPr>
          <a:xfrm>
            <a:off x="3398955" y="2336800"/>
            <a:ext cx="4178065" cy="3598863"/>
          </a:xfrm>
          <a:prstGeom prst="rect">
            <a:avLst/>
          </a:prstGeom>
        </p:spPr>
      </p:pic>
    </p:spTree>
    <p:extLst>
      <p:ext uri="{BB962C8B-B14F-4D97-AF65-F5344CB8AC3E}">
        <p14:creationId xmlns:p14="http://schemas.microsoft.com/office/powerpoint/2010/main" val="318058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BF022-2507-4A08-AA79-0ADFE1D0F174}"/>
              </a:ext>
            </a:extLst>
          </p:cNvPr>
          <p:cNvSpPr>
            <a:spLocks noGrp="1"/>
          </p:cNvSpPr>
          <p:nvPr>
            <p:ph type="title"/>
          </p:nvPr>
        </p:nvSpPr>
        <p:spPr/>
        <p:txBody>
          <a:bodyPr/>
          <a:lstStyle/>
          <a:p>
            <a:r>
              <a:rPr lang="es-ES" dirty="0"/>
              <a:t>Introducción </a:t>
            </a:r>
            <a:endParaRPr lang="es-EC" dirty="0"/>
          </a:p>
        </p:txBody>
      </p:sp>
      <p:sp>
        <p:nvSpPr>
          <p:cNvPr id="3" name="Marcador de contenido 2">
            <a:extLst>
              <a:ext uri="{FF2B5EF4-FFF2-40B4-BE49-F238E27FC236}">
                <a16:creationId xmlns:a16="http://schemas.microsoft.com/office/drawing/2014/main" id="{ABC5BADB-47F0-4126-8DC4-E893D1FCDBAA}"/>
              </a:ext>
            </a:extLst>
          </p:cNvPr>
          <p:cNvSpPr>
            <a:spLocks noGrp="1"/>
          </p:cNvSpPr>
          <p:nvPr>
            <p:ph idx="1"/>
          </p:nvPr>
        </p:nvSpPr>
        <p:spPr/>
        <p:txBody>
          <a:bodyPr>
            <a:normAutofit/>
          </a:bodyPr>
          <a:lstStyle/>
          <a:p>
            <a:r>
              <a:rPr lang="es-EC" dirty="0" err="1"/>
              <a:t>EcuaVinos</a:t>
            </a:r>
            <a:r>
              <a:rPr lang="es-EC" dirty="0"/>
              <a:t> es una mediana empresa situada en el valle de Guayllabamba especializada en la elaboración de vinos de alta calidad. Produce tres variedades: </a:t>
            </a:r>
            <a:r>
              <a:rPr lang="es-EC" dirty="0" err="1"/>
              <a:t>pinot</a:t>
            </a:r>
            <a:r>
              <a:rPr lang="es-EC" dirty="0"/>
              <a:t> </a:t>
            </a:r>
            <a:r>
              <a:rPr lang="es-EC" dirty="0" err="1"/>
              <a:t>noir</a:t>
            </a:r>
            <a:r>
              <a:rPr lang="es-EC" dirty="0"/>
              <a:t> y merlot (vino tinto), y </a:t>
            </a:r>
            <a:r>
              <a:rPr lang="es-EC" dirty="0" err="1"/>
              <a:t>pinot</a:t>
            </a:r>
            <a:r>
              <a:rPr lang="es-EC" dirty="0"/>
              <a:t> </a:t>
            </a:r>
            <a:r>
              <a:rPr lang="es-EC" dirty="0" err="1"/>
              <a:t>grigio</a:t>
            </a:r>
            <a:r>
              <a:rPr lang="es-EC" dirty="0"/>
              <a:t> (vino blanco). </a:t>
            </a:r>
          </a:p>
          <a:p>
            <a:r>
              <a:rPr lang="es-EC" dirty="0"/>
              <a:t>Actualmente, las tres variedades principales de vino se venden dentro del país (en Quito y en algunas provincias) e internacionalmente en el Reino Unido y Europa. </a:t>
            </a:r>
          </a:p>
          <a:p>
            <a:r>
              <a:rPr lang="es-EC" dirty="0"/>
              <a:t> </a:t>
            </a:r>
          </a:p>
          <a:p>
            <a:endParaRPr lang="es-EC" dirty="0"/>
          </a:p>
        </p:txBody>
      </p:sp>
    </p:spTree>
    <p:extLst>
      <p:ext uri="{BB962C8B-B14F-4D97-AF65-F5344CB8AC3E}">
        <p14:creationId xmlns:p14="http://schemas.microsoft.com/office/powerpoint/2010/main" val="1588048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B0598-08EB-4AD2-9FC3-8D4F741084E4}"/>
              </a:ext>
            </a:extLst>
          </p:cNvPr>
          <p:cNvSpPr>
            <a:spLocks noGrp="1"/>
          </p:cNvSpPr>
          <p:nvPr>
            <p:ph type="title"/>
          </p:nvPr>
        </p:nvSpPr>
        <p:spPr/>
        <p:txBody>
          <a:bodyPr/>
          <a:lstStyle/>
          <a:p>
            <a:r>
              <a:rPr lang="es-ES" dirty="0" err="1"/>
              <a:t>Implementacion</a:t>
            </a:r>
            <a:r>
              <a:rPr lang="es-ES" dirty="0"/>
              <a:t> Utilizando </a:t>
            </a:r>
            <a:r>
              <a:rPr lang="es-ES" dirty="0" err="1"/>
              <a:t>Power</a:t>
            </a:r>
            <a:r>
              <a:rPr lang="es-ES" dirty="0"/>
              <a:t> </a:t>
            </a:r>
            <a:r>
              <a:rPr lang="es-ES" dirty="0" err="1"/>
              <a:t>Pivot</a:t>
            </a:r>
            <a:endParaRPr lang="es-EC" dirty="0"/>
          </a:p>
        </p:txBody>
      </p:sp>
      <p:pic>
        <p:nvPicPr>
          <p:cNvPr id="4" name="Marcador de contenido 3">
            <a:extLst>
              <a:ext uri="{FF2B5EF4-FFF2-40B4-BE49-F238E27FC236}">
                <a16:creationId xmlns:a16="http://schemas.microsoft.com/office/drawing/2014/main" id="{D81E7E85-1FA6-4692-95D4-12E682DEEAA9}"/>
              </a:ext>
            </a:extLst>
          </p:cNvPr>
          <p:cNvPicPr>
            <a:picLocks noGrp="1"/>
          </p:cNvPicPr>
          <p:nvPr>
            <p:ph idx="1"/>
          </p:nvPr>
        </p:nvPicPr>
        <p:blipFill>
          <a:blip r:embed="rId2"/>
          <a:stretch>
            <a:fillRect/>
          </a:stretch>
        </p:blipFill>
        <p:spPr>
          <a:xfrm>
            <a:off x="3416897" y="2336800"/>
            <a:ext cx="4142181" cy="3598863"/>
          </a:xfrm>
          <a:prstGeom prst="rect">
            <a:avLst/>
          </a:prstGeom>
        </p:spPr>
      </p:pic>
    </p:spTree>
    <p:extLst>
      <p:ext uri="{BB962C8B-B14F-4D97-AF65-F5344CB8AC3E}">
        <p14:creationId xmlns:p14="http://schemas.microsoft.com/office/powerpoint/2010/main" val="4061919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BDBD4-FC68-43C9-9283-EBA5F23AAA30}"/>
              </a:ext>
            </a:extLst>
          </p:cNvPr>
          <p:cNvSpPr>
            <a:spLocks noGrp="1"/>
          </p:cNvSpPr>
          <p:nvPr>
            <p:ph type="title"/>
          </p:nvPr>
        </p:nvSpPr>
        <p:spPr/>
        <p:txBody>
          <a:bodyPr/>
          <a:lstStyle/>
          <a:p>
            <a:endParaRPr lang="es-EC"/>
          </a:p>
        </p:txBody>
      </p:sp>
      <p:pic>
        <p:nvPicPr>
          <p:cNvPr id="4" name="Marcador de contenido 3">
            <a:extLst>
              <a:ext uri="{FF2B5EF4-FFF2-40B4-BE49-F238E27FC236}">
                <a16:creationId xmlns:a16="http://schemas.microsoft.com/office/drawing/2014/main" id="{48AF6F34-FB81-44CF-9576-2329DA185FF6}"/>
              </a:ext>
            </a:extLst>
          </p:cNvPr>
          <p:cNvPicPr>
            <a:picLocks noGrp="1"/>
          </p:cNvPicPr>
          <p:nvPr>
            <p:ph idx="1"/>
          </p:nvPr>
        </p:nvPicPr>
        <p:blipFill>
          <a:blip r:embed="rId2"/>
          <a:stretch>
            <a:fillRect/>
          </a:stretch>
        </p:blipFill>
        <p:spPr>
          <a:xfrm>
            <a:off x="3416897" y="2336800"/>
            <a:ext cx="4142181" cy="3598863"/>
          </a:xfrm>
          <a:prstGeom prst="rect">
            <a:avLst/>
          </a:prstGeom>
        </p:spPr>
      </p:pic>
    </p:spTree>
    <p:extLst>
      <p:ext uri="{BB962C8B-B14F-4D97-AF65-F5344CB8AC3E}">
        <p14:creationId xmlns:p14="http://schemas.microsoft.com/office/powerpoint/2010/main" val="130850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F72DF-17F9-45E8-8254-0F4D729530CB}"/>
              </a:ext>
            </a:extLst>
          </p:cNvPr>
          <p:cNvSpPr>
            <a:spLocks noGrp="1"/>
          </p:cNvSpPr>
          <p:nvPr>
            <p:ph type="title"/>
          </p:nvPr>
        </p:nvSpPr>
        <p:spPr/>
        <p:txBody>
          <a:bodyPr/>
          <a:lstStyle/>
          <a:p>
            <a:endParaRPr lang="es-EC"/>
          </a:p>
        </p:txBody>
      </p:sp>
      <p:pic>
        <p:nvPicPr>
          <p:cNvPr id="4" name="Marcador de contenido 3">
            <a:extLst>
              <a:ext uri="{FF2B5EF4-FFF2-40B4-BE49-F238E27FC236}">
                <a16:creationId xmlns:a16="http://schemas.microsoft.com/office/drawing/2014/main" id="{6BCAA27D-A3AB-4B35-AF90-27E91BD3AC4D}"/>
              </a:ext>
            </a:extLst>
          </p:cNvPr>
          <p:cNvPicPr>
            <a:picLocks noGrp="1"/>
          </p:cNvPicPr>
          <p:nvPr>
            <p:ph idx="1"/>
          </p:nvPr>
        </p:nvPicPr>
        <p:blipFill rotWithShape="1">
          <a:blip r:embed="rId2"/>
          <a:stretch/>
        </p:blipFill>
        <p:spPr bwMode="auto">
          <a:xfrm>
            <a:off x="2133708" y="2336800"/>
            <a:ext cx="6708560" cy="35988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214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B1AFA-2838-4B02-A9F1-79EEB14BE8CA}"/>
              </a:ext>
            </a:extLst>
          </p:cNvPr>
          <p:cNvSpPr>
            <a:spLocks noGrp="1"/>
          </p:cNvSpPr>
          <p:nvPr>
            <p:ph type="title"/>
          </p:nvPr>
        </p:nvSpPr>
        <p:spPr/>
        <p:txBody>
          <a:bodyPr/>
          <a:lstStyle/>
          <a:p>
            <a:r>
              <a:rPr lang="es-ES" dirty="0"/>
              <a:t>Resultado</a:t>
            </a:r>
            <a:endParaRPr lang="es-EC" dirty="0"/>
          </a:p>
        </p:txBody>
      </p:sp>
      <p:sp>
        <p:nvSpPr>
          <p:cNvPr id="3" name="Marcador de contenido 2">
            <a:extLst>
              <a:ext uri="{FF2B5EF4-FFF2-40B4-BE49-F238E27FC236}">
                <a16:creationId xmlns:a16="http://schemas.microsoft.com/office/drawing/2014/main" id="{842C6DCD-C68E-4BA5-A086-E541FE8E23D4}"/>
              </a:ext>
            </a:extLst>
          </p:cNvPr>
          <p:cNvSpPr>
            <a:spLocks noGrp="1"/>
          </p:cNvSpPr>
          <p:nvPr>
            <p:ph idx="1"/>
          </p:nvPr>
        </p:nvSpPr>
        <p:spPr/>
        <p:txBody>
          <a:bodyPr/>
          <a:lstStyle/>
          <a:p>
            <a:r>
              <a:rPr lang="es-EC" b="1" dirty="0"/>
              <a:t>¿Quiénes son los clientes clave?</a:t>
            </a:r>
          </a:p>
          <a:p>
            <a:endParaRPr lang="es-EC" dirty="0"/>
          </a:p>
        </p:txBody>
      </p:sp>
      <p:pic>
        <p:nvPicPr>
          <p:cNvPr id="4" name="Imagen 3">
            <a:extLst>
              <a:ext uri="{FF2B5EF4-FFF2-40B4-BE49-F238E27FC236}">
                <a16:creationId xmlns:a16="http://schemas.microsoft.com/office/drawing/2014/main" id="{CA29B458-2FA7-41EC-A2E4-E26C9C61CFB2}"/>
              </a:ext>
            </a:extLst>
          </p:cNvPr>
          <p:cNvPicPr/>
          <p:nvPr/>
        </p:nvPicPr>
        <p:blipFill>
          <a:blip r:embed="rId2"/>
          <a:stretch>
            <a:fillRect/>
          </a:stretch>
        </p:blipFill>
        <p:spPr>
          <a:xfrm>
            <a:off x="1815437" y="2819499"/>
            <a:ext cx="5400675" cy="2905760"/>
          </a:xfrm>
          <a:prstGeom prst="rect">
            <a:avLst/>
          </a:prstGeom>
        </p:spPr>
      </p:pic>
    </p:spTree>
    <p:extLst>
      <p:ext uri="{BB962C8B-B14F-4D97-AF65-F5344CB8AC3E}">
        <p14:creationId xmlns:p14="http://schemas.microsoft.com/office/powerpoint/2010/main" val="4030227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CDAA5-25F0-410D-8B39-941267326D81}"/>
              </a:ext>
            </a:extLst>
          </p:cNvPr>
          <p:cNvSpPr>
            <a:spLocks noGrp="1"/>
          </p:cNvSpPr>
          <p:nvPr>
            <p:ph type="title"/>
          </p:nvPr>
        </p:nvSpPr>
        <p:spPr/>
        <p:txBody>
          <a:bodyPr/>
          <a:lstStyle/>
          <a:p>
            <a:r>
              <a:rPr lang="es-EC" b="1" dirty="0"/>
              <a:t>¿Qué mercado es el más rentable?</a:t>
            </a:r>
            <a:br>
              <a:rPr lang="es-EC" b="1" dirty="0"/>
            </a:br>
            <a:endParaRPr lang="es-EC" dirty="0"/>
          </a:p>
        </p:txBody>
      </p:sp>
      <p:pic>
        <p:nvPicPr>
          <p:cNvPr id="4" name="Marcador de contenido 3">
            <a:extLst>
              <a:ext uri="{FF2B5EF4-FFF2-40B4-BE49-F238E27FC236}">
                <a16:creationId xmlns:a16="http://schemas.microsoft.com/office/drawing/2014/main" id="{A0089CEA-EC4A-4A85-96FD-88164BD1DC4D}"/>
              </a:ext>
            </a:extLst>
          </p:cNvPr>
          <p:cNvPicPr>
            <a:picLocks noGrp="1"/>
          </p:cNvPicPr>
          <p:nvPr>
            <p:ph idx="1"/>
          </p:nvPr>
        </p:nvPicPr>
        <p:blipFill>
          <a:blip r:embed="rId2"/>
          <a:stretch>
            <a:fillRect/>
          </a:stretch>
        </p:blipFill>
        <p:spPr>
          <a:xfrm>
            <a:off x="1628850" y="2336800"/>
            <a:ext cx="7718275" cy="3598863"/>
          </a:xfrm>
          <a:prstGeom prst="rect">
            <a:avLst/>
          </a:prstGeom>
        </p:spPr>
      </p:pic>
    </p:spTree>
    <p:extLst>
      <p:ext uri="{BB962C8B-B14F-4D97-AF65-F5344CB8AC3E}">
        <p14:creationId xmlns:p14="http://schemas.microsoft.com/office/powerpoint/2010/main" val="436113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18A1A-19D6-421A-8B99-F9EC90AC3637}"/>
              </a:ext>
            </a:extLst>
          </p:cNvPr>
          <p:cNvSpPr>
            <a:spLocks noGrp="1"/>
          </p:cNvSpPr>
          <p:nvPr>
            <p:ph type="title"/>
          </p:nvPr>
        </p:nvSpPr>
        <p:spPr/>
        <p:txBody>
          <a:bodyPr/>
          <a:lstStyle/>
          <a:p>
            <a:r>
              <a:rPr lang="es-EC" b="1" dirty="0"/>
              <a:t>¿Qué productos son los más rentables? </a:t>
            </a:r>
            <a:br>
              <a:rPr lang="es-EC" b="1" dirty="0"/>
            </a:br>
            <a:endParaRPr lang="es-EC" dirty="0"/>
          </a:p>
        </p:txBody>
      </p:sp>
      <p:pic>
        <p:nvPicPr>
          <p:cNvPr id="4" name="Marcador de contenido 3">
            <a:extLst>
              <a:ext uri="{FF2B5EF4-FFF2-40B4-BE49-F238E27FC236}">
                <a16:creationId xmlns:a16="http://schemas.microsoft.com/office/drawing/2014/main" id="{B91C915D-B50A-4E10-9640-427151FCDAB5}"/>
              </a:ext>
            </a:extLst>
          </p:cNvPr>
          <p:cNvPicPr>
            <a:picLocks noGrp="1"/>
          </p:cNvPicPr>
          <p:nvPr>
            <p:ph idx="1"/>
          </p:nvPr>
        </p:nvPicPr>
        <p:blipFill>
          <a:blip r:embed="rId2"/>
          <a:stretch>
            <a:fillRect/>
          </a:stretch>
        </p:blipFill>
        <p:spPr>
          <a:xfrm>
            <a:off x="681038" y="2798932"/>
            <a:ext cx="9613900" cy="2674598"/>
          </a:xfrm>
          <a:prstGeom prst="rect">
            <a:avLst/>
          </a:prstGeom>
        </p:spPr>
      </p:pic>
    </p:spTree>
    <p:extLst>
      <p:ext uri="{BB962C8B-B14F-4D97-AF65-F5344CB8AC3E}">
        <p14:creationId xmlns:p14="http://schemas.microsoft.com/office/powerpoint/2010/main" val="1759941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1D898-3E51-4FCF-9D8A-F3E48D19BEFD}"/>
              </a:ext>
            </a:extLst>
          </p:cNvPr>
          <p:cNvSpPr>
            <a:spLocks noGrp="1"/>
          </p:cNvSpPr>
          <p:nvPr>
            <p:ph type="title"/>
          </p:nvPr>
        </p:nvSpPr>
        <p:spPr/>
        <p:txBody>
          <a:bodyPr/>
          <a:lstStyle/>
          <a:p>
            <a:r>
              <a:rPr lang="es-ES" dirty="0"/>
              <a:t>Conclusiones y Trabajo Futuro</a:t>
            </a:r>
            <a:endParaRPr lang="es-EC" dirty="0"/>
          </a:p>
        </p:txBody>
      </p:sp>
      <p:sp>
        <p:nvSpPr>
          <p:cNvPr id="3" name="Marcador de contenido 2">
            <a:extLst>
              <a:ext uri="{FF2B5EF4-FFF2-40B4-BE49-F238E27FC236}">
                <a16:creationId xmlns:a16="http://schemas.microsoft.com/office/drawing/2014/main" id="{BDD57C7A-3152-40E7-A800-C4A303C98297}"/>
              </a:ext>
            </a:extLst>
          </p:cNvPr>
          <p:cNvSpPr>
            <a:spLocks noGrp="1"/>
          </p:cNvSpPr>
          <p:nvPr>
            <p:ph idx="1"/>
          </p:nvPr>
        </p:nvSpPr>
        <p:spPr/>
        <p:txBody>
          <a:bodyPr/>
          <a:lstStyle/>
          <a:p>
            <a:pPr lvl="0"/>
            <a:r>
              <a:rPr lang="es-EC" dirty="0" err="1"/>
              <a:t>Ecuavinos</a:t>
            </a:r>
            <a:r>
              <a:rPr lang="es-EC" dirty="0"/>
              <a:t> debe invertir en el exterior ya que es un mercado de alto crecimiento económico y ayudaría a que las ventas de la empresa aumenten en el futuro.</a:t>
            </a:r>
          </a:p>
          <a:p>
            <a:pPr lvl="0"/>
            <a:r>
              <a:rPr lang="es-EC" dirty="0"/>
              <a:t>Se debe invertir en la producción del tipo de vino Merlot ya que es el producto más rentable últimamente.</a:t>
            </a:r>
          </a:p>
          <a:p>
            <a:pPr lvl="0"/>
            <a:r>
              <a:rPr lang="es-EC" dirty="0"/>
              <a:t>EL aumento de precios permitirá el crecimiento económico de la empresa, pero solo a nivel de mercado internacional ya que este es el mercado fuerte. </a:t>
            </a:r>
          </a:p>
          <a:p>
            <a:r>
              <a:rPr lang="es-EC"/>
              <a:t> </a:t>
            </a:r>
          </a:p>
          <a:p>
            <a:endParaRPr lang="es-EC"/>
          </a:p>
        </p:txBody>
      </p:sp>
    </p:spTree>
    <p:extLst>
      <p:ext uri="{BB962C8B-B14F-4D97-AF65-F5344CB8AC3E}">
        <p14:creationId xmlns:p14="http://schemas.microsoft.com/office/powerpoint/2010/main" val="56794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BD9A5-FD39-426F-8A12-FA17F58448CD}"/>
              </a:ext>
            </a:extLst>
          </p:cNvPr>
          <p:cNvSpPr>
            <a:spLocks noGrp="1"/>
          </p:cNvSpPr>
          <p:nvPr>
            <p:ph type="title"/>
          </p:nvPr>
        </p:nvSpPr>
        <p:spPr/>
        <p:txBody>
          <a:bodyPr/>
          <a:lstStyle/>
          <a:p>
            <a:r>
              <a:rPr lang="es-ES" dirty="0"/>
              <a:t>Introducción</a:t>
            </a:r>
            <a:endParaRPr lang="es-EC" dirty="0"/>
          </a:p>
        </p:txBody>
      </p:sp>
      <p:sp>
        <p:nvSpPr>
          <p:cNvPr id="3" name="Marcador de contenido 2">
            <a:extLst>
              <a:ext uri="{FF2B5EF4-FFF2-40B4-BE49-F238E27FC236}">
                <a16:creationId xmlns:a16="http://schemas.microsoft.com/office/drawing/2014/main" id="{0661D123-F272-48B6-8137-56F0E84BAFE4}"/>
              </a:ext>
            </a:extLst>
          </p:cNvPr>
          <p:cNvSpPr>
            <a:spLocks noGrp="1"/>
          </p:cNvSpPr>
          <p:nvPr>
            <p:ph idx="1"/>
          </p:nvPr>
        </p:nvSpPr>
        <p:spPr/>
        <p:txBody>
          <a:bodyPr>
            <a:normAutofit lnSpcReduction="10000"/>
          </a:bodyPr>
          <a:lstStyle/>
          <a:p>
            <a:r>
              <a:rPr lang="es-EC" dirty="0"/>
              <a:t>En la actualidad la empresa cuenta con dos sistemas separados de bases de datos relacionales que se encargan de gestionar la producción y ventas de los vinos. </a:t>
            </a:r>
          </a:p>
          <a:p>
            <a:endParaRPr lang="es-ES" dirty="0"/>
          </a:p>
          <a:p>
            <a:r>
              <a:rPr lang="es-EC" dirty="0"/>
              <a:t>Por los antecedentes mencionados se necesita crear un sistema de data </a:t>
            </a:r>
            <a:r>
              <a:rPr lang="es-EC" dirty="0" err="1"/>
              <a:t>warehouse</a:t>
            </a:r>
            <a:r>
              <a:rPr lang="es-EC" dirty="0"/>
              <a:t> que permita administrar tanto la producción como las ventas de los vinos de manera unificada para proveer información útil que permita al gerente de la empresa tomar decisiones para cualquier crecimiento futuro basándose en el análisis del crecimiento de ventas y de producción.</a:t>
            </a:r>
          </a:p>
          <a:p>
            <a:endParaRPr lang="es-EC" dirty="0"/>
          </a:p>
          <a:p>
            <a:endParaRPr lang="es-EC" dirty="0"/>
          </a:p>
        </p:txBody>
      </p:sp>
    </p:spTree>
    <p:extLst>
      <p:ext uri="{BB962C8B-B14F-4D97-AF65-F5344CB8AC3E}">
        <p14:creationId xmlns:p14="http://schemas.microsoft.com/office/powerpoint/2010/main" val="418726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D2CD4-5A58-4C51-A512-BBEAA636FC89}"/>
              </a:ext>
            </a:extLst>
          </p:cNvPr>
          <p:cNvSpPr>
            <a:spLocks noGrp="1"/>
          </p:cNvSpPr>
          <p:nvPr>
            <p:ph type="title"/>
          </p:nvPr>
        </p:nvSpPr>
        <p:spPr/>
        <p:txBody>
          <a:bodyPr/>
          <a:lstStyle/>
          <a:p>
            <a:r>
              <a:rPr lang="es-ES" dirty="0"/>
              <a:t>Método</a:t>
            </a:r>
            <a:endParaRPr lang="es-EC" dirty="0"/>
          </a:p>
        </p:txBody>
      </p:sp>
      <p:sp>
        <p:nvSpPr>
          <p:cNvPr id="3" name="Marcador de contenido 2">
            <a:extLst>
              <a:ext uri="{FF2B5EF4-FFF2-40B4-BE49-F238E27FC236}">
                <a16:creationId xmlns:a16="http://schemas.microsoft.com/office/drawing/2014/main" id="{7ABEBC99-827F-4241-9B83-080A8ECD8301}"/>
              </a:ext>
            </a:extLst>
          </p:cNvPr>
          <p:cNvSpPr>
            <a:spLocks noGrp="1"/>
          </p:cNvSpPr>
          <p:nvPr>
            <p:ph idx="1"/>
          </p:nvPr>
        </p:nvSpPr>
        <p:spPr/>
        <p:txBody>
          <a:bodyPr/>
          <a:lstStyle/>
          <a:p>
            <a:r>
              <a:rPr lang="es-EC" b="1" dirty="0"/>
              <a:t>Diseño Del Esquema en Estrella </a:t>
            </a:r>
          </a:p>
          <a:p>
            <a:pPr marL="0" indent="0">
              <a:buNone/>
            </a:pPr>
            <a:r>
              <a:rPr lang="es-EC" dirty="0"/>
              <a:t>A partir de los sistemas tanto de producción como de ventas de la empresa implementados en los motores de bases de datos Oracle y SQL Server respectivamente podemos obtener la información necesaria para realizar el esquema Estrella y poder responder a las tres preguntas planteadas en los requerimientos.</a:t>
            </a:r>
          </a:p>
          <a:p>
            <a:endParaRPr lang="es-EC" dirty="0"/>
          </a:p>
        </p:txBody>
      </p:sp>
    </p:spTree>
    <p:extLst>
      <p:ext uri="{BB962C8B-B14F-4D97-AF65-F5344CB8AC3E}">
        <p14:creationId xmlns:p14="http://schemas.microsoft.com/office/powerpoint/2010/main" val="133022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30FCE-B638-4591-89C9-C8324F2C4B26}"/>
              </a:ext>
            </a:extLst>
          </p:cNvPr>
          <p:cNvSpPr>
            <a:spLocks noGrp="1"/>
          </p:cNvSpPr>
          <p:nvPr>
            <p:ph type="title"/>
          </p:nvPr>
        </p:nvSpPr>
        <p:spPr/>
        <p:txBody>
          <a:bodyPr/>
          <a:lstStyle/>
          <a:p>
            <a:r>
              <a:rPr lang="es-ES" dirty="0"/>
              <a:t>Base de datos de Ventas</a:t>
            </a:r>
            <a:endParaRPr lang="es-EC" dirty="0"/>
          </a:p>
        </p:txBody>
      </p:sp>
      <p:pic>
        <p:nvPicPr>
          <p:cNvPr id="4" name="Marcador de contenido 3">
            <a:extLst>
              <a:ext uri="{FF2B5EF4-FFF2-40B4-BE49-F238E27FC236}">
                <a16:creationId xmlns:a16="http://schemas.microsoft.com/office/drawing/2014/main" id="{38A25A08-28AA-4F4B-AF48-81BC8C760CB4}"/>
              </a:ext>
            </a:extLst>
          </p:cNvPr>
          <p:cNvPicPr>
            <a:picLocks noGrp="1"/>
          </p:cNvPicPr>
          <p:nvPr>
            <p:ph idx="1"/>
          </p:nvPr>
        </p:nvPicPr>
        <p:blipFill rotWithShape="1">
          <a:blip r:embed="rId2"/>
          <a:stretch/>
        </p:blipFill>
        <p:spPr bwMode="auto">
          <a:xfrm>
            <a:off x="2165961" y="2336800"/>
            <a:ext cx="6644054" cy="35988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911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14F5C-C6B1-421D-AFE9-61BE20CCC858}"/>
              </a:ext>
            </a:extLst>
          </p:cNvPr>
          <p:cNvSpPr>
            <a:spLocks noGrp="1"/>
          </p:cNvSpPr>
          <p:nvPr>
            <p:ph type="title"/>
          </p:nvPr>
        </p:nvSpPr>
        <p:spPr/>
        <p:txBody>
          <a:bodyPr/>
          <a:lstStyle/>
          <a:p>
            <a:r>
              <a:rPr lang="es-ES" dirty="0"/>
              <a:t>Base de Datos de Producción</a:t>
            </a:r>
            <a:endParaRPr lang="es-EC" dirty="0"/>
          </a:p>
        </p:txBody>
      </p:sp>
      <p:pic>
        <p:nvPicPr>
          <p:cNvPr id="4" name="Marcador de contenido 3">
            <a:extLst>
              <a:ext uri="{FF2B5EF4-FFF2-40B4-BE49-F238E27FC236}">
                <a16:creationId xmlns:a16="http://schemas.microsoft.com/office/drawing/2014/main" id="{D6BAE9EE-5930-4CF7-8C8D-3D51DFCCFE81}"/>
              </a:ext>
            </a:extLst>
          </p:cNvPr>
          <p:cNvPicPr>
            <a:picLocks noGrp="1"/>
          </p:cNvPicPr>
          <p:nvPr>
            <p:ph idx="1"/>
          </p:nvPr>
        </p:nvPicPr>
        <p:blipFill>
          <a:blip r:embed="rId2"/>
          <a:stretch>
            <a:fillRect/>
          </a:stretch>
        </p:blipFill>
        <p:spPr>
          <a:xfrm>
            <a:off x="4282308" y="2336800"/>
            <a:ext cx="2411359" cy="3598863"/>
          </a:xfrm>
          <a:prstGeom prst="rect">
            <a:avLst/>
          </a:prstGeom>
        </p:spPr>
      </p:pic>
    </p:spTree>
    <p:extLst>
      <p:ext uri="{BB962C8B-B14F-4D97-AF65-F5344CB8AC3E}">
        <p14:creationId xmlns:p14="http://schemas.microsoft.com/office/powerpoint/2010/main" val="130880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A1E5A-9AB8-4E59-9EB4-F0C33BB85FC0}"/>
              </a:ext>
            </a:extLst>
          </p:cNvPr>
          <p:cNvSpPr>
            <a:spLocks noGrp="1"/>
          </p:cNvSpPr>
          <p:nvPr>
            <p:ph type="title"/>
          </p:nvPr>
        </p:nvSpPr>
        <p:spPr/>
        <p:txBody>
          <a:bodyPr/>
          <a:lstStyle/>
          <a:p>
            <a:r>
              <a:rPr lang="es-EC" b="1" dirty="0"/>
              <a:t>¿Quiénes son los clientes clave?</a:t>
            </a:r>
            <a:br>
              <a:rPr lang="es-EC" b="1" dirty="0"/>
            </a:br>
            <a:endParaRPr lang="es-EC" dirty="0"/>
          </a:p>
        </p:txBody>
      </p:sp>
      <p:pic>
        <p:nvPicPr>
          <p:cNvPr id="7" name="Marcador de contenido 6">
            <a:extLst>
              <a:ext uri="{FF2B5EF4-FFF2-40B4-BE49-F238E27FC236}">
                <a16:creationId xmlns:a16="http://schemas.microsoft.com/office/drawing/2014/main" id="{268BF018-F473-42F2-A058-5710832C6D9B}"/>
              </a:ext>
            </a:extLst>
          </p:cNvPr>
          <p:cNvPicPr>
            <a:picLocks noGrp="1"/>
          </p:cNvPicPr>
          <p:nvPr>
            <p:ph idx="1"/>
          </p:nvPr>
        </p:nvPicPr>
        <p:blipFill rotWithShape="1">
          <a:blip r:embed="rId2"/>
          <a:stretch/>
        </p:blipFill>
        <p:spPr bwMode="auto">
          <a:xfrm>
            <a:off x="4014281" y="2336800"/>
            <a:ext cx="2947413" cy="35988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730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1FCB8-B72C-43E4-956A-D47D478871BF}"/>
              </a:ext>
            </a:extLst>
          </p:cNvPr>
          <p:cNvSpPr>
            <a:spLocks noGrp="1"/>
          </p:cNvSpPr>
          <p:nvPr>
            <p:ph type="title"/>
          </p:nvPr>
        </p:nvSpPr>
        <p:spPr/>
        <p:txBody>
          <a:bodyPr/>
          <a:lstStyle/>
          <a:p>
            <a:r>
              <a:rPr lang="es-EC" b="1" dirty="0"/>
              <a:t>¿Qué productos son los más rentables? </a:t>
            </a:r>
            <a:br>
              <a:rPr lang="es-EC" b="1" dirty="0"/>
            </a:br>
            <a:endParaRPr lang="es-EC" dirty="0"/>
          </a:p>
        </p:txBody>
      </p:sp>
      <p:pic>
        <p:nvPicPr>
          <p:cNvPr id="4" name="Marcador de contenido 3">
            <a:extLst>
              <a:ext uri="{FF2B5EF4-FFF2-40B4-BE49-F238E27FC236}">
                <a16:creationId xmlns:a16="http://schemas.microsoft.com/office/drawing/2014/main" id="{221EA43B-325B-483F-A169-F9C54B74BF00}"/>
              </a:ext>
            </a:extLst>
          </p:cNvPr>
          <p:cNvPicPr>
            <a:picLocks noGrp="1"/>
          </p:cNvPicPr>
          <p:nvPr>
            <p:ph idx="1"/>
          </p:nvPr>
        </p:nvPicPr>
        <p:blipFill>
          <a:blip r:embed="rId2"/>
          <a:stretch>
            <a:fillRect/>
          </a:stretch>
        </p:blipFill>
        <p:spPr>
          <a:xfrm>
            <a:off x="3903414" y="2336800"/>
            <a:ext cx="3169148" cy="3598863"/>
          </a:xfrm>
          <a:prstGeom prst="rect">
            <a:avLst/>
          </a:prstGeom>
        </p:spPr>
      </p:pic>
    </p:spTree>
    <p:extLst>
      <p:ext uri="{BB962C8B-B14F-4D97-AF65-F5344CB8AC3E}">
        <p14:creationId xmlns:p14="http://schemas.microsoft.com/office/powerpoint/2010/main" val="858406111"/>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104</TotalTime>
  <Words>472</Words>
  <Application>Microsoft Office PowerPoint</Application>
  <PresentationFormat>Panorámica</PresentationFormat>
  <Paragraphs>66</Paragraphs>
  <Slides>36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Calibri</vt:lpstr>
      <vt:lpstr>Times New Roman</vt:lpstr>
      <vt:lpstr>Trebuchet MS</vt:lpstr>
      <vt:lpstr>Berlín</vt:lpstr>
      <vt:lpstr>Inteligencia de Negocios</vt:lpstr>
      <vt:lpstr>Objetivos</vt:lpstr>
      <vt:lpstr>Introducción </vt:lpstr>
      <vt:lpstr>Introducción</vt:lpstr>
      <vt:lpstr>Método</vt:lpstr>
      <vt:lpstr>Base de datos de Ventas</vt:lpstr>
      <vt:lpstr>Base de Datos de Producción</vt:lpstr>
      <vt:lpstr>¿Quiénes son los clientes clave? </vt:lpstr>
      <vt:lpstr>¿Qué productos son los más rentables?  </vt:lpstr>
      <vt:lpstr> ¿Qué mercado es el más rentable?  </vt:lpstr>
      <vt:lpstr>DimDate</vt:lpstr>
      <vt:lpstr>Tabla de Hecho FactVentas </vt:lpstr>
      <vt:lpstr>Esquema Estrella del Almacén de Datos</vt:lpstr>
      <vt:lpstr>Presentación de PowerPoint</vt:lpstr>
      <vt:lpstr>Arquitectura</vt:lpstr>
      <vt:lpstr>Creación del Cubo OLAP</vt:lpstr>
      <vt:lpstr>Presentación de PowerPoint</vt:lpstr>
      <vt:lpstr>Creación de la Vista de Datos</vt:lpstr>
      <vt:lpstr>Presentación de PowerPoint</vt:lpstr>
      <vt:lpstr>Presentación de PowerPoint</vt:lpstr>
      <vt:lpstr>Creación del Cubo OLAP</vt:lpstr>
      <vt:lpstr>Presentación de PowerPoint</vt:lpstr>
      <vt:lpstr>Presentación de PowerPoint</vt:lpstr>
      <vt:lpstr>CONFIGURAR LAS JERARQUIAS Y DIMENSIONES</vt:lpstr>
      <vt:lpstr>DimCliente </vt:lpstr>
      <vt:lpstr>DimPuntoVenta </vt:lpstr>
      <vt:lpstr>DimProducto</vt:lpstr>
      <vt:lpstr>Compilar la solución</vt:lpstr>
      <vt:lpstr>Presentación de PowerPoint</vt:lpstr>
      <vt:lpstr>Implementacion Utilizando Power Pivot</vt:lpstr>
      <vt:lpstr>Presentación de PowerPoint</vt:lpstr>
      <vt:lpstr>Presentación de PowerPoint</vt:lpstr>
      <vt:lpstr>Resultado</vt:lpstr>
      <vt:lpstr>¿Qué mercado es el más rentable? </vt:lpstr>
      <vt:lpstr>¿Qué productos son los más rentables?  </vt:lpstr>
      <vt:lpstr>Conclusiones y Trabajo Futuro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de Negocios</dc:title>
  <dc:creator>JOSE FRANCISCO LIMAICO MERA</dc:creator>
  <cp:lastModifiedBy>JOSE FRANCISCO LIMAICO MERA</cp:lastModifiedBy>
  <cp:revision>9</cp:revision>
  <dcterms:created xsi:type="dcterms:W3CDTF">2017-12-14T14:27:27Z</dcterms:created>
  <dcterms:modified xsi:type="dcterms:W3CDTF">2017-12-14T16:12:01Z</dcterms:modified>
</cp:coreProperties>
</file>