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480">
          <p15:clr>
            <a:srgbClr val="A4A3A4"/>
          </p15:clr>
        </p15:guide>
        <p15:guide id="3" pos="7200">
          <p15:clr>
            <a:srgbClr val="A4A3A4"/>
          </p15:clr>
        </p15:guide>
        <p15:guide id="4" pos="4368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sMfhc45aWXZ554xkamK+ZmSXa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80"/>
        <p:guide pos="7200"/>
        <p:guide pos="4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55d73b37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g25855d73b3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25855d73b37_1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HOLI JUAN</a:t>
            </a:r>
            <a:endParaRPr/>
          </a:p>
        </p:txBody>
      </p:sp>
      <p:sp>
        <p:nvSpPr>
          <p:cNvPr id="267" name="Google Shape;26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8812f79b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g258812f79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258812f79bd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">
  <p:cSld name="Título 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" type="body"/>
          </p:nvPr>
        </p:nvSpPr>
        <p:spPr>
          <a:xfrm>
            <a:off x="4612641" y="3554917"/>
            <a:ext cx="6438912" cy="7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type="ctrTitle"/>
          </p:nvPr>
        </p:nvSpPr>
        <p:spPr>
          <a:xfrm>
            <a:off x="4612640" y="2311400"/>
            <a:ext cx="51562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52759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Art">
  <p:cSld name="SmartArt">
    <p:bg>
      <p:bgPr>
        <a:solidFill>
          <a:schemeClr val="accent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e patrón derecho">
  <p:cSld name="Contenido de patrón derecho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7"/>
          <p:cNvSpPr txBox="1"/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Quattrocento Sans"/>
              <a:buNone/>
              <a:defRPr b="1" sz="4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feti púrpura">
  <p:cSld name="Contenido confeti púrpura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i="0" sz="4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8"/>
          <p:cNvSpPr/>
          <p:nvPr/>
        </p:nvSpPr>
        <p:spPr>
          <a:xfrm>
            <a:off x="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8"/>
          <p:cNvSpPr/>
          <p:nvPr/>
        </p:nvSpPr>
        <p:spPr>
          <a:xfrm>
            <a:off x="4032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8"/>
          <p:cNvSpPr/>
          <p:nvPr/>
        </p:nvSpPr>
        <p:spPr>
          <a:xfrm>
            <a:off x="8064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8"/>
          <p:cNvSpPr/>
          <p:nvPr/>
        </p:nvSpPr>
        <p:spPr>
          <a:xfrm>
            <a:off x="12096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8"/>
          <p:cNvSpPr/>
          <p:nvPr/>
        </p:nvSpPr>
        <p:spPr>
          <a:xfrm>
            <a:off x="16129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8"/>
          <p:cNvSpPr/>
          <p:nvPr/>
        </p:nvSpPr>
        <p:spPr>
          <a:xfrm>
            <a:off x="20161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8"/>
          <p:cNvSpPr/>
          <p:nvPr/>
        </p:nvSpPr>
        <p:spPr>
          <a:xfrm>
            <a:off x="24193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8"/>
          <p:cNvSpPr/>
          <p:nvPr/>
        </p:nvSpPr>
        <p:spPr>
          <a:xfrm>
            <a:off x="28225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/>
          <p:nvPr/>
        </p:nvSpPr>
        <p:spPr>
          <a:xfrm>
            <a:off x="32258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/>
          <p:nvPr/>
        </p:nvSpPr>
        <p:spPr>
          <a:xfrm>
            <a:off x="36290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/>
          <p:nvPr/>
        </p:nvSpPr>
        <p:spPr>
          <a:xfrm>
            <a:off x="40322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8"/>
          <p:cNvSpPr/>
          <p:nvPr/>
        </p:nvSpPr>
        <p:spPr>
          <a:xfrm>
            <a:off x="44354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8"/>
          <p:cNvSpPr/>
          <p:nvPr/>
        </p:nvSpPr>
        <p:spPr>
          <a:xfrm>
            <a:off x="48387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8"/>
          <p:cNvSpPr/>
          <p:nvPr/>
        </p:nvSpPr>
        <p:spPr>
          <a:xfrm>
            <a:off x="52419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8"/>
          <p:cNvSpPr/>
          <p:nvPr/>
        </p:nvSpPr>
        <p:spPr>
          <a:xfrm>
            <a:off x="56451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8"/>
          <p:cNvSpPr/>
          <p:nvPr/>
        </p:nvSpPr>
        <p:spPr>
          <a:xfrm>
            <a:off x="60483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8"/>
          <p:cNvSpPr/>
          <p:nvPr/>
        </p:nvSpPr>
        <p:spPr>
          <a:xfrm>
            <a:off x="64516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8"/>
          <p:cNvSpPr/>
          <p:nvPr/>
        </p:nvSpPr>
        <p:spPr>
          <a:xfrm>
            <a:off x="68548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8"/>
          <p:cNvSpPr/>
          <p:nvPr/>
        </p:nvSpPr>
        <p:spPr>
          <a:xfrm>
            <a:off x="72580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8"/>
          <p:cNvSpPr/>
          <p:nvPr/>
        </p:nvSpPr>
        <p:spPr>
          <a:xfrm>
            <a:off x="76612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8"/>
          <p:cNvSpPr/>
          <p:nvPr/>
        </p:nvSpPr>
        <p:spPr>
          <a:xfrm>
            <a:off x="80645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8"/>
          <p:cNvSpPr/>
          <p:nvPr/>
        </p:nvSpPr>
        <p:spPr>
          <a:xfrm>
            <a:off x="84677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8"/>
          <p:cNvSpPr/>
          <p:nvPr/>
        </p:nvSpPr>
        <p:spPr>
          <a:xfrm>
            <a:off x="88709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8"/>
          <p:cNvSpPr/>
          <p:nvPr/>
        </p:nvSpPr>
        <p:spPr>
          <a:xfrm>
            <a:off x="92741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8"/>
          <p:cNvSpPr/>
          <p:nvPr/>
        </p:nvSpPr>
        <p:spPr>
          <a:xfrm>
            <a:off x="104838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8"/>
          <p:cNvSpPr/>
          <p:nvPr/>
        </p:nvSpPr>
        <p:spPr>
          <a:xfrm>
            <a:off x="96774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8"/>
          <p:cNvSpPr/>
          <p:nvPr/>
        </p:nvSpPr>
        <p:spPr>
          <a:xfrm>
            <a:off x="100806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8"/>
          <p:cNvSpPr/>
          <p:nvPr/>
        </p:nvSpPr>
        <p:spPr>
          <a:xfrm>
            <a:off x="108870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8"/>
          <p:cNvSpPr/>
          <p:nvPr/>
        </p:nvSpPr>
        <p:spPr>
          <a:xfrm>
            <a:off x="112903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8"/>
          <p:cNvSpPr/>
          <p:nvPr/>
        </p:nvSpPr>
        <p:spPr>
          <a:xfrm>
            <a:off x="116935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8"/>
          <p:cNvSpPr/>
          <p:nvPr/>
        </p:nvSpPr>
        <p:spPr>
          <a:xfrm>
            <a:off x="12096738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8"/>
          <p:cNvSpPr/>
          <p:nvPr/>
        </p:nvSpPr>
        <p:spPr>
          <a:xfrm>
            <a:off x="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/>
          <p:nvPr/>
        </p:nvSpPr>
        <p:spPr>
          <a:xfrm>
            <a:off x="4032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8"/>
          <p:cNvSpPr/>
          <p:nvPr/>
        </p:nvSpPr>
        <p:spPr>
          <a:xfrm>
            <a:off x="8064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8"/>
          <p:cNvSpPr/>
          <p:nvPr/>
        </p:nvSpPr>
        <p:spPr>
          <a:xfrm>
            <a:off x="12096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8"/>
          <p:cNvSpPr/>
          <p:nvPr/>
        </p:nvSpPr>
        <p:spPr>
          <a:xfrm>
            <a:off x="16129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8"/>
          <p:cNvSpPr/>
          <p:nvPr/>
        </p:nvSpPr>
        <p:spPr>
          <a:xfrm>
            <a:off x="20161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8"/>
          <p:cNvSpPr/>
          <p:nvPr/>
        </p:nvSpPr>
        <p:spPr>
          <a:xfrm>
            <a:off x="24193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8"/>
          <p:cNvSpPr/>
          <p:nvPr/>
        </p:nvSpPr>
        <p:spPr>
          <a:xfrm>
            <a:off x="28225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8"/>
          <p:cNvSpPr/>
          <p:nvPr/>
        </p:nvSpPr>
        <p:spPr>
          <a:xfrm>
            <a:off x="32258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8"/>
          <p:cNvSpPr/>
          <p:nvPr/>
        </p:nvSpPr>
        <p:spPr>
          <a:xfrm>
            <a:off x="36290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8"/>
          <p:cNvSpPr/>
          <p:nvPr/>
        </p:nvSpPr>
        <p:spPr>
          <a:xfrm>
            <a:off x="40322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8"/>
          <p:cNvSpPr/>
          <p:nvPr/>
        </p:nvSpPr>
        <p:spPr>
          <a:xfrm>
            <a:off x="44354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8"/>
          <p:cNvSpPr/>
          <p:nvPr/>
        </p:nvSpPr>
        <p:spPr>
          <a:xfrm>
            <a:off x="48387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8"/>
          <p:cNvSpPr/>
          <p:nvPr/>
        </p:nvSpPr>
        <p:spPr>
          <a:xfrm>
            <a:off x="52419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8"/>
          <p:cNvSpPr/>
          <p:nvPr/>
        </p:nvSpPr>
        <p:spPr>
          <a:xfrm>
            <a:off x="56451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8"/>
          <p:cNvSpPr/>
          <p:nvPr/>
        </p:nvSpPr>
        <p:spPr>
          <a:xfrm>
            <a:off x="60483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8"/>
          <p:cNvSpPr/>
          <p:nvPr/>
        </p:nvSpPr>
        <p:spPr>
          <a:xfrm>
            <a:off x="64516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8"/>
          <p:cNvSpPr/>
          <p:nvPr/>
        </p:nvSpPr>
        <p:spPr>
          <a:xfrm>
            <a:off x="68548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8"/>
          <p:cNvSpPr/>
          <p:nvPr/>
        </p:nvSpPr>
        <p:spPr>
          <a:xfrm>
            <a:off x="72580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8"/>
          <p:cNvSpPr/>
          <p:nvPr/>
        </p:nvSpPr>
        <p:spPr>
          <a:xfrm>
            <a:off x="76612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8"/>
          <p:cNvSpPr/>
          <p:nvPr/>
        </p:nvSpPr>
        <p:spPr>
          <a:xfrm>
            <a:off x="80645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84677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88709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92741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104838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96774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8"/>
          <p:cNvSpPr/>
          <p:nvPr/>
        </p:nvSpPr>
        <p:spPr>
          <a:xfrm>
            <a:off x="100806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8"/>
          <p:cNvSpPr/>
          <p:nvPr/>
        </p:nvSpPr>
        <p:spPr>
          <a:xfrm>
            <a:off x="108870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8"/>
          <p:cNvSpPr/>
          <p:nvPr/>
        </p:nvSpPr>
        <p:spPr>
          <a:xfrm>
            <a:off x="112903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8"/>
          <p:cNvSpPr/>
          <p:nvPr/>
        </p:nvSpPr>
        <p:spPr>
          <a:xfrm>
            <a:off x="116935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8"/>
          <p:cNvSpPr/>
          <p:nvPr/>
        </p:nvSpPr>
        <p:spPr>
          <a:xfrm>
            <a:off x="12096738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rón inferior blanco">
  <p:cSld name="Patrón inferior blanco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/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i="0" sz="40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" type="body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feti azul">
  <p:cSld name="Contenido confeti azul">
    <p:bg>
      <p:bgPr>
        <a:solidFill>
          <a:schemeClr val="accen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i="0" sz="4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0"/>
          <p:cNvSpPr/>
          <p:nvPr/>
        </p:nvSpPr>
        <p:spPr>
          <a:xfrm>
            <a:off x="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0"/>
          <p:cNvSpPr/>
          <p:nvPr/>
        </p:nvSpPr>
        <p:spPr>
          <a:xfrm>
            <a:off x="4032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0"/>
          <p:cNvSpPr/>
          <p:nvPr/>
        </p:nvSpPr>
        <p:spPr>
          <a:xfrm>
            <a:off x="8064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0"/>
          <p:cNvSpPr/>
          <p:nvPr/>
        </p:nvSpPr>
        <p:spPr>
          <a:xfrm>
            <a:off x="12096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0"/>
          <p:cNvSpPr/>
          <p:nvPr/>
        </p:nvSpPr>
        <p:spPr>
          <a:xfrm>
            <a:off x="16129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0"/>
          <p:cNvSpPr/>
          <p:nvPr/>
        </p:nvSpPr>
        <p:spPr>
          <a:xfrm>
            <a:off x="20161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0"/>
          <p:cNvSpPr/>
          <p:nvPr/>
        </p:nvSpPr>
        <p:spPr>
          <a:xfrm>
            <a:off x="24193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0"/>
          <p:cNvSpPr/>
          <p:nvPr/>
        </p:nvSpPr>
        <p:spPr>
          <a:xfrm>
            <a:off x="28225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32258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0"/>
          <p:cNvSpPr/>
          <p:nvPr/>
        </p:nvSpPr>
        <p:spPr>
          <a:xfrm>
            <a:off x="36290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0"/>
          <p:cNvSpPr/>
          <p:nvPr/>
        </p:nvSpPr>
        <p:spPr>
          <a:xfrm>
            <a:off x="40322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0"/>
          <p:cNvSpPr/>
          <p:nvPr/>
        </p:nvSpPr>
        <p:spPr>
          <a:xfrm>
            <a:off x="44354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/>
          <p:nvPr/>
        </p:nvSpPr>
        <p:spPr>
          <a:xfrm>
            <a:off x="48387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0"/>
          <p:cNvSpPr/>
          <p:nvPr/>
        </p:nvSpPr>
        <p:spPr>
          <a:xfrm>
            <a:off x="52419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0"/>
          <p:cNvSpPr/>
          <p:nvPr/>
        </p:nvSpPr>
        <p:spPr>
          <a:xfrm>
            <a:off x="56451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0"/>
          <p:cNvSpPr/>
          <p:nvPr/>
        </p:nvSpPr>
        <p:spPr>
          <a:xfrm>
            <a:off x="60483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0"/>
          <p:cNvSpPr/>
          <p:nvPr/>
        </p:nvSpPr>
        <p:spPr>
          <a:xfrm>
            <a:off x="64516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0"/>
          <p:cNvSpPr/>
          <p:nvPr/>
        </p:nvSpPr>
        <p:spPr>
          <a:xfrm>
            <a:off x="68548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0"/>
          <p:cNvSpPr/>
          <p:nvPr/>
        </p:nvSpPr>
        <p:spPr>
          <a:xfrm>
            <a:off x="72580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0"/>
          <p:cNvSpPr/>
          <p:nvPr/>
        </p:nvSpPr>
        <p:spPr>
          <a:xfrm>
            <a:off x="76612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0"/>
          <p:cNvSpPr/>
          <p:nvPr/>
        </p:nvSpPr>
        <p:spPr>
          <a:xfrm>
            <a:off x="80645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0"/>
          <p:cNvSpPr/>
          <p:nvPr/>
        </p:nvSpPr>
        <p:spPr>
          <a:xfrm>
            <a:off x="84677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/>
          <p:nvPr/>
        </p:nvSpPr>
        <p:spPr>
          <a:xfrm>
            <a:off x="88709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/>
          <p:nvPr/>
        </p:nvSpPr>
        <p:spPr>
          <a:xfrm>
            <a:off x="92741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0"/>
          <p:cNvSpPr/>
          <p:nvPr/>
        </p:nvSpPr>
        <p:spPr>
          <a:xfrm>
            <a:off x="1048385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0"/>
          <p:cNvSpPr/>
          <p:nvPr/>
        </p:nvSpPr>
        <p:spPr>
          <a:xfrm>
            <a:off x="96774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100806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0"/>
          <p:cNvSpPr/>
          <p:nvPr/>
        </p:nvSpPr>
        <p:spPr>
          <a:xfrm>
            <a:off x="1088707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0"/>
          <p:cNvSpPr/>
          <p:nvPr/>
        </p:nvSpPr>
        <p:spPr>
          <a:xfrm>
            <a:off x="11290300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0"/>
          <p:cNvSpPr/>
          <p:nvPr/>
        </p:nvSpPr>
        <p:spPr>
          <a:xfrm>
            <a:off x="11693525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0"/>
          <p:cNvSpPr/>
          <p:nvPr/>
        </p:nvSpPr>
        <p:spPr>
          <a:xfrm>
            <a:off x="12096738" y="328748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/>
          <p:nvPr/>
        </p:nvSpPr>
        <p:spPr>
          <a:xfrm>
            <a:off x="4032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8064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12096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16129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20161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24193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28225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32258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36290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40322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44354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48387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52419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56451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483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64516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68548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72580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76612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80645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84677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88709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92741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1048385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96774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100806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1088707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11290300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11693525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12096738" y="6263821"/>
            <a:ext cx="101092" cy="265431"/>
          </a:xfrm>
          <a:custGeom>
            <a:rect b="b" l="l" r="r" t="t"/>
            <a:pathLst>
              <a:path extrusionOk="0" h="1332" w="314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el patrón izquierdo">
  <p:cSld name="Contenido del patrón izquierdo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00150" y="1200150"/>
            <a:ext cx="685800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/>
          <p:nvPr>
            <p:ph type="titl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Quattrocento Sans"/>
              <a:buNone/>
              <a:defRPr b="1" sz="4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rón inferior negro">
  <p:cSld name="Patrón inferior negro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i="0" sz="4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5" name="Google Shape;16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e una foto">
  <p:cSld name="Contenido de una foto">
    <p:bg>
      <p:bgPr>
        <a:solidFill>
          <a:schemeClr val="accen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3"/>
          <p:cNvSpPr/>
          <p:nvPr>
            <p:ph idx="2" type="pic"/>
          </p:nvPr>
        </p:nvSpPr>
        <p:spPr>
          <a:xfrm>
            <a:off x="6858000" y="715963"/>
            <a:ext cx="4572000" cy="5113336"/>
          </a:xfrm>
          <a:prstGeom prst="rect">
            <a:avLst/>
          </a:prstGeom>
          <a:noFill/>
          <a:ln>
            <a:noFill/>
          </a:ln>
        </p:spPr>
      </p:sp>
      <p:pic>
        <p:nvPicPr>
          <p:cNvPr id="169" name="Google Shape;16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>
            <p:ph type="title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e dos fotos">
  <p:cSld name="Contenido de dos fotos"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2" type="pic"/>
          </p:nvPr>
        </p:nvSpPr>
        <p:spPr>
          <a:xfrm>
            <a:off x="6858000" y="3444081"/>
            <a:ext cx="45720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3" type="pic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5" name="Google Shape;17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>
            <p:ph type="title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4294967295" type="ctrTitle"/>
          </p:nvPr>
        </p:nvSpPr>
        <p:spPr>
          <a:xfrm>
            <a:off x="4358355" y="2311400"/>
            <a:ext cx="754408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C2D1"/>
              </a:buClr>
              <a:buSzPts val="4400"/>
              <a:buFont typeface="Quattrocento Sans"/>
              <a:buNone/>
            </a:pPr>
            <a:r>
              <a:rPr b="1" i="0" lang="es-ES" sz="4400" u="none" cap="none" strike="noStrike">
                <a:solidFill>
                  <a:srgbClr val="01C2D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b="1" i="0" lang="es-E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 </a:t>
            </a:r>
            <a:r>
              <a:rPr b="1" i="0" lang="es-ES" sz="4400" u="none" cap="none" strike="noStrike">
                <a:solidFill>
                  <a:srgbClr val="FE438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b="1" i="0" lang="es-E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ercera </a:t>
            </a:r>
            <a:r>
              <a:rPr b="1" i="0" lang="es-ES" sz="4400" u="none" cap="none" strike="noStrike">
                <a:solidFill>
                  <a:srgbClr val="F69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1" i="0" lang="es-E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ntrega</a:t>
            </a:r>
            <a:br>
              <a:rPr b="1" i="0" lang="es-E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s-ES" sz="4400" u="none" cap="none" strike="noStrike">
                <a:solidFill>
                  <a:srgbClr val="F69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1" i="0" lang="es-E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quipo </a:t>
            </a:r>
            <a:r>
              <a:rPr b="1" lang="es-ES"/>
              <a:t>12</a:t>
            </a:r>
            <a:endParaRPr b="1" i="0" sz="4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Texto&#10;&#10;Descripción generada automáticamente"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7806" y="6149069"/>
            <a:ext cx="3074634" cy="61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855d73b37_1_11"/>
          <p:cNvSpPr txBox="1"/>
          <p:nvPr>
            <p:ph type="title"/>
          </p:nvPr>
        </p:nvSpPr>
        <p:spPr>
          <a:xfrm>
            <a:off x="762000" y="527977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Notificaciones – </a:t>
            </a:r>
            <a:r>
              <a:rPr lang="es-ES" sz="3200">
                <a:solidFill>
                  <a:srgbClr val="007788"/>
                </a:solidFill>
              </a:rPr>
              <a:t>Eventos que generan notificaciones</a:t>
            </a:r>
            <a:endParaRPr>
              <a:solidFill>
                <a:srgbClr val="007788"/>
              </a:solidFill>
            </a:endParaRPr>
          </a:p>
        </p:txBody>
      </p:sp>
      <p:sp>
        <p:nvSpPr>
          <p:cNvPr id="263" name="Google Shape;263;g25855d73b37_1_11"/>
          <p:cNvSpPr txBox="1"/>
          <p:nvPr/>
        </p:nvSpPr>
        <p:spPr>
          <a:xfrm>
            <a:off x="853500" y="1534350"/>
            <a:ext cx="104850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Quattrocento Sans"/>
              <a:buChar char="●"/>
            </a:pPr>
            <a:r>
              <a:rPr b="1" lang="es-ES" sz="2300" u="sng">
                <a:latin typeface="Quattrocento Sans"/>
                <a:ea typeface="Quattrocento Sans"/>
                <a:cs typeface="Quattrocento Sans"/>
                <a:sym typeface="Quattrocento Sans"/>
              </a:rPr>
              <a:t>Informe apertura de incidente:</a:t>
            </a:r>
            <a:r>
              <a:rPr lang="es-ES" sz="2300">
                <a:latin typeface="Quattrocento Sans"/>
                <a:ea typeface="Quattrocento Sans"/>
                <a:cs typeface="Quattrocento Sans"/>
                <a:sym typeface="Quattrocento Sans"/>
              </a:rPr>
              <a:t> Cuando un miembro crea un nuevo incidente, el incidente se informa a la comunidad la cual se encarga de notificar a todos sus miembros.</a:t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Quattrocento Sans"/>
              <a:buChar char="●"/>
            </a:pPr>
            <a:r>
              <a:rPr b="1" lang="es-ES" sz="2300" u="sng">
                <a:latin typeface="Quattrocento Sans"/>
                <a:ea typeface="Quattrocento Sans"/>
                <a:cs typeface="Quattrocento Sans"/>
                <a:sym typeface="Quattrocento Sans"/>
              </a:rPr>
              <a:t>Alertas de </a:t>
            </a:r>
            <a:r>
              <a:rPr b="1" lang="es-ES" sz="2300" u="sng">
                <a:latin typeface="Quattrocento Sans"/>
                <a:ea typeface="Quattrocento Sans"/>
                <a:cs typeface="Quattrocento Sans"/>
                <a:sym typeface="Quattrocento Sans"/>
              </a:rPr>
              <a:t>cercanía</a:t>
            </a:r>
            <a:r>
              <a:rPr b="1" lang="es-ES" sz="2300" u="sng"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es-ES" sz="2300">
                <a:latin typeface="Quattrocento Sans"/>
                <a:ea typeface="Quattrocento Sans"/>
                <a:cs typeface="Quattrocento Sans"/>
                <a:sym typeface="Quattrocento Sans"/>
              </a:rPr>
              <a:t> Cuando un miembro se  encuentra cerca de un incidente, se le </a:t>
            </a:r>
            <a:r>
              <a:rPr lang="es-ES" sz="2300">
                <a:latin typeface="Quattrocento Sans"/>
                <a:ea typeface="Quattrocento Sans"/>
                <a:cs typeface="Quattrocento Sans"/>
                <a:sym typeface="Quattrocento Sans"/>
              </a:rPr>
              <a:t>envía</a:t>
            </a:r>
            <a:r>
              <a:rPr lang="es-ES" sz="2300">
                <a:latin typeface="Quattrocento Sans"/>
                <a:ea typeface="Quattrocento Sans"/>
                <a:cs typeface="Quattrocento Sans"/>
                <a:sym typeface="Quattrocento Sans"/>
              </a:rPr>
              <a:t> una alerta (que recibe en el momento sin importar el tiempo que haya configurado) que solicita que chequee su estado.</a:t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Quattrocento Sans"/>
              <a:buChar char="●"/>
            </a:pPr>
            <a:r>
              <a:rPr b="1" lang="es-ES" sz="2300" u="sng">
                <a:latin typeface="Quattrocento Sans"/>
                <a:ea typeface="Quattrocento Sans"/>
                <a:cs typeface="Quattrocento Sans"/>
                <a:sym typeface="Quattrocento Sans"/>
              </a:rPr>
              <a:t>Informe cierre de incidentes: </a:t>
            </a:r>
            <a:r>
              <a:rPr lang="es-ES" sz="2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Cuando un miembro cierra un incidente, el cierre se informa a la comunidad la cual se encarga de notificar a todos sus miembros.</a:t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type="title"/>
          </p:nvPr>
        </p:nvSpPr>
        <p:spPr>
          <a:xfrm>
            <a:off x="762000" y="459402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Notificaciones – </a:t>
            </a:r>
            <a:r>
              <a:rPr lang="es-ES" sz="3200">
                <a:solidFill>
                  <a:srgbClr val="007788"/>
                </a:solidFill>
              </a:rPr>
              <a:t>Envío sincrónico/asincrónico</a:t>
            </a:r>
            <a:endParaRPr>
              <a:solidFill>
                <a:srgbClr val="007788"/>
              </a:solidFill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7862975" y="1374150"/>
            <a:ext cx="41271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El usuario va a poder configurar si quiere recibir las notificaciones en un horario 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específico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o si quiere que le lleguen en el momento.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Para esto creamos las clases SinApuro e Inmediata, las cuales son las encargadas de decidir en 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qué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momento se envia la notificacion. Como se puede ver en la imagen, implementan la interfaz TiempoNotificacion.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 u="sng">
                <a:latin typeface="Quattrocento Sans"/>
                <a:ea typeface="Quattrocento Sans"/>
                <a:cs typeface="Quattrocento Sans"/>
                <a:sym typeface="Quattrocento Sans"/>
              </a:rPr>
              <a:t>Envío</a:t>
            </a:r>
            <a:r>
              <a:rPr b="1" lang="es-ES" sz="1500" u="sng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s-ES" sz="1500" u="sng">
                <a:latin typeface="Quattrocento Sans"/>
                <a:ea typeface="Quattrocento Sans"/>
                <a:cs typeface="Quattrocento Sans"/>
                <a:sym typeface="Quattrocento Sans"/>
              </a:rPr>
              <a:t>sincrónico</a:t>
            </a:r>
            <a:r>
              <a:rPr b="1" lang="es-ES" sz="1500" u="sng"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el 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método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chequearTiempo se devuelve true y se ejecuta el notificado en ConfigNotificacion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 u="sng">
                <a:latin typeface="Quattrocento Sans"/>
                <a:ea typeface="Quattrocento Sans"/>
                <a:cs typeface="Quattrocento Sans"/>
                <a:sym typeface="Quattrocento Sans"/>
              </a:rPr>
              <a:t>Envío</a:t>
            </a:r>
            <a:r>
              <a:rPr b="1" lang="es-ES" sz="1500" u="sng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s-ES" sz="1500" u="sng">
                <a:latin typeface="Quattrocento Sans"/>
                <a:ea typeface="Quattrocento Sans"/>
                <a:cs typeface="Quattrocento Sans"/>
                <a:sym typeface="Quattrocento Sans"/>
              </a:rPr>
              <a:t>asincrónico</a:t>
            </a:r>
            <a:r>
              <a:rPr b="1" lang="es-ES" sz="1500" u="sng"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el 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método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chequearTiempo devuelve false, y de la 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lógica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se encarga la 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notificación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programada la cual 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tendrá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una 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colección</a:t>
            </a:r>
            <a:r>
              <a:rPr lang="es-ES" sz="1500">
                <a:latin typeface="Quattrocento Sans"/>
                <a:ea typeface="Quattrocento Sans"/>
                <a:cs typeface="Quattrocento Sans"/>
                <a:sym typeface="Quattrocento Sans"/>
              </a:rPr>
              <a:t> de las notificaciones pendientes.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04525"/>
            <a:ext cx="7558176" cy="35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b="1" lang="es-ES" sz="4000">
                <a:solidFill>
                  <a:schemeClr val="lt1"/>
                </a:solidFill>
              </a:rPr>
              <a:t>Miembros Afectados/Observadores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8" name="Google Shape;278;p12"/>
          <p:cNvSpPr txBox="1"/>
          <p:nvPr>
            <p:ph idx="1" type="body"/>
          </p:nvPr>
        </p:nvSpPr>
        <p:spPr>
          <a:xfrm>
            <a:off x="2070847" y="3260705"/>
            <a:ext cx="8380659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ES" sz="1800"/>
              <a:t>Diseño de la condición de Afectado u Observador del Miembro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Afectado/Observador – </a:t>
            </a:r>
            <a:r>
              <a:rPr lang="es-ES" sz="3200">
                <a:solidFill>
                  <a:srgbClr val="007788"/>
                </a:solidFill>
              </a:rPr>
              <a:t>Diseño general</a:t>
            </a:r>
            <a:endParaRPr>
              <a:solidFill>
                <a:srgbClr val="007788"/>
              </a:solidFill>
            </a:endParaRPr>
          </a:p>
        </p:txBody>
      </p:sp>
      <p:sp>
        <p:nvSpPr>
          <p:cNvPr id="285" name="Google Shape;285;p13"/>
          <p:cNvSpPr txBox="1"/>
          <p:nvPr>
            <p:ph idx="4294967295" type="body"/>
          </p:nvPr>
        </p:nvSpPr>
        <p:spPr>
          <a:xfrm>
            <a:off x="6250875" y="2281250"/>
            <a:ext cx="53340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</a:pPr>
            <a:r>
              <a:rPr lang="es-ES" sz="2120">
                <a:solidFill>
                  <a:schemeClr val="dk2"/>
                </a:solidFill>
              </a:rPr>
              <a:t>Una de las decisiones que tomamos fue hacer que los miembros observadores y afectados sea por comunidad y no por servicio.</a:t>
            </a:r>
            <a:br>
              <a:rPr lang="es-ES" sz="2120">
                <a:solidFill>
                  <a:schemeClr val="dk2"/>
                </a:solidFill>
              </a:rPr>
            </a:br>
            <a:r>
              <a:rPr lang="es-ES" sz="2120">
                <a:solidFill>
                  <a:schemeClr val="dk1"/>
                </a:solidFill>
              </a:rPr>
              <a:t>Los miembros pueden asignar si son afectados por los servicios que observa la comunidad.</a:t>
            </a:r>
            <a:endParaRPr sz="2120">
              <a:solidFill>
                <a:schemeClr val="dk2"/>
              </a:solidFill>
            </a:endParaRPr>
          </a:p>
        </p:txBody>
      </p:sp>
      <p:pic>
        <p:nvPicPr>
          <p:cNvPr id="286" name="Google Shape;2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00" y="2081213"/>
            <a:ext cx="50006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s-ES"/>
              <a:t>Ranking de Incidentes</a:t>
            </a:r>
            <a:endParaRPr/>
          </a:p>
        </p:txBody>
      </p:sp>
      <p:sp>
        <p:nvSpPr>
          <p:cNvPr id="293" name="Google Shape;293;p14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ES"/>
              <a:t>Diseño del Módulo Rankeador de Incidentes; diferentes rankings solicitados.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762000" y="476552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Rankings – </a:t>
            </a:r>
            <a:r>
              <a:rPr lang="es-ES" sz="3200">
                <a:solidFill>
                  <a:srgbClr val="007788"/>
                </a:solidFill>
              </a:rPr>
              <a:t>Diseño general</a:t>
            </a:r>
            <a:endParaRPr>
              <a:solidFill>
                <a:srgbClr val="007788"/>
              </a:solidFill>
            </a:endParaRPr>
          </a:p>
        </p:txBody>
      </p:sp>
      <p:pic>
        <p:nvPicPr>
          <p:cNvPr id="300" name="Google Shape;3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5" y="1434550"/>
            <a:ext cx="11415249" cy="44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762000" y="226702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Rankings </a:t>
            </a:r>
            <a:r>
              <a:rPr lang="es-ES" sz="2000">
                <a:solidFill>
                  <a:srgbClr val="007788"/>
                </a:solidFill>
              </a:rPr>
              <a:t>–</a:t>
            </a:r>
            <a:r>
              <a:rPr lang="es-ES">
                <a:solidFill>
                  <a:srgbClr val="007788"/>
                </a:solidFill>
              </a:rPr>
              <a:t> </a:t>
            </a:r>
            <a:r>
              <a:rPr lang="es-ES" sz="2000">
                <a:solidFill>
                  <a:srgbClr val="007788"/>
                </a:solidFill>
              </a:rPr>
              <a:t>RankingEntidades &lt;&lt;abstract&gt;&gt; - Template Method</a:t>
            </a:r>
            <a:endParaRPr>
              <a:solidFill>
                <a:srgbClr val="007788"/>
              </a:solidFill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00" y="842293"/>
            <a:ext cx="9391608" cy="522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8812f79bd_0_11"/>
          <p:cNvSpPr txBox="1"/>
          <p:nvPr>
            <p:ph type="title"/>
          </p:nvPr>
        </p:nvSpPr>
        <p:spPr>
          <a:xfrm>
            <a:off x="762000" y="716577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Rankings </a:t>
            </a:r>
            <a:r>
              <a:rPr lang="es-ES" sz="2000">
                <a:solidFill>
                  <a:srgbClr val="007788"/>
                </a:solidFill>
              </a:rPr>
              <a:t>–</a:t>
            </a:r>
            <a:r>
              <a:rPr lang="es-ES">
                <a:solidFill>
                  <a:srgbClr val="007788"/>
                </a:solidFill>
              </a:rPr>
              <a:t> </a:t>
            </a:r>
            <a:r>
              <a:rPr lang="es-ES" sz="2000">
                <a:solidFill>
                  <a:srgbClr val="007788"/>
                </a:solidFill>
              </a:rPr>
              <a:t>Entidades con mayor promedio de tiempo de cierre de incidentes</a:t>
            </a:r>
            <a:endParaRPr>
              <a:solidFill>
                <a:srgbClr val="007788"/>
              </a:solidFill>
            </a:endParaRPr>
          </a:p>
        </p:txBody>
      </p:sp>
      <p:pic>
        <p:nvPicPr>
          <p:cNvPr id="314" name="Google Shape;314;g258812f79b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76430"/>
            <a:ext cx="10815450" cy="40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762000" y="257327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Rankings</a:t>
            </a:r>
            <a:r>
              <a:rPr lang="es-ES" sz="2000">
                <a:solidFill>
                  <a:srgbClr val="007788"/>
                </a:solidFill>
              </a:rPr>
              <a:t> – Entidades con mayor cantidad de incidentes reportados en la semana</a:t>
            </a:r>
            <a:endParaRPr/>
          </a:p>
        </p:txBody>
      </p:sp>
      <p:pic>
        <p:nvPicPr>
          <p:cNvPr id="321" name="Google Shape;3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5" y="1192213"/>
            <a:ext cx="11252849" cy="4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Rankings</a:t>
            </a:r>
            <a:r>
              <a:rPr lang="es-ES" sz="2000">
                <a:solidFill>
                  <a:srgbClr val="007788"/>
                </a:solidFill>
              </a:rPr>
              <a:t> – Mayor grado de impacto de las problemáticas</a:t>
            </a:r>
            <a:endParaRPr/>
          </a:p>
        </p:txBody>
      </p:sp>
      <p:pic>
        <p:nvPicPr>
          <p:cNvPr id="328" name="Google Shape;3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5" y="1739550"/>
            <a:ext cx="11196650" cy="36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Quattrocento Sans"/>
              <a:buNone/>
            </a:pPr>
            <a:r>
              <a:rPr lang="es-ES"/>
              <a:t>Alcance</a:t>
            </a:r>
            <a:endParaRPr/>
          </a:p>
        </p:txBody>
      </p:sp>
      <p:sp>
        <p:nvSpPr>
          <p:cNvPr id="197" name="Google Shape;197;p2"/>
          <p:cNvSpPr txBox="1"/>
          <p:nvPr>
            <p:ph idx="1" type="body"/>
          </p:nvPr>
        </p:nvSpPr>
        <p:spPr>
          <a:xfrm>
            <a:off x="762000" y="1905000"/>
            <a:ext cx="6477000" cy="4324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s-ES"/>
              <a:t>La entrega comprende: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/>
              <a:t>Apertura de Incidentes sobre Prestaciones de Servicios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/>
              <a:t>Cierre de Incidentes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/>
              <a:t>Envío de notificaciones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800">
                <a:solidFill>
                  <a:schemeClr val="dk2"/>
                </a:solidFill>
              </a:rPr>
              <a:t>Por medios: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>
                <a:solidFill>
                  <a:schemeClr val="dk2"/>
                </a:solidFill>
              </a:rPr>
              <a:t>Email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>
                <a:solidFill>
                  <a:schemeClr val="dk2"/>
                </a:solidFill>
              </a:rPr>
              <a:t>WhatsApp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800">
                <a:solidFill>
                  <a:schemeClr val="dk2"/>
                </a:solidFill>
              </a:rPr>
              <a:t>Por eventos de: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>
                <a:solidFill>
                  <a:schemeClr val="dk2"/>
                </a:solidFill>
              </a:rPr>
              <a:t>Apertura de incidentes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>
                <a:solidFill>
                  <a:schemeClr val="dk2"/>
                </a:solidFill>
              </a:rPr>
              <a:t>Cierre de incidentes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>
                <a:solidFill>
                  <a:schemeClr val="dk2"/>
                </a:solidFill>
              </a:rPr>
              <a:t>Sugerencia de revisión de incidentes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800">
                <a:solidFill>
                  <a:schemeClr val="dk2"/>
                </a:solidFill>
              </a:rPr>
              <a:t>Según forma: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>
                <a:solidFill>
                  <a:schemeClr val="dk2"/>
                </a:solidFill>
              </a:rPr>
              <a:t>Cuando suceden (instantáneas)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>
                <a:solidFill>
                  <a:schemeClr val="dk2"/>
                </a:solidFill>
              </a:rPr>
              <a:t>Sin apuros (diferidas en el tiempo)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/>
              <a:t>Ranking de Incidentes según los tres criterios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/>
              <a:t>Informes para entidades prestadoras/organismos de control de Rankings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ES" sz="1600">
                <a:solidFill>
                  <a:schemeClr val="dk2"/>
                </a:solidFill>
              </a:rPr>
              <a:t>Miembros Afectados/Observadores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b="1" lang="es-ES" sz="4000">
                <a:solidFill>
                  <a:schemeClr val="lt1"/>
                </a:solidFill>
              </a:rPr>
              <a:t>Informes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2070847" y="3260705"/>
            <a:ext cx="83808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ES"/>
              <a:t>Generación (y envío) de informes para Entidades Prestadoras y Organismos de Control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Informes – </a:t>
            </a:r>
            <a:r>
              <a:rPr lang="es-ES" sz="3200">
                <a:solidFill>
                  <a:srgbClr val="007788"/>
                </a:solidFill>
              </a:rPr>
              <a:t>Diseño general</a:t>
            </a:r>
            <a:endParaRPr>
              <a:solidFill>
                <a:srgbClr val="007788"/>
              </a:solidFill>
            </a:endParaRPr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00" y="1890937"/>
            <a:ext cx="10750999" cy="30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Distribución de trabajo en el equipo</a:t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909875" y="2753200"/>
            <a:ext cx="6623700" cy="221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Quattrocento Sans"/>
                <a:ea typeface="Quattrocento Sans"/>
                <a:cs typeface="Quattrocento Sans"/>
                <a:sym typeface="Quattrocento Sans"/>
              </a:rPr>
              <a:t>Notificaciones (Cron Job)</a:t>
            </a:r>
            <a:r>
              <a:rPr lang="es-ES" sz="3000">
                <a:latin typeface="Quattrocento Sans"/>
                <a:ea typeface="Quattrocento Sans"/>
                <a:cs typeface="Quattrocento Sans"/>
                <a:sym typeface="Quattrocento Sans"/>
              </a:rPr>
              <a:t> - Juan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Quattrocento Sans"/>
                <a:ea typeface="Quattrocento Sans"/>
                <a:cs typeface="Quattrocento Sans"/>
                <a:sym typeface="Quattrocento Sans"/>
              </a:rPr>
              <a:t>Medio Whatsapp (API Twilio)</a:t>
            </a:r>
            <a:r>
              <a:rPr lang="es-ES" sz="3000">
                <a:latin typeface="Quattrocento Sans"/>
                <a:ea typeface="Quattrocento Sans"/>
                <a:cs typeface="Quattrocento Sans"/>
                <a:sym typeface="Quattrocento Sans"/>
              </a:rPr>
              <a:t> - Joselin 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Quattrocento Sans"/>
                <a:ea typeface="Quattrocento Sans"/>
                <a:cs typeface="Quattrocento Sans"/>
                <a:sym typeface="Quattrocento Sans"/>
              </a:rPr>
              <a:t>Medio Mail (API Javax.mail)</a:t>
            </a:r>
            <a:r>
              <a:rPr lang="es-ES" sz="3000">
                <a:latin typeface="Quattrocento Sans"/>
                <a:ea typeface="Quattrocento Sans"/>
                <a:cs typeface="Quattrocento Sans"/>
                <a:sym typeface="Quattrocento Sans"/>
              </a:rPr>
              <a:t> - Franco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Quattrocento Sans"/>
                <a:ea typeface="Quattrocento Sans"/>
                <a:cs typeface="Quattrocento Sans"/>
                <a:sym typeface="Quattrocento Sans"/>
              </a:rPr>
              <a:t>Rankings</a:t>
            </a:r>
            <a:r>
              <a:rPr lang="es-ES" sz="3000">
                <a:latin typeface="Quattrocento Sans"/>
                <a:ea typeface="Quattrocento Sans"/>
                <a:cs typeface="Quattrocento Sans"/>
                <a:sym typeface="Quattrocento Sans"/>
              </a:rPr>
              <a:t> - Agus y Caro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s-ES"/>
              <a:t>Fin </a:t>
            </a:r>
            <a:r>
              <a:rPr lang="es-ES">
                <a:solidFill>
                  <a:schemeClr val="accent5"/>
                </a:solidFill>
              </a:rPr>
              <a:t>y </a:t>
            </a:r>
            <a:r>
              <a:rPr lang="es-ES"/>
              <a:t>Gracias</a:t>
            </a:r>
            <a:endParaRPr/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ES" sz="1800"/>
              <a:t>¿Preguntas?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2625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FF2625"/>
                </a:solidFill>
              </a:rPr>
              <a:t>Equipo 12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ES" sz="2600"/>
              <a:t>Integrantes: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Vazquez Juan Martin</a:t>
            </a:r>
            <a:endParaRPr b="0"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Piccininno Franco Ezequiel</a:t>
            </a:r>
            <a:endParaRPr b="0"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Condori Joselin Magalí</a:t>
            </a:r>
            <a:endParaRPr b="0"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Kassem </a:t>
            </a:r>
            <a:r>
              <a:rPr b="0" lang="es-ES" sz="2600"/>
              <a:t>Agustin</a:t>
            </a:r>
            <a:r>
              <a:rPr b="0" lang="es-ES" sz="2600"/>
              <a:t> Jonas</a:t>
            </a:r>
            <a:endParaRPr b="0"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de los Ríos Carolina</a:t>
            </a:r>
            <a:endParaRPr b="0" sz="2600"/>
          </a:p>
        </p:txBody>
      </p:sp>
      <p:pic>
        <p:nvPicPr>
          <p:cNvPr descr="Texto&#10;&#10;Descripción generada automáticamente"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7806" y="6149069"/>
            <a:ext cx="3074634" cy="61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s-ES"/>
              <a:t>Incidentes</a:t>
            </a:r>
            <a:endParaRPr/>
          </a:p>
        </p:txBody>
      </p:sp>
      <p:sp>
        <p:nvSpPr>
          <p:cNvPr id="204" name="Google Shape;204;p3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ES"/>
              <a:t>Diseño del Incidente; apertura de incidentes; cierre de incidentes.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>
            <p:ph type="title"/>
          </p:nvPr>
        </p:nvSpPr>
        <p:spPr>
          <a:xfrm>
            <a:off x="762000" y="237327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Incidentes – </a:t>
            </a:r>
            <a:r>
              <a:rPr lang="es-ES" sz="3200">
                <a:solidFill>
                  <a:srgbClr val="007788"/>
                </a:solidFill>
              </a:rPr>
              <a:t>Diseño general</a:t>
            </a:r>
            <a:endParaRPr>
              <a:solidFill>
                <a:srgbClr val="007788"/>
              </a:solidFill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7229175" y="3294150"/>
            <a:ext cx="4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6939100" y="2321250"/>
            <a:ext cx="51186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Se 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creará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 una instancia de Incidente para cada incidente que ocurra en una 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prestación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 de servicio determinada.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3" name="Google Shape;2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2925"/>
            <a:ext cx="6786704" cy="52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type="title"/>
          </p:nvPr>
        </p:nvSpPr>
        <p:spPr>
          <a:xfrm>
            <a:off x="762000" y="476652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Incidentes – </a:t>
            </a:r>
            <a:r>
              <a:rPr lang="es-ES" sz="3200">
                <a:solidFill>
                  <a:srgbClr val="007788"/>
                </a:solidFill>
              </a:rPr>
              <a:t>Apertura de incidentes</a:t>
            </a:r>
            <a:endParaRPr>
              <a:solidFill>
                <a:srgbClr val="007788"/>
              </a:solidFill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247800" y="3808200"/>
            <a:ext cx="116964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La apertura de incidentes las 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harán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 los miembros de las comunidades. Estos se 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guardarán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, temporalmente, en un repositorio de incidentes, y se 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avisará</a:t>
            </a:r>
            <a:r>
              <a:rPr lang="es-ES" sz="2400">
                <a:latin typeface="Quattrocento Sans"/>
                <a:ea typeface="Quattrocento Sans"/>
                <a:cs typeface="Quattrocento Sans"/>
                <a:sym typeface="Quattrocento Sans"/>
              </a:rPr>
              <a:t> a la comunidad que hay un nuevo incidente para notificar.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5" y="1642650"/>
            <a:ext cx="11696450" cy="18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/>
          <p:nvPr>
            <p:ph type="title"/>
          </p:nvPr>
        </p:nvSpPr>
        <p:spPr>
          <a:xfrm>
            <a:off x="762000" y="390827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Incidentes – </a:t>
            </a:r>
            <a:r>
              <a:rPr lang="es-ES" sz="3200">
                <a:solidFill>
                  <a:srgbClr val="007788"/>
                </a:solidFill>
              </a:rPr>
              <a:t>Cierre de incidentes</a:t>
            </a:r>
            <a:endParaRPr>
              <a:solidFill>
                <a:srgbClr val="007788"/>
              </a:solidFill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842850" y="4722775"/>
            <a:ext cx="10506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Cuando un miembro decide cerrar un incidente, se le asigna una hora de cierre, y se le comunica a la comunidad que hay un cierre de un incidente</a:t>
            </a:r>
            <a:endParaRPr sz="2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275" y="1480925"/>
            <a:ext cx="7463525" cy="15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050" y="3257550"/>
            <a:ext cx="6430050" cy="12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6"/>
          <p:cNvSpPr txBox="1"/>
          <p:nvPr/>
        </p:nvSpPr>
        <p:spPr>
          <a:xfrm>
            <a:off x="842850" y="3243413"/>
            <a:ext cx="1957200" cy="507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F69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Incidente</a:t>
            </a:r>
            <a:endParaRPr sz="2100">
              <a:solidFill>
                <a:srgbClr val="F69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891075" y="1480938"/>
            <a:ext cx="1957200" cy="507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F69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Miembro</a:t>
            </a:r>
            <a:endParaRPr sz="2100">
              <a:solidFill>
                <a:srgbClr val="F69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b="1" lang="es-ES" sz="4000">
                <a:solidFill>
                  <a:schemeClr val="lt1"/>
                </a:solidFill>
              </a:rPr>
              <a:t>Notificaciones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2089472" y="3223430"/>
            <a:ext cx="83808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ES" sz="1800"/>
              <a:t>Diseño del Módulo de Notificaciones; notificaciones por los distintos medios; envío de notificaciones según eventos; envío de notificaciones en el momento y de forma diferida en el tiempo.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762000" y="327377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Notificaciones – </a:t>
            </a:r>
            <a:r>
              <a:rPr lang="es-ES" sz="3200">
                <a:solidFill>
                  <a:srgbClr val="007788"/>
                </a:solidFill>
              </a:rPr>
              <a:t>Diseño general</a:t>
            </a:r>
            <a:endParaRPr>
              <a:solidFill>
                <a:srgbClr val="007788"/>
              </a:solidFill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7458075" y="1177900"/>
            <a:ext cx="45777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Cada comunidad </a:t>
            </a: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tendrá</a:t>
            </a: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 su propio Notificador. La </a:t>
            </a: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función</a:t>
            </a: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 del notificador es crear las N notificaciones (siendo N la cantidad de miembros de la comunidad) y asignando cada una a su respectivo destinatario (el usuario del miembro).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La clase NotificacionProgramada es utilizada para la forma de notificado “SinApuro”, que contiene una lista de las notificaciones que le llegan al usuario, hasta que sea la hora de mandar.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Además</a:t>
            </a: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, las notificaciones tienen como atributo el TiempoNotificacion para setearlo en caso de que no se quiera utilizar el que tiene configurado el usuario, en otro caso, </a:t>
            </a: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quedaría</a:t>
            </a:r>
            <a:r>
              <a:rPr lang="es-ES" sz="1700">
                <a:latin typeface="Quattrocento Sans"/>
                <a:ea typeface="Quattrocento Sans"/>
                <a:cs typeface="Quattrocento Sans"/>
                <a:sym typeface="Quattrocento Sans"/>
              </a:rPr>
              <a:t> en null para que se utilice el del usuario.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7" name="Google Shape;2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0" y="1377588"/>
            <a:ext cx="7288524" cy="410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>
            <p:ph type="title"/>
          </p:nvPr>
        </p:nvSpPr>
        <p:spPr>
          <a:xfrm>
            <a:off x="762000" y="528002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88"/>
              </a:buClr>
              <a:buSzPts val="4000"/>
              <a:buFont typeface="Quattrocento Sans"/>
              <a:buNone/>
            </a:pPr>
            <a:r>
              <a:rPr lang="es-ES">
                <a:solidFill>
                  <a:srgbClr val="007788"/>
                </a:solidFill>
              </a:rPr>
              <a:t>Notificaciones – </a:t>
            </a:r>
            <a:r>
              <a:rPr lang="es-ES" sz="3200">
                <a:solidFill>
                  <a:srgbClr val="007788"/>
                </a:solidFill>
              </a:rPr>
              <a:t>Medios de Notificaciones</a:t>
            </a:r>
            <a:endParaRPr>
              <a:solidFill>
                <a:srgbClr val="007788"/>
              </a:solidFill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9918288" y="2410313"/>
            <a:ext cx="81600" cy="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7065538" y="2205300"/>
            <a:ext cx="4674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Los medios de </a:t>
            </a:r>
            <a:r>
              <a:rPr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notificación</a:t>
            </a:r>
            <a:r>
              <a:rPr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serán</a:t>
            </a:r>
            <a:r>
              <a:rPr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, mail y Whatsapp. Al ser APIs nos vimos obligados a utilizar adapters.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Las APIs utilizadas son: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Quattrocento Sans"/>
              <a:buChar char="●"/>
            </a:pPr>
            <a:r>
              <a:rPr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Para mail: </a:t>
            </a:r>
            <a:r>
              <a:rPr b="1"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javax mail</a:t>
            </a:r>
            <a:endParaRPr b="1"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Quattrocento Sans"/>
              <a:buChar char="●"/>
            </a:pPr>
            <a:r>
              <a:rPr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Para Wpp: </a:t>
            </a:r>
            <a:r>
              <a:rPr b="1" lang="es-ES" sz="2100">
                <a:latin typeface="Quattrocento Sans"/>
                <a:ea typeface="Quattrocento Sans"/>
                <a:cs typeface="Quattrocento Sans"/>
                <a:sym typeface="Quattrocento Sans"/>
              </a:rPr>
              <a:t>Twilio </a:t>
            </a:r>
            <a:endParaRPr b="1" sz="2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6" name="Google Shape;2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62" y="2175600"/>
            <a:ext cx="6613075" cy="25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