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9" r:id="rId5"/>
    <p:sldId id="260" r:id="rId6"/>
    <p:sldId id="262" r:id="rId7"/>
    <p:sldId id="263" r:id="rId8"/>
    <p:sldId id="264" r:id="rId9"/>
    <p:sldId id="265" r:id="rId10"/>
    <p:sldId id="266" r:id="rId11"/>
    <p:sldId id="267" r:id="rId12"/>
    <p:sldId id="272" r:id="rId13"/>
    <p:sldId id="273" r:id="rId14"/>
    <p:sldId id="274"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186093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347227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7240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2922482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8415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198827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2047547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116512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2054324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262846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232693-8EA1-4769-98B5-0B24E5C09460}" type="datetimeFigureOut">
              <a:rPr lang="x-none" smtClean="0"/>
              <a:t>3/19/2024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312184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232693-8EA1-4769-98B5-0B24E5C09460}" type="datetimeFigureOut">
              <a:rPr lang="x-none" smtClean="0"/>
              <a:t>3/19/2024</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334512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232693-8EA1-4769-98B5-0B24E5C09460}" type="datetimeFigureOut">
              <a:rPr lang="x-none" smtClean="0"/>
              <a:t>3/19/2024</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119852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232693-8EA1-4769-98B5-0B24E5C09460}" type="datetimeFigureOut">
              <a:rPr lang="x-none" smtClean="0"/>
              <a:t>3/19/2024</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382502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232693-8EA1-4769-98B5-0B24E5C09460}" type="datetimeFigureOut">
              <a:rPr lang="x-none" smtClean="0"/>
              <a:t>3/19/2024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45866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232693-8EA1-4769-98B5-0B24E5C09460}" type="datetimeFigureOut">
              <a:rPr lang="x-none" smtClean="0"/>
              <a:t>3/19/2024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191131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232693-8EA1-4769-98B5-0B24E5C09460}" type="datetimeFigureOut">
              <a:rPr lang="x-none" smtClean="0"/>
              <a:t>3/19/2024</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428AE3-B460-4840-9EE8-F177B8D13945}" type="slidenum">
              <a:rPr lang="x-none" smtClean="0"/>
              <a:t>‹#›</a:t>
            </a:fld>
            <a:endParaRPr lang="x-none"/>
          </a:p>
        </p:txBody>
      </p:sp>
    </p:spTree>
    <p:extLst>
      <p:ext uri="{BB962C8B-B14F-4D97-AF65-F5344CB8AC3E}">
        <p14:creationId xmlns:p14="http://schemas.microsoft.com/office/powerpoint/2010/main" val="2851146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E01E-7B2C-4287-A3F9-A844D4225AFC}"/>
              </a:ext>
            </a:extLst>
          </p:cNvPr>
          <p:cNvSpPr>
            <a:spLocks noGrp="1"/>
          </p:cNvSpPr>
          <p:nvPr>
            <p:ph type="ctrTitle"/>
          </p:nvPr>
        </p:nvSpPr>
        <p:spPr>
          <a:xfrm>
            <a:off x="1326524" y="1275008"/>
            <a:ext cx="10492096" cy="2775828"/>
          </a:xfrm>
        </p:spPr>
        <p:txBody>
          <a:bodyPr/>
          <a:lstStyle/>
          <a:p>
            <a:pPr algn="ctr"/>
            <a:r>
              <a:rPr lang="en-US" sz="4400" dirty="0"/>
              <a:t>Harmonizing Heritage: Exploring the Cultural Legacy of the Kamba Community</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681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2236-E07F-4957-9A03-8EE67D4C51AD}"/>
              </a:ext>
            </a:extLst>
          </p:cNvPr>
          <p:cNvSpPr>
            <a:spLocks noGrp="1"/>
          </p:cNvSpPr>
          <p:nvPr>
            <p:ph type="title"/>
          </p:nvPr>
        </p:nvSpPr>
        <p:spPr/>
        <p:txBody>
          <a:bodyPr>
            <a:normAutofit/>
          </a:bodyPr>
          <a:lstStyle/>
          <a:p>
            <a:r>
              <a:rPr lang="en-US" dirty="0"/>
              <a:t>Arts and Crafts</a:t>
            </a:r>
            <a:endParaRPr lang="x-none" sz="4000" dirty="0"/>
          </a:p>
        </p:txBody>
      </p:sp>
      <p:sp>
        <p:nvSpPr>
          <p:cNvPr id="3" name="Content Placeholder 2">
            <a:extLst>
              <a:ext uri="{FF2B5EF4-FFF2-40B4-BE49-F238E27FC236}">
                <a16:creationId xmlns:a16="http://schemas.microsoft.com/office/drawing/2014/main" id="{7893909D-625D-43DB-9834-BFBDAD5AD7B9}"/>
              </a:ext>
            </a:extLst>
          </p:cNvPr>
          <p:cNvSpPr>
            <a:spLocks noGrp="1"/>
          </p:cNvSpPr>
          <p:nvPr>
            <p:ph idx="1"/>
          </p:nvPr>
        </p:nvSpPr>
        <p:spPr/>
        <p:txBody>
          <a:bodyPr/>
          <a:lstStyle/>
          <a:p>
            <a:pPr>
              <a:lnSpc>
                <a:spcPct val="107000"/>
              </a:lnSpc>
              <a:spcAft>
                <a:spcPts val="800"/>
              </a:spcAft>
            </a:pPr>
            <a:r>
              <a:rPr lang="en-US" dirty="0"/>
              <a:t>Artistry flourishes within the Kamba community, evident in exquisite crafts such as basket weaving, wood carving, and pottery. These traditional forms of expression not only showcase the skill and creativity of Kamba artisans but also embody cultural symbols and narratives passed down through the ages.</a:t>
            </a:r>
            <a:endParaRPr lang="x-none" dirty="0"/>
          </a:p>
        </p:txBody>
      </p:sp>
    </p:spTree>
    <p:extLst>
      <p:ext uri="{BB962C8B-B14F-4D97-AF65-F5344CB8AC3E}">
        <p14:creationId xmlns:p14="http://schemas.microsoft.com/office/powerpoint/2010/main" val="2124976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F909-263E-4423-B8D9-7FA93AA51678}"/>
              </a:ext>
            </a:extLst>
          </p:cNvPr>
          <p:cNvSpPr>
            <a:spLocks noGrp="1"/>
          </p:cNvSpPr>
          <p:nvPr>
            <p:ph type="title"/>
          </p:nvPr>
        </p:nvSpPr>
        <p:spPr/>
        <p:txBody>
          <a:bodyPr>
            <a:normAutofit/>
          </a:bodyPr>
          <a:lstStyle/>
          <a:p>
            <a:r>
              <a:rPr lang="en-US" dirty="0"/>
              <a:t>Music and Dance</a:t>
            </a:r>
            <a:endParaRPr lang="x-none" dirty="0"/>
          </a:p>
        </p:txBody>
      </p:sp>
      <p:sp>
        <p:nvSpPr>
          <p:cNvPr id="3" name="Content Placeholder 2">
            <a:extLst>
              <a:ext uri="{FF2B5EF4-FFF2-40B4-BE49-F238E27FC236}">
                <a16:creationId xmlns:a16="http://schemas.microsoft.com/office/drawing/2014/main" id="{13EBE337-E7D2-44EA-997D-BB1A17C09757}"/>
              </a:ext>
            </a:extLst>
          </p:cNvPr>
          <p:cNvSpPr>
            <a:spLocks noGrp="1"/>
          </p:cNvSpPr>
          <p:nvPr>
            <p:ph idx="1"/>
          </p:nvPr>
        </p:nvSpPr>
        <p:spPr/>
        <p:txBody>
          <a:bodyPr/>
          <a:lstStyle/>
          <a:p>
            <a:pPr>
              <a:lnSpc>
                <a:spcPct val="107000"/>
              </a:lnSpc>
              <a:spcAft>
                <a:spcPts val="800"/>
              </a:spcAft>
            </a:pPr>
            <a:r>
              <a:rPr lang="en-US" dirty="0"/>
              <a:t>Music and dance are integral components of Kamba cultural expression, with traditional instruments like </a:t>
            </a:r>
            <a:r>
              <a:rPr lang="en-US" dirty="0" err="1"/>
              <a:t>Ngoma</a:t>
            </a:r>
            <a:r>
              <a:rPr lang="en-US" dirty="0"/>
              <a:t> drums and </a:t>
            </a:r>
            <a:r>
              <a:rPr lang="en-US" dirty="0" err="1"/>
              <a:t>Kilumi</a:t>
            </a:r>
            <a:r>
              <a:rPr lang="en-US" dirty="0"/>
              <a:t> flute accompanying vibrant dance forms such as </a:t>
            </a:r>
            <a:r>
              <a:rPr lang="en-US" dirty="0" err="1"/>
              <a:t>Kithitu</a:t>
            </a:r>
            <a:r>
              <a:rPr lang="en-US" dirty="0"/>
              <a:t> and </a:t>
            </a:r>
            <a:r>
              <a:rPr lang="en-US" dirty="0" err="1"/>
              <a:t>Kithyoko</a:t>
            </a:r>
            <a:r>
              <a:rPr lang="en-US" dirty="0"/>
              <a:t>. Through rhythmic movements and melodious tunes, Kamba performances evoke a sense of unity and celebration.</a:t>
            </a:r>
            <a:endParaRPr lang="x-none" dirty="0"/>
          </a:p>
        </p:txBody>
      </p:sp>
    </p:spTree>
    <p:extLst>
      <p:ext uri="{BB962C8B-B14F-4D97-AF65-F5344CB8AC3E}">
        <p14:creationId xmlns:p14="http://schemas.microsoft.com/office/powerpoint/2010/main" val="712009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Clothing and Adornments</a:t>
            </a:r>
            <a:endParaRPr lang="en-US" dirty="0"/>
          </a:p>
        </p:txBody>
      </p:sp>
      <p:sp>
        <p:nvSpPr>
          <p:cNvPr id="3" name="Content Placeholder 2"/>
          <p:cNvSpPr>
            <a:spLocks noGrp="1"/>
          </p:cNvSpPr>
          <p:nvPr>
            <p:ph idx="1"/>
          </p:nvPr>
        </p:nvSpPr>
        <p:spPr/>
        <p:txBody>
          <a:bodyPr/>
          <a:lstStyle/>
          <a:p>
            <a:r>
              <a:rPr lang="en-US" dirty="0"/>
              <a:t>Traditional attire, including the colorful </a:t>
            </a:r>
            <a:r>
              <a:rPr lang="en-US" dirty="0" err="1"/>
              <a:t>Kikoi</a:t>
            </a:r>
            <a:r>
              <a:rPr lang="en-US" dirty="0"/>
              <a:t> and dignified Kanzu, embodies Kamba cultural identity and heritage. Intricate beadwork and jewelry further adorn the attire, symbolizing status, heritage, and aesthetic beauty within the community.</a:t>
            </a:r>
            <a:endParaRPr lang="en-US" dirty="0"/>
          </a:p>
        </p:txBody>
      </p:sp>
    </p:spTree>
    <p:extLst>
      <p:ext uri="{BB962C8B-B14F-4D97-AF65-F5344CB8AC3E}">
        <p14:creationId xmlns:p14="http://schemas.microsoft.com/office/powerpoint/2010/main" val="50681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Rites of Passage</a:t>
            </a:r>
            <a:endParaRPr lang="en-US" dirty="0"/>
          </a:p>
        </p:txBody>
      </p:sp>
      <p:sp>
        <p:nvSpPr>
          <p:cNvPr id="3" name="Content Placeholder 2"/>
          <p:cNvSpPr>
            <a:spLocks noGrp="1"/>
          </p:cNvSpPr>
          <p:nvPr>
            <p:ph idx="1"/>
          </p:nvPr>
        </p:nvSpPr>
        <p:spPr/>
        <p:txBody>
          <a:bodyPr/>
          <a:lstStyle/>
          <a:p>
            <a:r>
              <a:rPr lang="en-US" dirty="0"/>
              <a:t>From birth rituals to marriage traditions and funeral ceremonies, rites of passage play a significant role in Kamba culture, marking important milestones in individuals' lives and strengthening communal bonds. These ceremonies embody cultural continuity and the transmission of ancestral wisdom.</a:t>
            </a:r>
            <a:endParaRPr lang="en-US" dirty="0"/>
          </a:p>
        </p:txBody>
      </p:sp>
    </p:spTree>
    <p:extLst>
      <p:ext uri="{BB962C8B-B14F-4D97-AF65-F5344CB8AC3E}">
        <p14:creationId xmlns:p14="http://schemas.microsoft.com/office/powerpoint/2010/main" val="239883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Opportunities</a:t>
            </a:r>
            <a:endParaRPr lang="en-US" dirty="0"/>
          </a:p>
        </p:txBody>
      </p:sp>
      <p:sp>
        <p:nvSpPr>
          <p:cNvPr id="3" name="Content Placeholder 2"/>
          <p:cNvSpPr>
            <a:spLocks noGrp="1"/>
          </p:cNvSpPr>
          <p:nvPr>
            <p:ph idx="1"/>
          </p:nvPr>
        </p:nvSpPr>
        <p:spPr/>
        <p:txBody>
          <a:bodyPr/>
          <a:lstStyle/>
          <a:p>
            <a:r>
              <a:rPr lang="en-US" dirty="0"/>
              <a:t>While Kamba culture remains resilient, it faces challenges such as cultural erosion and the impact of rapid social change. However, these challenges also present opportunities for innovation, education, and community empowerment to ensure the preservation and revitalization of Kamba cultural heritage.</a:t>
            </a:r>
            <a:endParaRPr lang="en-US" dirty="0"/>
          </a:p>
        </p:txBody>
      </p:sp>
    </p:spTree>
    <p:extLst>
      <p:ext uri="{BB962C8B-B14F-4D97-AF65-F5344CB8AC3E}">
        <p14:creationId xmlns:p14="http://schemas.microsoft.com/office/powerpoint/2010/main" val="166174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62F7-7EF7-49AA-AE97-C95289B23E5C}"/>
              </a:ext>
            </a:extLst>
          </p:cNvPr>
          <p:cNvSpPr>
            <a:spLocks noGrp="1"/>
          </p:cNvSpPr>
          <p:nvPr>
            <p:ph type="title"/>
          </p:nvPr>
        </p:nvSpPr>
        <p:spPr/>
        <p:txBody>
          <a:bodyPr/>
          <a:lstStyle/>
          <a:p>
            <a:r>
              <a:rPr lang="en-GB" dirty="0"/>
              <a:t>Conclusion </a:t>
            </a:r>
            <a:endParaRPr lang="x-none" dirty="0"/>
          </a:p>
        </p:txBody>
      </p:sp>
      <p:sp>
        <p:nvSpPr>
          <p:cNvPr id="3" name="Content Placeholder 2">
            <a:extLst>
              <a:ext uri="{FF2B5EF4-FFF2-40B4-BE49-F238E27FC236}">
                <a16:creationId xmlns:a16="http://schemas.microsoft.com/office/drawing/2014/main" id="{337D813C-AF2C-43A8-B612-F344F5A5E89B}"/>
              </a:ext>
            </a:extLst>
          </p:cNvPr>
          <p:cNvSpPr>
            <a:spLocks noGrp="1"/>
          </p:cNvSpPr>
          <p:nvPr>
            <p:ph idx="1"/>
          </p:nvPr>
        </p:nvSpPr>
        <p:spPr/>
        <p:txBody>
          <a:bodyPr/>
          <a:lstStyle/>
          <a:p>
            <a:r>
              <a:rPr lang="en-US" dirty="0"/>
              <a:t>In conclusion, the richness and diversity of Kamba culture are integral to our area of specialization. By embracing and celebrating Kamba traditions, we honor the legacy of our ancestors and pave the way for a more inclusive and culturally vibrant society</a:t>
            </a:r>
            <a:r>
              <a:rPr lang="en-US" dirty="0" smtClean="0"/>
              <a:t>.</a:t>
            </a:r>
            <a:r>
              <a:rPr lang="en-US" dirty="0"/>
              <a:t/>
            </a:r>
            <a:br>
              <a:rPr lang="en-US" dirty="0"/>
            </a:br>
            <a:endParaRPr lang="x-none" dirty="0"/>
          </a:p>
        </p:txBody>
      </p:sp>
    </p:spTree>
    <p:extLst>
      <p:ext uri="{BB962C8B-B14F-4D97-AF65-F5344CB8AC3E}">
        <p14:creationId xmlns:p14="http://schemas.microsoft.com/office/powerpoint/2010/main" val="352977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D85F-1DAA-426D-A68A-F6577B5F7260}"/>
              </a:ext>
            </a:extLst>
          </p:cNvPr>
          <p:cNvSpPr>
            <a:spLocks noGrp="1"/>
          </p:cNvSpPr>
          <p:nvPr>
            <p:ph type="title"/>
          </p:nvPr>
        </p:nvSpPr>
        <p:spPr/>
        <p:txBody>
          <a:bodyPr/>
          <a:lstStyle/>
          <a:p>
            <a:r>
              <a:rPr lang="en-GB" dirty="0"/>
              <a:t>INTRODUCTION </a:t>
            </a:r>
            <a:endParaRPr lang="x-none" dirty="0"/>
          </a:p>
        </p:txBody>
      </p:sp>
      <p:sp>
        <p:nvSpPr>
          <p:cNvPr id="3" name="Content Placeholder 2">
            <a:extLst>
              <a:ext uri="{FF2B5EF4-FFF2-40B4-BE49-F238E27FC236}">
                <a16:creationId xmlns:a16="http://schemas.microsoft.com/office/drawing/2014/main" id="{2EB1D138-834B-4D78-B7E7-17BAEB09414A}"/>
              </a:ext>
            </a:extLst>
          </p:cNvPr>
          <p:cNvSpPr>
            <a:spLocks noGrp="1"/>
          </p:cNvSpPr>
          <p:nvPr>
            <p:ph idx="1"/>
          </p:nvPr>
        </p:nvSpPr>
        <p:spPr>
          <a:xfrm>
            <a:off x="677334" y="1635617"/>
            <a:ext cx="8596668" cy="4405745"/>
          </a:xfrm>
        </p:spPr>
        <p:txBody>
          <a:bodyPr>
            <a:normAutofit/>
          </a:bodyPr>
          <a:lstStyle/>
          <a:p>
            <a:r>
              <a:rPr lang="en-US" dirty="0"/>
              <a:t>Welcome to our presentation on the rich cultural heritage of the Kamba community. As we embark on this journey, we will explore the multifaceted aspects of Kamba culture and its significance, both historically and in contemporary society. From traditional beliefs to modern adaptations, join us in uncovering the essence of Kamba identity and its importance to our area of specialization.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34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AE62-B5A2-4D2B-868F-17182DA6FB97}"/>
              </a:ext>
            </a:extLst>
          </p:cNvPr>
          <p:cNvSpPr>
            <a:spLocks noGrp="1"/>
          </p:cNvSpPr>
          <p:nvPr>
            <p:ph type="title"/>
          </p:nvPr>
        </p:nvSpPr>
        <p:spPr/>
        <p:txBody>
          <a:bodyPr/>
          <a:lstStyle/>
          <a:p>
            <a:r>
              <a:rPr lang="en-GB" dirty="0"/>
              <a:t>ABSTRACT </a:t>
            </a:r>
            <a:endParaRPr lang="x-none" dirty="0"/>
          </a:p>
        </p:txBody>
      </p:sp>
      <p:sp>
        <p:nvSpPr>
          <p:cNvPr id="3" name="Content Placeholder 2">
            <a:extLst>
              <a:ext uri="{FF2B5EF4-FFF2-40B4-BE49-F238E27FC236}">
                <a16:creationId xmlns:a16="http://schemas.microsoft.com/office/drawing/2014/main" id="{C58DA803-FD36-4071-8ACD-64D96E133D83}"/>
              </a:ext>
            </a:extLst>
          </p:cNvPr>
          <p:cNvSpPr>
            <a:spLocks noGrp="1"/>
          </p:cNvSpPr>
          <p:nvPr>
            <p:ph idx="1"/>
          </p:nvPr>
        </p:nvSpPr>
        <p:spPr/>
        <p:txBody>
          <a:bodyPr>
            <a:normAutofit fontScale="92500" lnSpcReduction="20000"/>
          </a:bodyPr>
          <a:lstStyle/>
          <a:p>
            <a:pPr>
              <a:lnSpc>
                <a:spcPct val="107000"/>
              </a:lnSpc>
              <a:spcAft>
                <a:spcPts val="800"/>
              </a:spcAft>
            </a:pPr>
            <a:r>
              <a:rPr lang="x-none" sz="4000" b="1" dirty="0">
                <a:effectLst/>
                <a:latin typeface="Calibri" panose="020F0502020204030204" pitchFamily="34" charset="0"/>
                <a:ea typeface="Calibri" panose="020F0502020204030204" pitchFamily="34" charset="0"/>
                <a:cs typeface="Times New Roman" panose="02020603050405020304" pitchFamily="18" charset="0"/>
              </a:rPr>
              <a:t>English:</a:t>
            </a:r>
            <a:r>
              <a:rPr lang="x-none" sz="4000" b="1" dirty="0">
                <a:effectLst/>
              </a:rPr>
              <a:t> </a:t>
            </a:r>
            <a:r>
              <a:rPr lang="x-none" sz="4000" b="1"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t>"Harmonizing Heritage: Exploring the Cultural Legacy of the Kamba Community" delves into the intricate tapestry of traditions, beliefs, and practices that define the identity of the Kamba people. Through this presentation, we navigate through the historical roots, contemporary significance, and multifaceted aspects of Kamba culture, illuminating its profound impact on various fields of specialization. From traditional values of Ubuntu philosophy to modern adaptations in the face of globalization, the presentation examines how Kamba culture shapes interactions, informs decision-making, and fosters community cohesion. Through a lens of appreciation and understanding, we explore the challenges and opportunities in preserving and promoting Kamba cultural heritage amidst evolving societal dynamics. Join us on a journey of discovery as we uncover the essence of Kamba identity and its enduring relevance in today's world.</a:t>
            </a:r>
            <a:r>
              <a:rPr lang="x-none"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x-none" dirty="0"/>
          </a:p>
        </p:txBody>
      </p:sp>
    </p:spTree>
    <p:extLst>
      <p:ext uri="{BB962C8B-B14F-4D97-AF65-F5344CB8AC3E}">
        <p14:creationId xmlns:p14="http://schemas.microsoft.com/office/powerpoint/2010/main" val="185978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AF73-13C2-45FC-BDA8-2D601EE1179A}"/>
              </a:ext>
            </a:extLst>
          </p:cNvPr>
          <p:cNvSpPr>
            <a:spLocks noGrp="1"/>
          </p:cNvSpPr>
          <p:nvPr>
            <p:ph type="title"/>
          </p:nvPr>
        </p:nvSpPr>
        <p:spPr/>
        <p:txBody>
          <a:bodyPr/>
          <a:lstStyle/>
          <a:p>
            <a:r>
              <a:rPr lang="en-GB" dirty="0"/>
              <a:t>KISWAHILI </a:t>
            </a:r>
            <a:endParaRPr lang="x-none" dirty="0"/>
          </a:p>
        </p:txBody>
      </p:sp>
      <p:sp>
        <p:nvSpPr>
          <p:cNvPr id="3" name="Content Placeholder 2">
            <a:extLst>
              <a:ext uri="{FF2B5EF4-FFF2-40B4-BE49-F238E27FC236}">
                <a16:creationId xmlns:a16="http://schemas.microsoft.com/office/drawing/2014/main" id="{FA71CEEA-B9C6-4296-9FB9-E5E3D2BB0F7A}"/>
              </a:ext>
            </a:extLst>
          </p:cNvPr>
          <p:cNvSpPr>
            <a:spLocks noGrp="1"/>
          </p:cNvSpPr>
          <p:nvPr>
            <p:ph idx="1"/>
          </p:nvPr>
        </p:nvSpPr>
        <p:spPr>
          <a:xfrm>
            <a:off x="677334" y="2160589"/>
            <a:ext cx="11141286" cy="3880773"/>
          </a:xfrm>
        </p:spPr>
        <p:txBody>
          <a:bodyPr>
            <a:normAutofit fontScale="85000" lnSpcReduction="20000"/>
          </a:bodyPr>
          <a:lstStyle/>
          <a:p>
            <a:r>
              <a:rPr lang="en-US" sz="2800" dirty="0">
                <a:latin typeface="Calibri" panose="020F0502020204030204" pitchFamily="34" charset="0"/>
                <a:ea typeface="Calibri" panose="020F0502020204030204" pitchFamily="34" charset="0"/>
                <a:cs typeface="Times New Roman" panose="02020603050405020304" pitchFamily="18" charset="0"/>
              </a:rPr>
              <a:t>"</a:t>
            </a:r>
            <a:r>
              <a:rPr lang="en-US" sz="2800" dirty="0" err="1">
                <a:latin typeface="Calibri" panose="020F0502020204030204" pitchFamily="34" charset="0"/>
                <a:ea typeface="Calibri" panose="020F0502020204030204" pitchFamily="34" charset="0"/>
                <a:cs typeface="Times New Roman" panose="02020603050405020304" pitchFamily="18" charset="0"/>
              </a:rPr>
              <a:t>Kupatanisha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Urithi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Kuchunguza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Urithi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Kitamaduni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Jamii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Kamba" </a:t>
            </a:r>
            <a:r>
              <a:rPr lang="en-US" sz="2800" dirty="0" err="1">
                <a:latin typeface="Calibri" panose="020F0502020204030204" pitchFamily="34" charset="0"/>
                <a:ea typeface="Calibri" panose="020F0502020204030204" pitchFamily="34" charset="0"/>
                <a:cs typeface="Times New Roman" panose="02020603050405020304" pitchFamily="18" charset="0"/>
              </a:rPr>
              <a:t>huzungumzia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utamaduni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imani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mazoea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ambayo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hufafanua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utambulisho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watu</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Kamba. </a:t>
            </a:r>
            <a:r>
              <a:rPr lang="en-US" sz="2800" dirty="0" err="1">
                <a:latin typeface="Calibri" panose="020F0502020204030204" pitchFamily="34" charset="0"/>
                <a:ea typeface="Calibri" panose="020F0502020204030204" pitchFamily="34" charset="0"/>
                <a:cs typeface="Times New Roman" panose="02020603050405020304" pitchFamily="18" charset="0"/>
              </a:rPr>
              <a:t>Kupitia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mawasilisho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haya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tunasafiri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kupitia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mizizi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kihistoria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umuhimu</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kisasa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nyanja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nyingi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za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utamaduni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Kamba, </a:t>
            </a:r>
            <a:r>
              <a:rPr lang="en-US" sz="2800" dirty="0" err="1">
                <a:latin typeface="Calibri" panose="020F0502020204030204" pitchFamily="34" charset="0"/>
                <a:ea typeface="Calibri" panose="020F0502020204030204" pitchFamily="34" charset="0"/>
                <a:cs typeface="Times New Roman" panose="02020603050405020304" pitchFamily="18" charset="0"/>
              </a:rPr>
              <a:t>ikiangazia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athari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zake</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kubwa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katika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nyanja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anuwai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za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utaalam</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Kutoka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maadili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jadi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falsafa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Ubuntu </a:t>
            </a:r>
            <a:r>
              <a:rPr lang="en-US" sz="2800" dirty="0" err="1">
                <a:latin typeface="Calibri" panose="020F0502020204030204" pitchFamily="34" charset="0"/>
                <a:ea typeface="Calibri" panose="020F0502020204030204" pitchFamily="34" charset="0"/>
                <a:cs typeface="Times New Roman" panose="02020603050405020304" pitchFamily="18" charset="0"/>
              </a:rPr>
              <a:t>hadi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marekebisho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kisasa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katika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uso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utandawazi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uwasilishaji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unachunguza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jinsi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utamaduni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Kamba </a:t>
            </a:r>
            <a:r>
              <a:rPr lang="en-US" sz="2800" dirty="0" err="1">
                <a:latin typeface="Calibri" panose="020F0502020204030204" pitchFamily="34" charset="0"/>
                <a:ea typeface="Calibri" panose="020F0502020204030204" pitchFamily="34" charset="0"/>
                <a:cs typeface="Times New Roman" panose="02020603050405020304" pitchFamily="18" charset="0"/>
              </a:rPr>
              <a:t>unavyounda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mwingiliano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unaarifu</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juu</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kufanya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maamuzi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kukuza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mshikamano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jamii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Kupitia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lensi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uthamini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uelewa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tunachunguza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changamoto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fursa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katika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kuhifadhi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kukuza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urithi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kitamaduni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Kamba </a:t>
            </a:r>
            <a:r>
              <a:rPr lang="en-US" sz="2800" dirty="0" err="1">
                <a:latin typeface="Calibri" panose="020F0502020204030204" pitchFamily="34" charset="0"/>
                <a:ea typeface="Calibri" panose="020F0502020204030204" pitchFamily="34" charset="0"/>
                <a:cs typeface="Times New Roman" panose="02020603050405020304" pitchFamily="18" charset="0"/>
              </a:rPr>
              <a:t>katikati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mienendo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kijamii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inayoendelea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Jiunge</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nasi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katika</a:t>
            </a:r>
            <a:r>
              <a:rPr lang="en-US" sz="2800" dirty="0">
                <a:latin typeface="Calibri" panose="020F0502020204030204" pitchFamily="34" charset="0"/>
                <a:ea typeface="Calibri" panose="020F0502020204030204" pitchFamily="34" charset="0"/>
                <a:cs typeface="Times New Roman" panose="02020603050405020304" pitchFamily="18" charset="0"/>
              </a:rPr>
              <a:t> safari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ugunduzi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tunapogundua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asili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utambulisho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Kamba </a:t>
            </a:r>
            <a:r>
              <a:rPr lang="en-US" sz="2800" dirty="0" err="1">
                <a:latin typeface="Calibri" panose="020F0502020204030204" pitchFamily="34" charset="0"/>
                <a:ea typeface="Calibri" panose="020F0502020204030204" pitchFamily="34" charset="0"/>
                <a:cs typeface="Times New Roman" panose="02020603050405020304" pitchFamily="18" charset="0"/>
              </a:rPr>
              <a:t>na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umuhimu</a:t>
            </a:r>
            <a:r>
              <a:rPr lang="en-US" sz="2800" dirty="0">
                <a:latin typeface="Calibri" panose="020F0502020204030204" pitchFamily="34" charset="0"/>
                <a:ea typeface="Calibri" panose="020F0502020204030204" pitchFamily="34" charset="0"/>
                <a:cs typeface="Times New Roman" panose="02020603050405020304" pitchFamily="18" charset="0"/>
              </a:rPr>
              <a:t> wake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kudumu</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katika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ulimwengu</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leo</a:t>
            </a:r>
            <a:r>
              <a:rPr lang="en-US" sz="2800" dirty="0">
                <a:latin typeface="Calibri" panose="020F0502020204030204" pitchFamily="34" charset="0"/>
                <a:ea typeface="Calibri" panose="020F0502020204030204" pitchFamily="34" charset="0"/>
                <a:cs typeface="Times New Roman" panose="02020603050405020304" pitchFamily="18" charset="0"/>
              </a:rPr>
              <a:t>.</a:t>
            </a:r>
            <a:endParaRPr lang="x-none"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153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4D53-96F7-40EC-860B-5A788AB20AEE}"/>
              </a:ext>
            </a:extLst>
          </p:cNvPr>
          <p:cNvSpPr>
            <a:spLocks noGrp="1"/>
          </p:cNvSpPr>
          <p:nvPr>
            <p:ph type="title"/>
          </p:nvPr>
        </p:nvSpPr>
        <p:spPr/>
        <p:txBody>
          <a:bodyPr/>
          <a:lstStyle/>
          <a:p>
            <a:r>
              <a:rPr lang="en-GB" dirty="0" err="1" smtClean="0"/>
              <a:t>Kikamba</a:t>
            </a:r>
            <a:r>
              <a:rPr lang="en-GB" dirty="0" smtClean="0"/>
              <a:t> (</a:t>
            </a:r>
            <a:r>
              <a:rPr lang="en-GB" dirty="0" err="1" smtClean="0"/>
              <a:t>kamba</a:t>
            </a:r>
            <a:r>
              <a:rPr lang="en-GB" dirty="0" smtClean="0"/>
              <a:t>)</a:t>
            </a:r>
            <a:endParaRPr lang="x-none" dirty="0"/>
          </a:p>
        </p:txBody>
      </p:sp>
      <p:sp>
        <p:nvSpPr>
          <p:cNvPr id="3" name="Content Placeholder 2">
            <a:extLst>
              <a:ext uri="{FF2B5EF4-FFF2-40B4-BE49-F238E27FC236}">
                <a16:creationId xmlns:a16="http://schemas.microsoft.com/office/drawing/2014/main" id="{52199322-B5CF-400A-8C49-C025CD6D94AF}"/>
              </a:ext>
            </a:extLst>
          </p:cNvPr>
          <p:cNvSpPr>
            <a:spLocks noGrp="1"/>
          </p:cNvSpPr>
          <p:nvPr>
            <p:ph idx="1"/>
          </p:nvPr>
        </p:nvSpPr>
        <p:spPr>
          <a:xfrm>
            <a:off x="677334" y="2160589"/>
            <a:ext cx="10752666" cy="3880773"/>
          </a:xfrm>
        </p:spPr>
        <p:txBody>
          <a:bodyPr>
            <a:normAutofit fontScale="92500" lnSpcReduction="10000"/>
          </a:bodyPr>
          <a:lstStyle/>
          <a:p>
            <a:r>
              <a:rPr lang="en-GB" sz="2400" dirty="0" err="1"/>
              <a:t>Ĩvuku</a:t>
            </a:r>
            <a:r>
              <a:rPr lang="en-GB" sz="2400" dirty="0"/>
              <a:t> </a:t>
            </a:r>
            <a:r>
              <a:rPr lang="en-GB" sz="2400" dirty="0" err="1"/>
              <a:t>yĩtawa</a:t>
            </a:r>
            <a:r>
              <a:rPr lang="en-GB" sz="2400" dirty="0"/>
              <a:t> "Harmonizing Heritage: Exploring the Cultural Legacy of the Kamba Community" </a:t>
            </a:r>
            <a:r>
              <a:rPr lang="en-GB" sz="2400" dirty="0" err="1"/>
              <a:t>nĩyĩeleetye</a:t>
            </a:r>
            <a:r>
              <a:rPr lang="en-GB" sz="2400" dirty="0"/>
              <a:t> </a:t>
            </a:r>
            <a:r>
              <a:rPr lang="en-GB" sz="2400" dirty="0" err="1"/>
              <a:t>mũno</a:t>
            </a:r>
            <a:r>
              <a:rPr lang="en-GB" sz="2400" dirty="0"/>
              <a:t> </a:t>
            </a:r>
            <a:r>
              <a:rPr lang="en-GB" sz="2400" dirty="0" err="1"/>
              <a:t>ĩũlũ</a:t>
            </a:r>
            <a:r>
              <a:rPr lang="en-GB" sz="2400" dirty="0"/>
              <a:t> </a:t>
            </a:r>
            <a:r>
              <a:rPr lang="en-GB" sz="2400" dirty="0" err="1"/>
              <a:t>wa</a:t>
            </a:r>
            <a:r>
              <a:rPr lang="en-GB" sz="2400" dirty="0"/>
              <a:t> </a:t>
            </a:r>
            <a:r>
              <a:rPr lang="en-GB" sz="2400" dirty="0" err="1"/>
              <a:t>syĩthĩo</a:t>
            </a:r>
            <a:r>
              <a:rPr lang="en-GB" sz="2400" dirty="0"/>
              <a:t>, </a:t>
            </a:r>
            <a:r>
              <a:rPr lang="en-GB" sz="2400" dirty="0" err="1"/>
              <a:t>mũĩkĩĩo</a:t>
            </a:r>
            <a:r>
              <a:rPr lang="en-GB" sz="2400" dirty="0"/>
              <a:t>, </a:t>
            </a:r>
            <a:r>
              <a:rPr lang="en-GB" sz="2400" dirty="0" err="1"/>
              <a:t>na</a:t>
            </a:r>
            <a:r>
              <a:rPr lang="en-GB" sz="2400" dirty="0"/>
              <a:t> </a:t>
            </a:r>
            <a:r>
              <a:rPr lang="en-GB" sz="2400" dirty="0" err="1"/>
              <a:t>maũndũ</a:t>
            </a:r>
            <a:r>
              <a:rPr lang="en-GB" sz="2400" dirty="0"/>
              <a:t> ala </a:t>
            </a:r>
            <a:r>
              <a:rPr lang="en-GB" sz="2400" dirty="0" err="1"/>
              <a:t>andũ</a:t>
            </a:r>
            <a:r>
              <a:rPr lang="en-GB" sz="2400" dirty="0"/>
              <a:t> ma Kamba </a:t>
            </a:r>
            <a:r>
              <a:rPr lang="en-GB" sz="2400" dirty="0" err="1"/>
              <a:t>mekaa</a:t>
            </a:r>
            <a:r>
              <a:rPr lang="en-GB" sz="2400" dirty="0"/>
              <a:t> </a:t>
            </a:r>
            <a:r>
              <a:rPr lang="en-GB" sz="2400" dirty="0" err="1"/>
              <a:t>mateũkĩa</a:t>
            </a:r>
            <a:r>
              <a:rPr lang="en-GB" sz="2400" dirty="0"/>
              <a:t> </a:t>
            </a:r>
            <a:r>
              <a:rPr lang="en-GB" sz="2400" dirty="0" err="1"/>
              <a:t>kwĩkwa</a:t>
            </a:r>
            <a:r>
              <a:rPr lang="en-GB" sz="2400" dirty="0"/>
              <a:t>. </a:t>
            </a:r>
            <a:r>
              <a:rPr lang="en-GB" sz="2400" dirty="0" err="1"/>
              <a:t>Kwĩlilikany'a</a:t>
            </a:r>
            <a:r>
              <a:rPr lang="en-GB" sz="2400" dirty="0"/>
              <a:t> </a:t>
            </a:r>
            <a:r>
              <a:rPr lang="en-GB" sz="2400" dirty="0" err="1"/>
              <a:t>maũndũ</a:t>
            </a:r>
            <a:r>
              <a:rPr lang="en-GB" sz="2400" dirty="0"/>
              <a:t> </a:t>
            </a:r>
            <a:r>
              <a:rPr lang="en-GB" sz="2400" dirty="0" err="1"/>
              <a:t>asu</a:t>
            </a:r>
            <a:r>
              <a:rPr lang="en-GB" sz="2400" dirty="0"/>
              <a:t> no </a:t>
            </a:r>
            <a:r>
              <a:rPr lang="en-GB" sz="2400" dirty="0" err="1"/>
              <a:t>kũtũtetheesye</a:t>
            </a:r>
            <a:r>
              <a:rPr lang="en-GB" sz="2400" dirty="0"/>
              <a:t> </a:t>
            </a:r>
            <a:r>
              <a:rPr lang="en-GB" sz="2400" dirty="0" err="1"/>
              <a:t>kwona</a:t>
            </a:r>
            <a:r>
              <a:rPr lang="en-GB" sz="2400" dirty="0"/>
              <a:t> </a:t>
            </a:r>
            <a:r>
              <a:rPr lang="en-GB" sz="2400" dirty="0" err="1"/>
              <a:t>ũndũ</a:t>
            </a:r>
            <a:r>
              <a:rPr lang="en-GB" sz="2400" dirty="0"/>
              <a:t> </a:t>
            </a:r>
            <a:r>
              <a:rPr lang="en-GB" sz="2400" dirty="0" err="1"/>
              <a:t>syĩthĩo</a:t>
            </a:r>
            <a:r>
              <a:rPr lang="en-GB" sz="2400" dirty="0"/>
              <a:t> </a:t>
            </a:r>
            <a:r>
              <a:rPr lang="en-GB" sz="2400" dirty="0" err="1"/>
              <a:t>sya</a:t>
            </a:r>
            <a:r>
              <a:rPr lang="en-GB" sz="2400" dirty="0"/>
              <a:t> </a:t>
            </a:r>
            <a:r>
              <a:rPr lang="en-GB" sz="2400" dirty="0" err="1"/>
              <a:t>vala</a:t>
            </a:r>
            <a:r>
              <a:rPr lang="en-GB" sz="2400" dirty="0"/>
              <a:t> </a:t>
            </a:r>
            <a:r>
              <a:rPr lang="en-GB" sz="2400" dirty="0" err="1"/>
              <a:t>tũĩ</a:t>
            </a:r>
            <a:r>
              <a:rPr lang="en-GB" sz="2400" dirty="0"/>
              <a:t> </a:t>
            </a:r>
            <a:r>
              <a:rPr lang="en-GB" sz="2400" dirty="0" err="1"/>
              <a:t>syĩ</a:t>
            </a:r>
            <a:r>
              <a:rPr lang="en-GB" sz="2400" dirty="0"/>
              <a:t> </a:t>
            </a:r>
            <a:r>
              <a:rPr lang="en-GB" sz="2400" dirty="0" err="1"/>
              <a:t>kĩvathũkany'o</a:t>
            </a:r>
            <a:r>
              <a:rPr lang="en-GB" sz="2400" dirty="0"/>
              <a:t>, </a:t>
            </a:r>
            <a:r>
              <a:rPr lang="en-GB" sz="2400" dirty="0" err="1"/>
              <a:t>na</a:t>
            </a:r>
            <a:r>
              <a:rPr lang="en-GB" sz="2400" dirty="0"/>
              <a:t> </a:t>
            </a:r>
            <a:r>
              <a:rPr lang="en-GB" sz="2400" dirty="0" err="1"/>
              <a:t>ũu</a:t>
            </a:r>
            <a:r>
              <a:rPr lang="en-GB" sz="2400" dirty="0"/>
              <a:t> </a:t>
            </a:r>
            <a:r>
              <a:rPr lang="en-GB" sz="2400" dirty="0" err="1"/>
              <a:t>ũituma</a:t>
            </a:r>
            <a:r>
              <a:rPr lang="en-GB" sz="2400" dirty="0"/>
              <a:t> </a:t>
            </a:r>
            <a:r>
              <a:rPr lang="en-GB" sz="2400" dirty="0" err="1"/>
              <a:t>tũmanya</a:t>
            </a:r>
            <a:r>
              <a:rPr lang="en-GB" sz="2400" dirty="0"/>
              <a:t> </a:t>
            </a:r>
            <a:r>
              <a:rPr lang="en-GB" sz="2400" dirty="0" err="1"/>
              <a:t>maũndũ</a:t>
            </a:r>
            <a:r>
              <a:rPr lang="en-GB" sz="2400" dirty="0"/>
              <a:t> </a:t>
            </a:r>
            <a:r>
              <a:rPr lang="en-GB" sz="2400" dirty="0" err="1"/>
              <a:t>maingĩ</a:t>
            </a:r>
            <a:r>
              <a:rPr lang="en-GB" sz="2400" dirty="0"/>
              <a:t> </a:t>
            </a:r>
            <a:r>
              <a:rPr lang="en-GB" sz="2400" dirty="0" err="1"/>
              <a:t>ĩũlũ</a:t>
            </a:r>
            <a:r>
              <a:rPr lang="en-GB" sz="2400" dirty="0"/>
              <a:t> </a:t>
            </a:r>
            <a:r>
              <a:rPr lang="en-GB" sz="2400" dirty="0" err="1"/>
              <a:t>wasyo</a:t>
            </a:r>
            <a:r>
              <a:rPr lang="en-GB" sz="2400" dirty="0"/>
              <a:t>. </a:t>
            </a:r>
            <a:r>
              <a:rPr lang="en-GB" sz="2400" dirty="0" err="1"/>
              <a:t>Kwĩsĩla</a:t>
            </a:r>
            <a:r>
              <a:rPr lang="en-GB" sz="2400" dirty="0"/>
              <a:t> </a:t>
            </a:r>
            <a:r>
              <a:rPr lang="en-GB" sz="2400" dirty="0" err="1"/>
              <a:t>momanyĩsyo</a:t>
            </a:r>
            <a:r>
              <a:rPr lang="en-GB" sz="2400" dirty="0"/>
              <a:t> ma </a:t>
            </a:r>
            <a:r>
              <a:rPr lang="en-GB" sz="2400" dirty="0" err="1"/>
              <a:t>tene</a:t>
            </a:r>
            <a:r>
              <a:rPr lang="en-GB" sz="2400" dirty="0"/>
              <a:t> ma Ubuntu </a:t>
            </a:r>
            <a:r>
              <a:rPr lang="en-GB" sz="2400" dirty="0" err="1"/>
              <a:t>nginya</a:t>
            </a:r>
            <a:r>
              <a:rPr lang="en-GB" sz="2400" dirty="0"/>
              <a:t> </a:t>
            </a:r>
            <a:r>
              <a:rPr lang="en-GB" sz="2400" dirty="0" err="1"/>
              <a:t>momanyĩsyo</a:t>
            </a:r>
            <a:r>
              <a:rPr lang="en-GB" sz="2400" dirty="0"/>
              <a:t> ma </a:t>
            </a:r>
            <a:r>
              <a:rPr lang="en-GB" sz="2400" dirty="0" err="1"/>
              <a:t>ũmũnthĩ</a:t>
            </a:r>
            <a:r>
              <a:rPr lang="en-GB" sz="2400" dirty="0"/>
              <a:t> ma </a:t>
            </a:r>
            <a:r>
              <a:rPr lang="en-GB" sz="2400" dirty="0" err="1"/>
              <a:t>kũalyũka</a:t>
            </a:r>
            <a:r>
              <a:rPr lang="en-GB" sz="2400" dirty="0"/>
              <a:t> </a:t>
            </a:r>
            <a:r>
              <a:rPr lang="en-GB" sz="2400" dirty="0" err="1"/>
              <a:t>kwa</a:t>
            </a:r>
            <a:r>
              <a:rPr lang="en-GB" sz="2400" dirty="0"/>
              <a:t> </a:t>
            </a:r>
            <a:r>
              <a:rPr lang="en-GB" sz="2400" dirty="0" err="1"/>
              <a:t>nthĩ</a:t>
            </a:r>
            <a:r>
              <a:rPr lang="en-GB" sz="2400" dirty="0"/>
              <a:t> </a:t>
            </a:r>
            <a:r>
              <a:rPr lang="en-GB" sz="2400" dirty="0" err="1"/>
              <a:t>yonthe</a:t>
            </a:r>
            <a:r>
              <a:rPr lang="en-GB" sz="2400" dirty="0"/>
              <a:t>, </a:t>
            </a:r>
            <a:r>
              <a:rPr lang="en-GB" sz="2400" dirty="0" err="1"/>
              <a:t>ilungu</a:t>
            </a:r>
            <a:r>
              <a:rPr lang="en-GB" sz="2400" dirty="0"/>
              <a:t> </a:t>
            </a:r>
            <a:r>
              <a:rPr lang="en-GB" sz="2400" dirty="0" err="1"/>
              <a:t>isu</a:t>
            </a:r>
            <a:r>
              <a:rPr lang="en-GB" sz="2400" dirty="0"/>
              <a:t> </a:t>
            </a:r>
            <a:r>
              <a:rPr lang="en-GB" sz="2400" dirty="0" err="1"/>
              <a:t>nieleetye</a:t>
            </a:r>
            <a:r>
              <a:rPr lang="en-GB" sz="2400" dirty="0"/>
              <a:t> </a:t>
            </a:r>
            <a:r>
              <a:rPr lang="en-GB" sz="2400" dirty="0" err="1"/>
              <a:t>ũndũ</a:t>
            </a:r>
            <a:r>
              <a:rPr lang="en-GB" sz="2400" dirty="0"/>
              <a:t> </a:t>
            </a:r>
            <a:r>
              <a:rPr lang="en-GB" sz="2400" dirty="0" err="1"/>
              <a:t>syĩthĩo</a:t>
            </a:r>
            <a:r>
              <a:rPr lang="en-GB" sz="2400" dirty="0"/>
              <a:t> </a:t>
            </a:r>
            <a:r>
              <a:rPr lang="en-GB" sz="2400" dirty="0" err="1"/>
              <a:t>sya</a:t>
            </a:r>
            <a:r>
              <a:rPr lang="en-GB" sz="2400" dirty="0"/>
              <a:t> Kamba </a:t>
            </a:r>
            <a:r>
              <a:rPr lang="en-GB" sz="2400" dirty="0" err="1"/>
              <a:t>syosanĩte</a:t>
            </a:r>
            <a:r>
              <a:rPr lang="en-GB" sz="2400" dirty="0"/>
              <a:t> </a:t>
            </a:r>
            <a:r>
              <a:rPr lang="en-GB" sz="2400" dirty="0" err="1"/>
              <a:t>na</a:t>
            </a:r>
            <a:r>
              <a:rPr lang="en-GB" sz="2400" dirty="0"/>
              <a:t> </a:t>
            </a:r>
            <a:r>
              <a:rPr lang="en-GB" sz="2400" dirty="0" err="1"/>
              <a:t>ũndũ</a:t>
            </a:r>
            <a:r>
              <a:rPr lang="en-GB" sz="2400" dirty="0"/>
              <a:t> </a:t>
            </a:r>
            <a:r>
              <a:rPr lang="en-GB" sz="2400" dirty="0" err="1"/>
              <a:t>andũ</a:t>
            </a:r>
            <a:r>
              <a:rPr lang="en-GB" sz="2400" dirty="0"/>
              <a:t> </a:t>
            </a:r>
            <a:r>
              <a:rPr lang="en-GB" sz="2400" dirty="0" err="1"/>
              <a:t>mekalanasya</a:t>
            </a:r>
            <a:r>
              <a:rPr lang="en-GB" sz="2400" dirty="0"/>
              <a:t>, </a:t>
            </a:r>
            <a:r>
              <a:rPr lang="en-GB" sz="2400" dirty="0" err="1"/>
              <a:t>ũndũ</a:t>
            </a:r>
            <a:r>
              <a:rPr lang="en-GB" sz="2400" dirty="0"/>
              <a:t> </a:t>
            </a:r>
            <a:r>
              <a:rPr lang="en-GB" sz="2400" dirty="0" err="1"/>
              <a:t>syĩkaa</a:t>
            </a:r>
            <a:r>
              <a:rPr lang="en-GB" sz="2400" dirty="0"/>
              <a:t> </a:t>
            </a:r>
            <a:r>
              <a:rPr lang="en-GB" sz="2400" dirty="0" err="1"/>
              <a:t>motwi</a:t>
            </a:r>
            <a:r>
              <a:rPr lang="en-GB" sz="2400" dirty="0"/>
              <a:t>, </a:t>
            </a:r>
            <a:r>
              <a:rPr lang="en-GB" sz="2400" dirty="0" err="1"/>
              <a:t>na</a:t>
            </a:r>
            <a:r>
              <a:rPr lang="en-GB" sz="2400" dirty="0"/>
              <a:t> </a:t>
            </a:r>
            <a:r>
              <a:rPr lang="en-GB" sz="2400" dirty="0" err="1"/>
              <a:t>ũndũ</a:t>
            </a:r>
            <a:r>
              <a:rPr lang="en-GB" sz="2400" dirty="0"/>
              <a:t> </a:t>
            </a:r>
            <a:r>
              <a:rPr lang="en-GB" sz="2400" dirty="0" err="1"/>
              <a:t>syĩkaa</a:t>
            </a:r>
            <a:r>
              <a:rPr lang="en-GB" sz="2400" dirty="0"/>
              <a:t> </a:t>
            </a:r>
            <a:r>
              <a:rPr lang="en-GB" sz="2400" dirty="0" err="1"/>
              <a:t>maũndũ</a:t>
            </a:r>
            <a:r>
              <a:rPr lang="en-GB" sz="2400" dirty="0"/>
              <a:t> </a:t>
            </a:r>
            <a:r>
              <a:rPr lang="en-GB" sz="2400" dirty="0" err="1"/>
              <a:t>vamwe</a:t>
            </a:r>
            <a:r>
              <a:rPr lang="en-GB" sz="2400" dirty="0"/>
              <a:t>. </a:t>
            </a:r>
            <a:r>
              <a:rPr lang="en-GB" sz="2400" dirty="0" err="1"/>
              <a:t>Kĩlungu</a:t>
            </a:r>
            <a:r>
              <a:rPr lang="en-GB" sz="2400" dirty="0"/>
              <a:t> </a:t>
            </a:r>
            <a:r>
              <a:rPr lang="en-GB" sz="2400" dirty="0" err="1"/>
              <a:t>kĩĩ</a:t>
            </a:r>
            <a:r>
              <a:rPr lang="en-GB" sz="2400" dirty="0"/>
              <a:t> </a:t>
            </a:r>
            <a:r>
              <a:rPr lang="en-GB" sz="2400" dirty="0" err="1"/>
              <a:t>nĩkĩeleetye</a:t>
            </a:r>
            <a:r>
              <a:rPr lang="en-GB" sz="2400" dirty="0"/>
              <a:t> </a:t>
            </a:r>
            <a:r>
              <a:rPr lang="en-GB" sz="2400" dirty="0" err="1"/>
              <a:t>ũndũ</a:t>
            </a:r>
            <a:r>
              <a:rPr lang="en-GB" sz="2400" dirty="0"/>
              <a:t> </a:t>
            </a:r>
            <a:r>
              <a:rPr lang="en-GB" sz="2400" dirty="0" err="1"/>
              <a:t>tũtonya</a:t>
            </a:r>
            <a:r>
              <a:rPr lang="en-GB" sz="2400" dirty="0"/>
              <a:t> </a:t>
            </a:r>
            <a:r>
              <a:rPr lang="en-GB" sz="2400" dirty="0" err="1"/>
              <a:t>kwonany'a</a:t>
            </a:r>
            <a:r>
              <a:rPr lang="en-GB" sz="2400" dirty="0"/>
              <a:t> kana </a:t>
            </a:r>
            <a:r>
              <a:rPr lang="en-GB" sz="2400" dirty="0" err="1"/>
              <a:t>nĩtũũtũnga</a:t>
            </a:r>
            <a:r>
              <a:rPr lang="en-GB" sz="2400" dirty="0"/>
              <a:t> </a:t>
            </a:r>
            <a:r>
              <a:rPr lang="en-GB" sz="2400" dirty="0" err="1"/>
              <a:t>mũvea</a:t>
            </a:r>
            <a:r>
              <a:rPr lang="en-GB" sz="2400" dirty="0"/>
              <a:t> </a:t>
            </a:r>
            <a:r>
              <a:rPr lang="en-GB" sz="2400" dirty="0" err="1"/>
              <a:t>nũndũ</a:t>
            </a:r>
            <a:r>
              <a:rPr lang="en-GB" sz="2400" dirty="0"/>
              <a:t> </a:t>
            </a:r>
            <a:r>
              <a:rPr lang="en-GB" sz="2400" dirty="0" err="1"/>
              <a:t>wa</a:t>
            </a:r>
            <a:r>
              <a:rPr lang="en-GB" sz="2400" dirty="0"/>
              <a:t> </a:t>
            </a:r>
            <a:r>
              <a:rPr lang="en-GB" sz="2400" dirty="0" err="1"/>
              <a:t>mũthĩnzĩo</a:t>
            </a:r>
            <a:r>
              <a:rPr lang="en-GB" sz="2400" dirty="0"/>
              <a:t> </a:t>
            </a:r>
            <a:r>
              <a:rPr lang="en-GB" sz="2400" dirty="0" err="1"/>
              <a:t>ũsu</a:t>
            </a:r>
            <a:r>
              <a:rPr lang="en-GB" sz="2400" dirty="0"/>
              <a:t> </a:t>
            </a:r>
            <a:r>
              <a:rPr lang="en-GB" sz="2400" dirty="0" err="1"/>
              <a:t>wa</a:t>
            </a:r>
            <a:r>
              <a:rPr lang="en-GB" sz="2400" dirty="0"/>
              <a:t> </a:t>
            </a:r>
            <a:r>
              <a:rPr lang="en-GB" sz="2400" dirty="0" err="1"/>
              <a:t>thooa</a:t>
            </a:r>
            <a:r>
              <a:rPr lang="en-GB" sz="2400" dirty="0"/>
              <a:t> </a:t>
            </a:r>
            <a:r>
              <a:rPr lang="en-GB" sz="2400" dirty="0" err="1"/>
              <a:t>mũnene</a:t>
            </a:r>
            <a:r>
              <a:rPr lang="en-GB" sz="2400" dirty="0"/>
              <a:t> </a:t>
            </a:r>
            <a:r>
              <a:rPr lang="en-GB" sz="2400" dirty="0" err="1"/>
              <a:t>kuma</a:t>
            </a:r>
            <a:r>
              <a:rPr lang="en-GB" sz="2400" dirty="0"/>
              <a:t> </a:t>
            </a:r>
            <a:r>
              <a:rPr lang="en-GB" sz="2400" dirty="0" err="1"/>
              <a:t>kwa</a:t>
            </a:r>
            <a:r>
              <a:rPr lang="en-GB" sz="2400" dirty="0"/>
              <a:t> Ngai, </a:t>
            </a:r>
            <a:r>
              <a:rPr lang="en-GB" sz="2400" dirty="0" err="1"/>
              <a:t>na</a:t>
            </a:r>
            <a:r>
              <a:rPr lang="en-GB" sz="2400" dirty="0"/>
              <a:t> </a:t>
            </a:r>
            <a:r>
              <a:rPr lang="en-GB" sz="2400" dirty="0" err="1"/>
              <a:t>ũndũ</a:t>
            </a:r>
            <a:r>
              <a:rPr lang="en-GB" sz="2400" dirty="0"/>
              <a:t> </a:t>
            </a:r>
            <a:r>
              <a:rPr lang="en-GB" sz="2400" dirty="0" err="1"/>
              <a:t>tũtonya</a:t>
            </a:r>
            <a:r>
              <a:rPr lang="en-GB" sz="2400" dirty="0"/>
              <a:t> </a:t>
            </a:r>
            <a:r>
              <a:rPr lang="en-GB" sz="2400" dirty="0" err="1"/>
              <a:t>kwonany'a</a:t>
            </a:r>
            <a:r>
              <a:rPr lang="en-GB" sz="2400" dirty="0"/>
              <a:t> kana </a:t>
            </a:r>
            <a:r>
              <a:rPr lang="en-GB" sz="2400" dirty="0" err="1"/>
              <a:t>nĩtũũtũnga</a:t>
            </a:r>
            <a:r>
              <a:rPr lang="en-GB" sz="2400" dirty="0"/>
              <a:t> </a:t>
            </a:r>
            <a:r>
              <a:rPr lang="en-GB" sz="2400" dirty="0" err="1"/>
              <a:t>mũvea</a:t>
            </a:r>
            <a:r>
              <a:rPr lang="en-GB" sz="2400" dirty="0"/>
              <a:t>. </a:t>
            </a:r>
            <a:r>
              <a:rPr lang="en-GB" sz="2400" dirty="0" err="1"/>
              <a:t>Eka</a:t>
            </a:r>
            <a:r>
              <a:rPr lang="en-GB" sz="2400" dirty="0"/>
              <a:t> </a:t>
            </a:r>
            <a:r>
              <a:rPr lang="en-GB" sz="2400" dirty="0" err="1"/>
              <a:t>tũsũanĩe</a:t>
            </a:r>
            <a:r>
              <a:rPr lang="en-GB" sz="2400" dirty="0"/>
              <a:t> </a:t>
            </a:r>
            <a:r>
              <a:rPr lang="en-GB" sz="2400" dirty="0" err="1"/>
              <a:t>ĩũlũ</a:t>
            </a:r>
            <a:r>
              <a:rPr lang="en-GB" sz="2400" dirty="0"/>
              <a:t> </a:t>
            </a:r>
            <a:r>
              <a:rPr lang="en-GB" sz="2400" dirty="0" err="1"/>
              <a:t>wa</a:t>
            </a:r>
            <a:r>
              <a:rPr lang="en-GB" sz="2400" dirty="0"/>
              <a:t> </a:t>
            </a:r>
            <a:r>
              <a:rPr lang="en-GB" sz="2400" dirty="0" err="1"/>
              <a:t>ũkunĩkĩli</a:t>
            </a:r>
            <a:r>
              <a:rPr lang="en-GB" sz="2400" dirty="0"/>
              <a:t> </a:t>
            </a:r>
            <a:r>
              <a:rPr lang="en-GB" sz="2400" dirty="0" err="1"/>
              <a:t>ũla</a:t>
            </a:r>
            <a:r>
              <a:rPr lang="en-GB" sz="2400" dirty="0"/>
              <a:t> </a:t>
            </a:r>
            <a:r>
              <a:rPr lang="en-GB" sz="2400" dirty="0" err="1"/>
              <a:t>twĩkĩte</a:t>
            </a:r>
            <a:r>
              <a:rPr lang="en-GB" sz="2400" dirty="0"/>
              <a:t> </a:t>
            </a:r>
            <a:r>
              <a:rPr lang="en-GB" sz="2400" dirty="0" err="1"/>
              <a:t>wa</a:t>
            </a:r>
            <a:r>
              <a:rPr lang="en-GB" sz="2400" dirty="0"/>
              <a:t> </a:t>
            </a:r>
            <a:r>
              <a:rPr lang="en-GB" sz="2400" dirty="0" err="1"/>
              <a:t>ũndũ</a:t>
            </a:r>
            <a:r>
              <a:rPr lang="en-GB" sz="2400" dirty="0"/>
              <a:t> </a:t>
            </a:r>
            <a:r>
              <a:rPr lang="en-GB" sz="2400" dirty="0" err="1"/>
              <a:t>andũ</a:t>
            </a:r>
            <a:r>
              <a:rPr lang="en-GB" sz="2400" dirty="0"/>
              <a:t> ma Kamba </a:t>
            </a:r>
            <a:r>
              <a:rPr lang="en-GB" sz="2400" dirty="0" err="1"/>
              <a:t>mekaa</a:t>
            </a:r>
            <a:r>
              <a:rPr lang="en-GB" sz="2400" dirty="0"/>
              <a:t> </a:t>
            </a:r>
            <a:r>
              <a:rPr lang="en-GB" sz="2400" dirty="0" err="1"/>
              <a:t>maũndũ</a:t>
            </a:r>
            <a:r>
              <a:rPr lang="en-GB" sz="2400" dirty="0"/>
              <a:t> </a:t>
            </a:r>
            <a:r>
              <a:rPr lang="en-GB" sz="2400" dirty="0" err="1"/>
              <a:t>na</a:t>
            </a:r>
            <a:r>
              <a:rPr lang="en-GB" sz="2400" dirty="0"/>
              <a:t> </a:t>
            </a:r>
            <a:r>
              <a:rPr lang="en-GB" sz="2400" dirty="0" err="1"/>
              <a:t>ũndũ</a:t>
            </a:r>
            <a:r>
              <a:rPr lang="en-GB" sz="2400" dirty="0"/>
              <a:t> </a:t>
            </a:r>
            <a:r>
              <a:rPr lang="en-GB" sz="2400" dirty="0" err="1"/>
              <a:t>matonya</a:t>
            </a:r>
            <a:r>
              <a:rPr lang="en-GB" sz="2400" dirty="0"/>
              <a:t> </a:t>
            </a:r>
            <a:r>
              <a:rPr lang="en-GB" sz="2400" dirty="0" err="1"/>
              <a:t>kwĩkala</a:t>
            </a:r>
            <a:r>
              <a:rPr lang="en-GB" sz="2400" dirty="0"/>
              <a:t> </a:t>
            </a:r>
            <a:r>
              <a:rPr lang="en-GB" sz="2400" dirty="0" err="1"/>
              <a:t>ĩvinda</a:t>
            </a:r>
            <a:r>
              <a:rPr lang="en-GB" sz="2400" dirty="0"/>
              <a:t> </a:t>
            </a:r>
            <a:r>
              <a:rPr lang="en-GB" sz="2400" dirty="0" err="1"/>
              <a:t>yĩasa</a:t>
            </a:r>
            <a:r>
              <a:rPr lang="en-GB" sz="2400" dirty="0"/>
              <a:t>.</a:t>
            </a:r>
            <a:endParaRPr lang="x-none" sz="2400" dirty="0"/>
          </a:p>
        </p:txBody>
      </p:sp>
    </p:spTree>
    <p:extLst>
      <p:ext uri="{BB962C8B-B14F-4D97-AF65-F5344CB8AC3E}">
        <p14:creationId xmlns:p14="http://schemas.microsoft.com/office/powerpoint/2010/main" val="247696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E7FB-FD6F-43ED-B343-B0AA0C1F1FE1}"/>
              </a:ext>
            </a:extLst>
          </p:cNvPr>
          <p:cNvSpPr>
            <a:spLocks noGrp="1"/>
          </p:cNvSpPr>
          <p:nvPr>
            <p:ph type="title"/>
          </p:nvPr>
        </p:nvSpPr>
        <p:spPr>
          <a:xfrm>
            <a:off x="677334" y="609600"/>
            <a:ext cx="8596668" cy="716280"/>
          </a:xfrm>
        </p:spPr>
        <p:txBody>
          <a:bodyPr/>
          <a:lstStyle/>
          <a:p>
            <a:r>
              <a:rPr lang="en-US" dirty="0"/>
              <a:t>Overview of Kamba Community</a:t>
            </a:r>
            <a:endParaRPr lang="x-none" dirty="0"/>
          </a:p>
        </p:txBody>
      </p:sp>
      <p:sp>
        <p:nvSpPr>
          <p:cNvPr id="3" name="Content Placeholder 2">
            <a:extLst>
              <a:ext uri="{FF2B5EF4-FFF2-40B4-BE49-F238E27FC236}">
                <a16:creationId xmlns:a16="http://schemas.microsoft.com/office/drawing/2014/main" id="{9673FFBA-BFEC-4925-BF85-FE40AFAFF10A}"/>
              </a:ext>
            </a:extLst>
          </p:cNvPr>
          <p:cNvSpPr>
            <a:spLocks noGrp="1"/>
          </p:cNvSpPr>
          <p:nvPr>
            <p:ph idx="1"/>
          </p:nvPr>
        </p:nvSpPr>
        <p:spPr/>
        <p:txBody>
          <a:bodyPr>
            <a:normAutofit/>
          </a:bodyPr>
          <a:lstStyle/>
          <a:p>
            <a:r>
              <a:rPr lang="en-US" sz="2800" dirty="0">
                <a:latin typeface="Calibri" panose="020F0502020204030204" pitchFamily="34" charset="0"/>
                <a:ea typeface="Calibri" panose="020F0502020204030204" pitchFamily="34" charset="0"/>
                <a:cs typeface="Times New Roman" panose="02020603050405020304" pitchFamily="18" charset="0"/>
              </a:rPr>
              <a:t>The Kamba people, a Bantu ethnic group, predominantly inhabit the Eastern region of Kenya, with significant populations also found in Tanzania. Known for their resilience and industriousness, the Kamba community has a rich history dating back centuries, characterized by cultural traditions that have shaped their identity and way of life.</a:t>
            </a:r>
            <a:r>
              <a:rPr lang="x-none" sz="2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x-none" sz="2800" dirty="0"/>
          </a:p>
        </p:txBody>
      </p:sp>
    </p:spTree>
    <p:extLst>
      <p:ext uri="{BB962C8B-B14F-4D97-AF65-F5344CB8AC3E}">
        <p14:creationId xmlns:p14="http://schemas.microsoft.com/office/powerpoint/2010/main" val="69312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550B-6E50-414B-B859-B75178F5C02A}"/>
              </a:ext>
            </a:extLst>
          </p:cNvPr>
          <p:cNvSpPr>
            <a:spLocks noGrp="1"/>
          </p:cNvSpPr>
          <p:nvPr>
            <p:ph type="title"/>
          </p:nvPr>
        </p:nvSpPr>
        <p:spPr/>
        <p:txBody>
          <a:bodyPr>
            <a:normAutofit/>
          </a:bodyPr>
          <a:lstStyle/>
          <a:p>
            <a:r>
              <a:rPr lang="x-none" dirty="0">
                <a:effectLst/>
                <a:latin typeface="Calibri" panose="020F0502020204030204" pitchFamily="34" charset="0"/>
                <a:ea typeface="Calibri" panose="020F0502020204030204" pitchFamily="34" charset="0"/>
                <a:cs typeface="Times New Roman" panose="02020603050405020304" pitchFamily="18" charset="0"/>
              </a:rPr>
              <a:t>Cultural Diversity in Africa:</a:t>
            </a:r>
            <a:r>
              <a:rPr lang="x-none" dirty="0">
                <a:effectLst/>
              </a:rPr>
              <a:t> </a:t>
            </a:r>
            <a:r>
              <a:rPr lang="x-none" dirty="0">
                <a:effectLst/>
                <a:latin typeface="Calibri" panose="020F0502020204030204" pitchFamily="34" charset="0"/>
                <a:ea typeface="Calibri" panose="020F0502020204030204" pitchFamily="34" charset="0"/>
                <a:cs typeface="Times New Roman" panose="02020603050405020304" pitchFamily="18" charset="0"/>
              </a:rPr>
              <a:t> </a:t>
            </a:r>
            <a:endParaRPr lang="x-none" dirty="0"/>
          </a:p>
        </p:txBody>
      </p:sp>
      <p:sp>
        <p:nvSpPr>
          <p:cNvPr id="3" name="Content Placeholder 2">
            <a:extLst>
              <a:ext uri="{FF2B5EF4-FFF2-40B4-BE49-F238E27FC236}">
                <a16:creationId xmlns:a16="http://schemas.microsoft.com/office/drawing/2014/main" id="{B5A3AE7A-7767-4D38-B544-6A38312A0BBF}"/>
              </a:ext>
            </a:extLst>
          </p:cNvPr>
          <p:cNvSpPr>
            <a:spLocks noGrp="1"/>
          </p:cNvSpPr>
          <p:nvPr>
            <p:ph idx="1"/>
          </p:nvPr>
        </p:nvSpPr>
        <p:spPr/>
        <p:txBody>
          <a:bodyPr>
            <a:normAutofit/>
          </a:bodyPr>
          <a:lstStyle/>
          <a:p>
            <a:pPr>
              <a:lnSpc>
                <a:spcPct val="107000"/>
              </a:lnSpc>
              <a:spcAft>
                <a:spcPts val="800"/>
              </a:spcAft>
            </a:pPr>
            <a:r>
              <a:rPr lang="x-none" sz="1800" dirty="0">
                <a:effectLst/>
                <a:latin typeface="Calibri" panose="020F0502020204030204" pitchFamily="34" charset="0"/>
                <a:ea typeface="Calibri" panose="020F0502020204030204" pitchFamily="34" charset="0"/>
                <a:cs typeface="Times New Roman" panose="02020603050405020304" pitchFamily="18" charset="0"/>
              </a:rPr>
              <a:t>Africa is home to a multitude of ethnic groups, each with its distinct traditions and customs.</a:t>
            </a:r>
            <a:r>
              <a:rPr lang="x-none" dirty="0">
                <a:effectLst/>
              </a:rPr>
              <a:t> </a:t>
            </a:r>
            <a:r>
              <a:rPr lang="x-none"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x-none" sz="1800" dirty="0">
                <a:effectLst/>
                <a:latin typeface="Calibri" panose="020F0502020204030204" pitchFamily="34" charset="0"/>
                <a:ea typeface="Calibri" panose="020F0502020204030204" pitchFamily="34" charset="0"/>
                <a:cs typeface="Times New Roman" panose="02020603050405020304" pitchFamily="18" charset="0"/>
              </a:rPr>
              <a:t>The diversity fosters a sense of unity and mutual respect, creating a harmonious coexistence.</a:t>
            </a:r>
            <a:r>
              <a:rPr lang="x-none" dirty="0">
                <a:effectLst/>
              </a:rPr>
              <a:t> </a:t>
            </a:r>
            <a:r>
              <a:rPr lang="x-none"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861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4E02-9714-4A81-89EA-FF8EED26A11F}"/>
              </a:ext>
            </a:extLst>
          </p:cNvPr>
          <p:cNvSpPr>
            <a:spLocks noGrp="1"/>
          </p:cNvSpPr>
          <p:nvPr>
            <p:ph type="title"/>
          </p:nvPr>
        </p:nvSpPr>
        <p:spPr>
          <a:xfrm>
            <a:off x="677334" y="609600"/>
            <a:ext cx="11232726" cy="922020"/>
          </a:xfrm>
        </p:spPr>
        <p:txBody>
          <a:bodyPr>
            <a:normAutofit/>
          </a:bodyPr>
          <a:lstStyle/>
          <a:p>
            <a:r>
              <a:rPr lang="en-US" dirty="0"/>
              <a:t>Traditional Beliefs and Values</a:t>
            </a:r>
            <a:endParaRPr lang="x-none" dirty="0"/>
          </a:p>
        </p:txBody>
      </p:sp>
      <p:sp>
        <p:nvSpPr>
          <p:cNvPr id="3" name="Content Placeholder 2">
            <a:extLst>
              <a:ext uri="{FF2B5EF4-FFF2-40B4-BE49-F238E27FC236}">
                <a16:creationId xmlns:a16="http://schemas.microsoft.com/office/drawing/2014/main" id="{6CE4FDE2-E441-4AD9-AF0A-E8C18C3135F3}"/>
              </a:ext>
            </a:extLst>
          </p:cNvPr>
          <p:cNvSpPr>
            <a:spLocks noGrp="1"/>
          </p:cNvSpPr>
          <p:nvPr>
            <p:ph idx="1"/>
          </p:nvPr>
        </p:nvSpPr>
        <p:spPr/>
        <p:txBody>
          <a:bodyPr/>
          <a:lstStyle/>
          <a:p>
            <a:pPr>
              <a:lnSpc>
                <a:spcPct val="107000"/>
              </a:lnSpc>
              <a:spcAft>
                <a:spcPts val="800"/>
              </a:spcAft>
            </a:pPr>
            <a:r>
              <a:rPr lang="en-US" dirty="0"/>
              <a:t>Central to Kamba culture are profound beliefs in Ubuntu philosophy, emphasizing interconnectedness and communal harmony. Respect for elders and reverence for community welfare are deeply ingrained values that guide social interactions and decision-making within the community.</a:t>
            </a:r>
            <a:endParaRPr lang="x-none" dirty="0"/>
          </a:p>
        </p:txBody>
      </p:sp>
    </p:spTree>
    <p:extLst>
      <p:ext uri="{BB962C8B-B14F-4D97-AF65-F5344CB8AC3E}">
        <p14:creationId xmlns:p14="http://schemas.microsoft.com/office/powerpoint/2010/main" val="181550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59D8-AF95-4286-8E91-C99D14278A45}"/>
              </a:ext>
            </a:extLst>
          </p:cNvPr>
          <p:cNvSpPr>
            <a:spLocks noGrp="1"/>
          </p:cNvSpPr>
          <p:nvPr>
            <p:ph type="title"/>
          </p:nvPr>
        </p:nvSpPr>
        <p:spPr/>
        <p:txBody>
          <a:bodyPr>
            <a:normAutofit/>
          </a:bodyPr>
          <a:lstStyle/>
          <a:p>
            <a:r>
              <a:rPr lang="en-US" dirty="0"/>
              <a:t>Language and Communication</a:t>
            </a:r>
            <a:endParaRPr lang="x-none" sz="2800" dirty="0"/>
          </a:p>
        </p:txBody>
      </p:sp>
      <p:sp>
        <p:nvSpPr>
          <p:cNvPr id="3" name="Content Placeholder 2">
            <a:extLst>
              <a:ext uri="{FF2B5EF4-FFF2-40B4-BE49-F238E27FC236}">
                <a16:creationId xmlns:a16="http://schemas.microsoft.com/office/drawing/2014/main" id="{93E15F63-7FBF-45A2-B2BF-7BA4BBFE1877}"/>
              </a:ext>
            </a:extLst>
          </p:cNvPr>
          <p:cNvSpPr>
            <a:spLocks noGrp="1"/>
          </p:cNvSpPr>
          <p:nvPr>
            <p:ph idx="1"/>
          </p:nvPr>
        </p:nvSpPr>
        <p:spPr/>
        <p:txBody>
          <a:bodyPr/>
          <a:lstStyle/>
          <a:p>
            <a:pPr>
              <a:lnSpc>
                <a:spcPct val="107000"/>
              </a:lnSpc>
              <a:spcAft>
                <a:spcPts val="800"/>
              </a:spcAft>
            </a:pPr>
            <a:r>
              <a:rPr lang="en-US" dirty="0"/>
              <a:t>Language serves as a cornerstone of Kamba identity, with various dialects of Kiswahili being spoken alongside the </a:t>
            </a:r>
            <a:r>
              <a:rPr lang="en-US" dirty="0" err="1"/>
              <a:t>Kikamba</a:t>
            </a:r>
            <a:r>
              <a:rPr lang="en-US" dirty="0"/>
              <a:t> language. Through oral tradition, including storytelling, proverbs, and folklore, the Kamba community preserves its rich cultural heritage and imparts wisdom from generation to generation.</a:t>
            </a:r>
            <a:endParaRPr lang="x-none" dirty="0"/>
          </a:p>
        </p:txBody>
      </p:sp>
    </p:spTree>
    <p:extLst>
      <p:ext uri="{BB962C8B-B14F-4D97-AF65-F5344CB8AC3E}">
        <p14:creationId xmlns:p14="http://schemas.microsoft.com/office/powerpoint/2010/main" val="38291827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2871</TotalTime>
  <Words>1015</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 3</vt:lpstr>
      <vt:lpstr>Facet</vt:lpstr>
      <vt:lpstr>Harmonizing Heritage: Exploring the Cultural Legacy of the Kamba Community</vt:lpstr>
      <vt:lpstr>INTRODUCTION </vt:lpstr>
      <vt:lpstr>ABSTRACT </vt:lpstr>
      <vt:lpstr>KISWAHILI </vt:lpstr>
      <vt:lpstr>Kikamba (kamba)</vt:lpstr>
      <vt:lpstr>Overview of Kamba Community</vt:lpstr>
      <vt:lpstr>Cultural Diversity in Africa:  </vt:lpstr>
      <vt:lpstr>Traditional Beliefs and Values</vt:lpstr>
      <vt:lpstr>Language and Communication</vt:lpstr>
      <vt:lpstr>Arts and Crafts</vt:lpstr>
      <vt:lpstr>Music and Dance</vt:lpstr>
      <vt:lpstr>Clothing and Adornments</vt:lpstr>
      <vt:lpstr>Rites of Passage</vt:lpstr>
      <vt:lpstr>Challenges and Opportunities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Harmony in Diversity: Exploring the Significance of African Culture and Gender Awareness</dc:title>
  <dc:creator>MARK DALTON</dc:creator>
  <cp:lastModifiedBy>HP</cp:lastModifiedBy>
  <cp:revision>11</cp:revision>
  <dcterms:created xsi:type="dcterms:W3CDTF">2023-11-19T18:27:10Z</dcterms:created>
  <dcterms:modified xsi:type="dcterms:W3CDTF">2024-03-19T07:46:17Z</dcterms:modified>
</cp:coreProperties>
</file>