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9.jpeg" ContentType="image/jpeg"/>
  <Override PartName="/ppt/media/image28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29.png" ContentType="image/pn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png" ContentType="image/png"/>
  <Override PartName="/ppt/media/image36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desplazar la página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0FF836F-08FF-4459-9744-F3FF7FAC4D59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s-ES" sz="2000" spc="-1" strike="noStrike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F10E52-F610-4131-B463-CB417804F68F}" type="slidenum"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00" y="0"/>
            <a:ext cx="12188160" cy="6857280"/>
            <a:chOff x="1800" y="0"/>
            <a:chExt cx="12188160" cy="6857280"/>
          </a:xfrm>
        </p:grpSpPr>
        <p:sp>
          <p:nvSpPr>
            <p:cNvPr id="1" name="CustomShape 2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304560" y="0"/>
              <a:ext cx="11578680" cy="685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0" y="0"/>
            <a:ext cx="12189960" cy="6857280"/>
            <a:chOff x="0" y="0"/>
            <a:chExt cx="12189960" cy="6857280"/>
          </a:xfrm>
        </p:grpSpPr>
        <p:sp>
          <p:nvSpPr>
            <p:cNvPr id="4" name="CustomShape 5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" name="Group 6"/>
            <p:cNvGrpSpPr/>
            <p:nvPr/>
          </p:nvGrpSpPr>
          <p:grpSpPr>
            <a:xfrm>
              <a:off x="0" y="0"/>
              <a:ext cx="4741920" cy="6857280"/>
              <a:chOff x="0" y="0"/>
              <a:chExt cx="4741920" cy="6857280"/>
            </a:xfrm>
          </p:grpSpPr>
          <p:pic>
            <p:nvPicPr>
              <p:cNvPr id="6" name="Imagen 8" descr=""/>
              <p:cNvPicPr/>
              <p:nvPr/>
            </p:nvPicPr>
            <p:blipFill>
              <a:blip r:embed="rId2"/>
              <a:stretch/>
            </p:blipFill>
            <p:spPr>
              <a:xfrm>
                <a:off x="0" y="0"/>
                <a:ext cx="4590720" cy="68572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CustomShape 7"/>
              <p:cNvSpPr/>
              <p:nvPr/>
            </p:nvSpPr>
            <p:spPr>
              <a:xfrm>
                <a:off x="4605480" y="0"/>
                <a:ext cx="136440" cy="68572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117440" y="76320"/>
            <a:ext cx="10156680" cy="139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1800" y="0"/>
            <a:ext cx="12188160" cy="6857280"/>
            <a:chOff x="1800" y="0"/>
            <a:chExt cx="12188160" cy="6857280"/>
          </a:xfrm>
        </p:grpSpPr>
        <p:sp>
          <p:nvSpPr>
            <p:cNvPr id="47" name="CustomShape 2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304560" y="0"/>
              <a:ext cx="11578680" cy="685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117440" y="76320"/>
            <a:ext cx="10156680" cy="139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800" y="0"/>
            <a:ext cx="12188160" cy="6857280"/>
            <a:chOff x="1800" y="0"/>
            <a:chExt cx="12188160" cy="6857280"/>
          </a:xfrm>
        </p:grpSpPr>
        <p:sp>
          <p:nvSpPr>
            <p:cNvPr id="88" name="CustomShape 2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304560" y="0"/>
              <a:ext cx="11578680" cy="685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1117440" y="76320"/>
            <a:ext cx="10156680" cy="139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117440" y="1701720"/>
            <a:ext cx="4956120" cy="21315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6321960" y="1701720"/>
            <a:ext cx="4956120" cy="21315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1117440" y="4036680"/>
            <a:ext cx="4956120" cy="21315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4" name="PlaceHolder 8"/>
          <p:cNvSpPr>
            <a:spLocks noGrp="1"/>
          </p:cNvSpPr>
          <p:nvPr>
            <p:ph type="body"/>
          </p:nvPr>
        </p:nvSpPr>
        <p:spPr>
          <a:xfrm>
            <a:off x="6321960" y="4036680"/>
            <a:ext cx="4956120" cy="21315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1800" y="0"/>
            <a:ext cx="12188160" cy="6857280"/>
            <a:chOff x="1800" y="0"/>
            <a:chExt cx="12188160" cy="6857280"/>
          </a:xfrm>
        </p:grpSpPr>
        <p:sp>
          <p:nvSpPr>
            <p:cNvPr id="132" name="CustomShape 2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3"/>
            <p:cNvSpPr/>
            <p:nvPr/>
          </p:nvSpPr>
          <p:spPr>
            <a:xfrm>
              <a:off x="304560" y="0"/>
              <a:ext cx="11578680" cy="685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1800" y="0"/>
            <a:ext cx="12188160" cy="6857280"/>
            <a:chOff x="1800" y="0"/>
            <a:chExt cx="12188160" cy="6857280"/>
          </a:xfrm>
        </p:grpSpPr>
        <p:sp>
          <p:nvSpPr>
            <p:cNvPr id="173" name="CustomShape 2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3"/>
            <p:cNvSpPr/>
            <p:nvPr/>
          </p:nvSpPr>
          <p:spPr>
            <a:xfrm>
              <a:off x="304560" y="0"/>
              <a:ext cx="11578680" cy="685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1117440" y="76320"/>
            <a:ext cx="10156680" cy="139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117440" y="1701720"/>
            <a:ext cx="4956120" cy="446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6321960" y="1701720"/>
            <a:ext cx="4956120" cy="446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1800" y="0"/>
            <a:ext cx="12188160" cy="6857280"/>
            <a:chOff x="1800" y="0"/>
            <a:chExt cx="12188160" cy="6857280"/>
          </a:xfrm>
        </p:grpSpPr>
        <p:sp>
          <p:nvSpPr>
            <p:cNvPr id="215" name="CustomShape 2"/>
            <p:cNvSpPr/>
            <p:nvPr/>
          </p:nvSpPr>
          <p:spPr>
            <a:xfrm>
              <a:off x="1800" y="0"/>
              <a:ext cx="12188160" cy="68572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3"/>
            <p:cNvSpPr/>
            <p:nvPr/>
          </p:nvSpPr>
          <p:spPr>
            <a:xfrm>
              <a:off x="304560" y="0"/>
              <a:ext cx="11578680" cy="685728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7" name="PlaceHolder 4"/>
          <p:cNvSpPr>
            <a:spLocks noGrp="1"/>
          </p:cNvSpPr>
          <p:nvPr>
            <p:ph type="title"/>
          </p:nvPr>
        </p:nvSpPr>
        <p:spPr>
          <a:xfrm>
            <a:off x="1117440" y="76320"/>
            <a:ext cx="10156680" cy="1396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1117440" y="1701720"/>
            <a:ext cx="4956120" cy="446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6321960" y="1701720"/>
            <a:ext cx="4956120" cy="446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6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6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image" Target="../media/image33.jpeg"/><Relationship Id="rId4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image" Target="../media/image39.jpeg"/><Relationship Id="rId3" Type="http://schemas.openxmlformats.org/officeDocument/2006/relationships/image" Target="../media/image40.jpeg"/><Relationship Id="rId4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jpeg"/><Relationship Id="rId3" Type="http://schemas.openxmlformats.org/officeDocument/2006/relationships/image" Target="../media/image43.jpeg"/><Relationship Id="rId4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image" Target="../media/image45.jpeg"/><Relationship Id="rId3" Type="http://schemas.openxmlformats.org/officeDocument/2006/relationships/image" Target="../media/image46.jpeg"/><Relationship Id="rId4" Type="http://schemas.openxmlformats.org/officeDocument/2006/relationships/image" Target="../media/image47.jpeg"/><Relationship Id="rId5" Type="http://schemas.openxmlformats.org/officeDocument/2006/relationships/image" Target="../media/image48.jpeg"/><Relationship Id="rId6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5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6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6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879440" y="620640"/>
            <a:ext cx="719100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3000"/>
          </a:bodyPr>
          <a:p>
            <a:pPr algn="ctr">
              <a:lnSpc>
                <a:spcPct val="90000"/>
              </a:lnSpc>
            </a:pPr>
            <a:r>
              <a:rPr b="1" lang="es-ES" sz="4800" spc="-1" strike="noStrike">
                <a:solidFill>
                  <a:srgbClr val="44546a"/>
                </a:solidFill>
                <a:latin typeface="Bahnschrift Condensed"/>
              </a:rPr>
              <a:t>Xornadas virtuais de portas abertas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879440" y="5280840"/>
            <a:ext cx="7007760" cy="12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rmAutofit/>
          </a:bodyPr>
          <a:p>
            <a:pPr algn="r">
              <a:lnSpc>
                <a:spcPct val="95000"/>
              </a:lnSpc>
            </a:pPr>
            <a:r>
              <a:rPr b="1" lang="es-ES" sz="2800" spc="-1" strike="noStrike">
                <a:solidFill>
                  <a:srgbClr val="843c0b"/>
                </a:solidFill>
                <a:latin typeface="Bahnschrift Condensed"/>
              </a:rPr>
              <a:t>CIFP RODOLFO UCHA PIÑEIRO</a:t>
            </a:r>
            <a:endParaRPr b="0" lang="es-ES" sz="2800" spc="-1" strike="noStrike">
              <a:latin typeface="Arial"/>
            </a:endParaRPr>
          </a:p>
          <a:p>
            <a:pPr algn="r">
              <a:lnSpc>
                <a:spcPct val="95000"/>
              </a:lnSpc>
            </a:pPr>
            <a:endParaRPr b="0" lang="es-ES" sz="2800" spc="-1" strike="noStrike">
              <a:latin typeface="Arial"/>
            </a:endParaRPr>
          </a:p>
          <a:p>
            <a:pPr algn="r">
              <a:lnSpc>
                <a:spcPct val="95000"/>
              </a:lnSpc>
            </a:pPr>
            <a:r>
              <a:rPr b="1" i="1" lang="es-ES" sz="2800" spc="-1" strike="noStrike">
                <a:solidFill>
                  <a:srgbClr val="843c0b"/>
                </a:solidFill>
                <a:latin typeface="Bahnschrift Condensed"/>
              </a:rPr>
              <a:t>25-26 de maio de 2021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264" name="Imagen 10" descr=""/>
          <p:cNvPicPr/>
          <p:nvPr/>
        </p:nvPicPr>
        <p:blipFill>
          <a:blip r:embed="rId1"/>
          <a:stretch/>
        </p:blipFill>
        <p:spPr>
          <a:xfrm>
            <a:off x="1413720" y="188640"/>
            <a:ext cx="1799640" cy="671760"/>
          </a:xfrm>
          <a:prstGeom prst="rect">
            <a:avLst/>
          </a:prstGeom>
          <a:ln>
            <a:noFill/>
          </a:ln>
        </p:spPr>
      </p:pic>
      <p:pic>
        <p:nvPicPr>
          <p:cNvPr id="265" name="Imagen 5" descr=""/>
          <p:cNvPicPr/>
          <p:nvPr/>
        </p:nvPicPr>
        <p:blipFill>
          <a:blip r:embed="rId2"/>
          <a:stretch/>
        </p:blipFill>
        <p:spPr>
          <a:xfrm>
            <a:off x="5939280" y="1571040"/>
            <a:ext cx="5071320" cy="358560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  <a:softEdge rad="127000"/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1360440" y="170136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SEGURIDADE INFORMÁTICA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Instalación de equipamentos e servidores en contornos seguros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Incorporación de procedementos de  seguridade no tratamento da información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Actualización dos sistemas operativos e do software de aplicación instalado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Protección fronte a software malicioso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Aplicación da lexislación e da normativa sobre seguridade e protección da información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Módulos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6508800" y="170172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SERVIZOS EN REDE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Identificación das principais aplicacións usadas en redes informáticas para executar servizos de rede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Definición dos aspectos técnicos dos servizos de rede máis estendidos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Selección dun servizo de rede e dunha aplicación específica sobre a base das súas características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Instalación e configuración de servizos en redes locais e públicas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Configuración de puntos de acceso sen fíos, con establecemento da seguridade das comunicacións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Posta en marcha de mecanismos de  conexión a redes públicas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44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45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1360440" y="170136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SISTEMAS OPERATIVOS EN REDE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Instalación e actualización de sistemas operativos en rede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Utilización das funcionalidades do   sistema microinformático mediante as ferramentas do sistema operativo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Control e seguemento da actividade  e do rendemento do sistema operativo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Determinación e utilización dos recursos compartidos do sistema operativo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Xestión de usuarios e dos grupos do sistema, os seus perfís e os seus permisos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Uso de mecanismos de virtualización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4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Módulos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6508800" y="170172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NO NOSO CENTRO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A carga lectiva repártese para rematar o ciclo en 3 anos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53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54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Saídas laborais (infojobs maio 2021)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111744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En microinformática e soporte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632196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En redes e administración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1368000" y="2520000"/>
            <a:ext cx="3866400" cy="45648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6474960" y="2520000"/>
            <a:ext cx="4180680" cy="465840"/>
          </a:xfrm>
          <a:prstGeom prst="rect">
            <a:avLst/>
          </a:prstGeom>
          <a:ln>
            <a:noFill/>
          </a:ln>
        </p:spPr>
      </p:pic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1368000" y="3268080"/>
            <a:ext cx="3409200" cy="475560"/>
          </a:xfrm>
          <a:prstGeom prst="rect">
            <a:avLst/>
          </a:prstGeom>
          <a:ln>
            <a:noFill/>
          </a:ln>
        </p:spPr>
      </p:pic>
      <p:pic>
        <p:nvPicPr>
          <p:cNvPr id="361" name="" descr=""/>
          <p:cNvPicPr/>
          <p:nvPr/>
        </p:nvPicPr>
        <p:blipFill>
          <a:blip r:embed="rId4"/>
          <a:stretch/>
        </p:blipFill>
        <p:spPr>
          <a:xfrm>
            <a:off x="1326600" y="4126680"/>
            <a:ext cx="5657040" cy="408960"/>
          </a:xfrm>
          <a:prstGeom prst="rect">
            <a:avLst/>
          </a:prstGeom>
          <a:ln>
            <a:noFill/>
          </a:ln>
        </p:spPr>
      </p:pic>
      <p:pic>
        <p:nvPicPr>
          <p:cNvPr id="362" name="" descr=""/>
          <p:cNvPicPr/>
          <p:nvPr/>
        </p:nvPicPr>
        <p:blipFill>
          <a:blip r:embed="rId5"/>
          <a:stretch/>
        </p:blipFill>
        <p:spPr>
          <a:xfrm>
            <a:off x="6270120" y="3258720"/>
            <a:ext cx="5609520" cy="484920"/>
          </a:xfrm>
          <a:prstGeom prst="rect">
            <a:avLst/>
          </a:prstGeom>
          <a:ln>
            <a:noFill/>
          </a:ln>
        </p:spPr>
      </p:pic>
      <p:pic>
        <p:nvPicPr>
          <p:cNvPr id="363" name="" descr=""/>
          <p:cNvPicPr/>
          <p:nvPr/>
        </p:nvPicPr>
        <p:blipFill>
          <a:blip r:embed="rId6"/>
          <a:stretch/>
        </p:blipFill>
        <p:spPr>
          <a:xfrm>
            <a:off x="3730320" y="5388840"/>
            <a:ext cx="4333320" cy="370800"/>
          </a:xfrm>
          <a:prstGeom prst="rect">
            <a:avLst/>
          </a:prstGeom>
          <a:ln>
            <a:noFill/>
          </a:ln>
        </p:spPr>
      </p:pic>
      <p:pic>
        <p:nvPicPr>
          <p:cNvPr id="364" name="Imagen 13" descr=""/>
          <p:cNvPicPr/>
          <p:nvPr/>
        </p:nvPicPr>
        <p:blipFill>
          <a:blip r:embed="rId7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Se es muller… este ciclo tamén e para ti!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32196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1613880" y="1414080"/>
            <a:ext cx="9257760" cy="5209560"/>
          </a:xfrm>
          <a:prstGeom prst="rect">
            <a:avLst/>
          </a:prstGeom>
          <a:ln>
            <a:noFill/>
          </a:ln>
        </p:spPr>
      </p:pic>
      <p:pic>
        <p:nvPicPr>
          <p:cNvPr id="368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  <p:pic>
        <p:nvPicPr>
          <p:cNvPr id="369" name="Imagen 19" descr=""/>
          <p:cNvPicPr/>
          <p:nvPr/>
        </p:nvPicPr>
        <p:blipFill>
          <a:blip r:embed="rId3"/>
          <a:stretch/>
        </p:blipFill>
        <p:spPr>
          <a:xfrm>
            <a:off x="11184480" y="11952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Ampliación académica (Fase I)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11744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Administración e Sistemas Informáticos en Rede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632196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Desenvolvemento de aplicacións web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Desenvolvemento de aplicacións multiplataforma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73" name="Imagen 13" descr=""/>
          <p:cNvPicPr/>
          <p:nvPr/>
        </p:nvPicPr>
        <p:blipFill>
          <a:blip r:embed="rId1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  <p:pic>
        <p:nvPicPr>
          <p:cNvPr id="374" name="Imagen 19" descr=""/>
          <p:cNvPicPr/>
          <p:nvPr/>
        </p:nvPicPr>
        <p:blipFill>
          <a:blip r:embed="rId2"/>
          <a:stretch/>
        </p:blipFill>
        <p:spPr>
          <a:xfrm>
            <a:off x="11184480" y="11952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Ampliación académica (Fase II) – Cursos de especialización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11744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Ciberseguridade en contornos das tecnoloxías da información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Intelixencia Artificial e Big Data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Implementación de redes 5G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Desenvolvemento de videoxogos e realidade virtual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632196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Ciberseguridade en entornos das tecnoloxías de operación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Sistemas de sinalización e telecomunicacións ferroviarias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Dixitalización do mantemento industrial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Fabricación intelixente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78" name="Imagen 13" descr=""/>
          <p:cNvPicPr/>
          <p:nvPr/>
        </p:nvPicPr>
        <p:blipFill>
          <a:blip r:embed="rId1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  <p:pic>
        <p:nvPicPr>
          <p:cNvPr id="379" name="Imagen 19" descr=""/>
          <p:cNvPicPr/>
          <p:nvPr/>
        </p:nvPicPr>
        <p:blipFill>
          <a:blip r:embed="rId2"/>
          <a:stretch/>
        </p:blipFill>
        <p:spPr>
          <a:xfrm>
            <a:off x="11184480" y="11952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Ampliación académica (Fase II) – Graos universitarios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111744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En España máis de 120 graos en informática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En Galicia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6321960" y="1701720"/>
            <a:ext cx="495612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Na UDC</a:t>
            </a:r>
            <a:endParaRPr b="0" lang="es-E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Grao en Enxeñaría Informática </a:t>
            </a:r>
            <a:endParaRPr b="0" lang="es-E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Grao en Ciencia e Enxeñaría de Datos</a:t>
            </a:r>
            <a:endParaRPr b="0" lang="es-E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entury Gothic"/>
              </a:rPr>
              <a:t>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1512000" y="3312000"/>
            <a:ext cx="4237920" cy="1847160"/>
          </a:xfrm>
          <a:prstGeom prst="rect">
            <a:avLst/>
          </a:prstGeom>
          <a:ln>
            <a:noFill/>
          </a:ln>
        </p:spPr>
      </p:pic>
      <p:pic>
        <p:nvPicPr>
          <p:cNvPr id="384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  <p:pic>
        <p:nvPicPr>
          <p:cNvPr id="385" name="Imagen 19" descr=""/>
          <p:cNvPicPr/>
          <p:nvPr/>
        </p:nvPicPr>
        <p:blipFill>
          <a:blip r:embed="rId3"/>
          <a:stretch/>
        </p:blipFill>
        <p:spPr>
          <a:xfrm>
            <a:off x="11184480" y="11952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n 19" descr=""/>
          <p:cNvPicPr/>
          <p:nvPr/>
        </p:nvPicPr>
        <p:blipFill>
          <a:blip r:embed="rId1"/>
          <a:stretch/>
        </p:blipFill>
        <p:spPr>
          <a:xfrm>
            <a:off x="11171160" y="10620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87" name="CustomShape 1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1566000" y="936000"/>
            <a:ext cx="8298000" cy="12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800" spc="-1" strike="noStrike">
                <a:latin typeface="Arial"/>
              </a:rPr>
              <a:t>SISTEMAS MICROINFORMÁTICOS E REDES…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800" spc="-1" strike="noStrike">
                <a:latin typeface="Arial"/>
              </a:rPr>
              <a:t>É A PORTA DE ACCESO A UNHA CARREIRA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800" spc="-1" strike="noStrike">
                <a:latin typeface="Arial"/>
              </a:rPr>
              <a:t>NO MUNDO DA INFORMÁTICA!!!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3240000" y="2520000"/>
            <a:ext cx="5975640" cy="3323520"/>
          </a:xfrm>
          <a:prstGeom prst="rect">
            <a:avLst/>
          </a:prstGeom>
          <a:ln>
            <a:noFill/>
          </a:ln>
        </p:spPr>
      </p:pic>
      <p:pic>
        <p:nvPicPr>
          <p:cNvPr id="393" name="Imagen 13" descr=""/>
          <p:cNvPicPr/>
          <p:nvPr/>
        </p:nvPicPr>
        <p:blipFill>
          <a:blip r:embed="rId3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Imagen 19" descr=""/>
          <p:cNvPicPr/>
          <p:nvPr/>
        </p:nvPicPr>
        <p:blipFill>
          <a:blip r:embed="rId1"/>
          <a:stretch/>
        </p:blipFill>
        <p:spPr>
          <a:xfrm>
            <a:off x="11171160" y="10620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395" name="CustomShape 1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3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955440" y="3513600"/>
            <a:ext cx="4876200" cy="2390040"/>
          </a:xfrm>
          <a:prstGeom prst="rect">
            <a:avLst/>
          </a:prstGeom>
          <a:ln>
            <a:noFill/>
          </a:ln>
        </p:spPr>
      </p:pic>
      <p:pic>
        <p:nvPicPr>
          <p:cNvPr id="400" name="" descr=""/>
          <p:cNvPicPr/>
          <p:nvPr/>
        </p:nvPicPr>
        <p:blipFill>
          <a:blip r:embed="rId3"/>
          <a:stretch/>
        </p:blipFill>
        <p:spPr>
          <a:xfrm>
            <a:off x="1942560" y="1179720"/>
            <a:ext cx="2809080" cy="1627920"/>
          </a:xfrm>
          <a:prstGeom prst="rect">
            <a:avLst/>
          </a:prstGeom>
          <a:ln>
            <a:noFill/>
          </a:ln>
        </p:spPr>
      </p:pic>
      <p:pic>
        <p:nvPicPr>
          <p:cNvPr id="401" name="" descr=""/>
          <p:cNvPicPr/>
          <p:nvPr/>
        </p:nvPicPr>
        <p:blipFill>
          <a:blip r:embed="rId4"/>
          <a:stretch/>
        </p:blipFill>
        <p:spPr>
          <a:xfrm>
            <a:off x="6336000" y="2160000"/>
            <a:ext cx="5212440" cy="3818520"/>
          </a:xfrm>
          <a:prstGeom prst="rect">
            <a:avLst/>
          </a:prstGeom>
          <a:ln>
            <a:noFill/>
          </a:ln>
        </p:spPr>
      </p:pic>
      <p:sp>
        <p:nvSpPr>
          <p:cNvPr id="402" name="CustomShape 5"/>
          <p:cNvSpPr/>
          <p:nvPr/>
        </p:nvSpPr>
        <p:spPr>
          <a:xfrm>
            <a:off x="5616000" y="1005840"/>
            <a:ext cx="5794920" cy="88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s-ES" sz="2800" spc="-1" strike="noStrike">
                <a:latin typeface="Arial"/>
              </a:rPr>
              <a:t>ÚNETE!!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2800" spc="-1" strike="noStrike">
                <a:latin typeface="Arial"/>
              </a:rPr>
              <a:t>E GRAZAS POLO TEU INTERESE</a:t>
            </a:r>
            <a:endParaRPr b="0" lang="es-ES" sz="2800" spc="-1" strike="noStrike">
              <a:latin typeface="Arial"/>
            </a:endParaRPr>
          </a:p>
        </p:txBody>
      </p:sp>
      <p:pic>
        <p:nvPicPr>
          <p:cNvPr id="403" name="Imagen 13" descr=""/>
          <p:cNvPicPr/>
          <p:nvPr/>
        </p:nvPicPr>
        <p:blipFill>
          <a:blip r:embed="rId5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3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269" name="Imagen 13" descr=""/>
          <p:cNvPicPr/>
          <p:nvPr/>
        </p:nvPicPr>
        <p:blipFill>
          <a:blip r:embed="rId1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Qué se aprende a facer?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1117440" y="1701720"/>
            <a:ext cx="1015668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Instalar, configurar e manter sistemas informáticos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Xestión de redes locais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Montaxe e reparación de equipamento hardware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273" name="Imagen 19" descr=""/>
          <p:cNvPicPr/>
          <p:nvPr/>
        </p:nvPicPr>
        <p:blipFill>
          <a:blip r:embed="rId2"/>
          <a:stretch/>
        </p:blipFill>
        <p:spPr>
          <a:xfrm>
            <a:off x="11198160" y="13320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6321960" y="1736280"/>
            <a:ext cx="4956120" cy="18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Na </a:t>
            </a: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función pública</a:t>
            </a: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, no grupo C1 de moitas oposicións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En qué ámbitos se traballa? Que ocupacións se desempeñan?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80" name="CustomShape 7"/>
          <p:cNvSpPr/>
          <p:nvPr/>
        </p:nvSpPr>
        <p:spPr>
          <a:xfrm>
            <a:off x="1117440" y="4036680"/>
            <a:ext cx="495612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En </a:t>
            </a: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entidades</a:t>
            </a: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 de calquera tamaño e </a:t>
            </a: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calquera sector</a:t>
            </a: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 produtivo que utilicen sistemas microinformáticos e redes de datos para a súa xestión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6321960" y="3960000"/>
            <a:ext cx="5269680" cy="22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Técnico instalador / reparador equipamentos informáticos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Técnico de soporte informático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Técnico de redes de datos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Comercial de microinformática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9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Operador de teleasistencia 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Operador de sistemas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282" name="CustomShape 9"/>
          <p:cNvSpPr/>
          <p:nvPr/>
        </p:nvSpPr>
        <p:spPr>
          <a:xfrm>
            <a:off x="1091520" y="1684080"/>
            <a:ext cx="4956120" cy="21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En </a:t>
            </a: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empresas</a:t>
            </a: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 do </a:t>
            </a: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sector de servizos IT</a:t>
            </a: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 adicadas á comercialización, á montaxe e á reparación de equipamentos, redes e servizos microinformáticos en xeral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283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284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n 19" descr=""/>
          <p:cNvPicPr/>
          <p:nvPr/>
        </p:nvPicPr>
        <p:blipFill>
          <a:blip r:embed="rId1"/>
          <a:stretch/>
        </p:blipFill>
        <p:spPr>
          <a:xfrm>
            <a:off x="11171160" y="10620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286" name="CustomShape 1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Currículo e módulos (Primeiro ano)</a:t>
            </a: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291" name="Table 6"/>
          <p:cNvGraphicFramePr/>
          <p:nvPr/>
        </p:nvGraphicFramePr>
        <p:xfrm>
          <a:off x="864000" y="1271880"/>
          <a:ext cx="10223640" cy="4319280"/>
        </p:xfrm>
        <a:graphic>
          <a:graphicData uri="http://schemas.openxmlformats.org/drawingml/2006/table">
            <a:tbl>
              <a:tblPr/>
              <a:tblGrid>
                <a:gridCol w="6499080"/>
                <a:gridCol w="372492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latin typeface="Arial"/>
                        </a:rPr>
                        <a:t>Módulos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latin typeface="Arial"/>
                        </a:rPr>
                        <a:t>Horas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Aplicacións ofimáticas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240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Formación e orientación laboral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107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Montaxe e mantemento de equipamentos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240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Redes locais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213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Sistemas operativos monoposto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160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292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Imagen 19" descr=""/>
          <p:cNvPicPr/>
          <p:nvPr/>
        </p:nvPicPr>
        <p:blipFill>
          <a:blip r:embed="rId1"/>
          <a:stretch/>
        </p:blipFill>
        <p:spPr>
          <a:xfrm>
            <a:off x="11171160" y="10620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sp>
        <p:nvSpPr>
          <p:cNvPr id="294" name="CustomShape 1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Currículo e módulos (Segundo ano)</a:t>
            </a: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299" name="Table 6"/>
          <p:cNvGraphicFramePr/>
          <p:nvPr/>
        </p:nvGraphicFramePr>
        <p:xfrm>
          <a:off x="864000" y="1271880"/>
          <a:ext cx="10223640" cy="5038920"/>
        </p:xfrm>
        <a:graphic>
          <a:graphicData uri="http://schemas.openxmlformats.org/drawingml/2006/table">
            <a:tbl>
              <a:tblPr/>
              <a:tblGrid>
                <a:gridCol w="6499080"/>
                <a:gridCol w="3724920"/>
              </a:tblGrid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latin typeface="Arial"/>
                        </a:rPr>
                        <a:t>Módulos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s-ES" sz="1800" spc="-1" strike="noStrike">
                          <a:latin typeface="Arial"/>
                        </a:rPr>
                        <a:t>Horas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Aplicacións web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123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Empresa e iniciativa emprendedora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53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Formación en centros de traballo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410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Seguridade informática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140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Servizos en rede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157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Sistemas operativos en rede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latin typeface="Arial"/>
                        </a:rPr>
                        <a:t>157</a:t>
                      </a:r>
                      <a:endParaRPr b="0" lang="es-E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300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360440" y="170136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APLICACIÓNS OFIMÁTICAS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Procura de software de aplicación adecuado para o contorno de explotación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Instalación e configuración de aplicacións ofimáticas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Elaboración de documentos e patróns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Resolución de problemas na explotación das aplicacións</a:t>
            </a:r>
            <a:endParaRPr b="0" lang="es-E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s-ES" sz="2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Módulos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6508800" y="170172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FORMACIÓN E ORIENTACIÓN LABORAL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Prevención de riscos laboráis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Equipos de traballo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Dereito do traballo e da seguridade social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Procura de emprego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08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09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360440" y="170136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MONTAXE E MANTEMENTO DE EQUIPOS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Identificación dos elementos que forman o compoñente físico dos equipamentos informáticos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Montaxe e desmontaxe de equipamentos microinformáticos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Revisión dos equipamentos montados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Diagnóstico de equipamentos con  problemas ou avariados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Montaxe e desmontaxe de compoñentes mecánicos en periféricos comúns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Medida de magnitudes eléctricas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Elaboración e interpretación de inventarios, orzamentos, e partes de montaxe e reparación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4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15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Módulos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6508800" y="170172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REDES LOCÁIS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Montaxe das canalizacións e tendido de liñas para redes locais con cables.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Montaxe dos elementos da rede local con e sen fíos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Integración dos elementos da rede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Monitorización da rede local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Resolución de incidencias físicas e lóxicas da rede local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17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18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1360440" y="170136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SISTEMAS OPERATIVOS MONOPOSTO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Instalación e actualización de sistemas operativos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Utilización das funcionalidades do   sistema microinformático mediante as ferramentas do sistema operativo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Control e seguemento da actividade  e do rendemento do sistema operativo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Determinación e utilización dos recursos compartidos do sistema operativo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Xestión de usuarios e dos grupos do sistema, os seus perfís e os seus permisos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Uso de mecanismos de virtualización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4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Módulos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6508800" y="170172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APLICACIÓNS WEB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Identificación das principais aplicacións web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Instalación das aplicacións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Mantemento de usuarios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Asignación de permiso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Configuración e uso das aplicacións instaladas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26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27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360440" y="170136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EMPRESA E INICIATIVA EMPRENDEDORA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Manexo das fontes de información sobre o sector das empresas de informática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Análise dos procesos de innovación sectorial en marcha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Realización  de  casos  e  dinámicas  de  grupo  que permitan comprender e valorar as actitudes das persoas emprendedoras,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Uso de programas de xestión administrativa e financeira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Realización dun proxecto empresarial relacionado  coa  actividade informática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117720" y="6445440"/>
            <a:ext cx="11952720" cy="3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lang="es-ES" sz="16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XORNADAS VIRTUAIS DE PORTAS ABERTAS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0" y="6381360"/>
            <a:ext cx="12188160" cy="47592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"/>
          <p:cNvSpPr/>
          <p:nvPr/>
        </p:nvSpPr>
        <p:spPr>
          <a:xfrm>
            <a:off x="11134800" y="6428880"/>
            <a:ext cx="86328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 fontScale="67000"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Maio 2021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909720" y="6418800"/>
            <a:ext cx="208764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rmAutofit/>
          </a:bodyPr>
          <a:p>
            <a:pPr algn="ctr">
              <a:lnSpc>
                <a:spcPct val="85000"/>
              </a:lnSpc>
            </a:pPr>
            <a:r>
              <a:rPr b="1" i="1" lang="es-ES" sz="1200" spc="-1" strike="noStrike">
                <a:solidFill>
                  <a:srgbClr val="1f4e79"/>
                </a:solidFill>
                <a:latin typeface="Bahnschrift Condensed"/>
                <a:ea typeface="DejaVu Sans"/>
              </a:rPr>
              <a:t>CIFP Rodolfo Ucha Piñeiro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333" name="CustomShape 6"/>
          <p:cNvSpPr/>
          <p:nvPr/>
        </p:nvSpPr>
        <p:spPr>
          <a:xfrm>
            <a:off x="1117440" y="76320"/>
            <a:ext cx="10156680" cy="139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Módulos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334" name="CustomShape 7"/>
          <p:cNvSpPr/>
          <p:nvPr/>
        </p:nvSpPr>
        <p:spPr>
          <a:xfrm>
            <a:off x="6508800" y="1701720"/>
            <a:ext cx="4469760" cy="446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000000"/>
                </a:solidFill>
                <a:latin typeface="Century Gothic"/>
              </a:rPr>
              <a:t>FORMACIÓN EN CENTROS DE TRABALLO</a:t>
            </a:r>
            <a:endParaRPr b="0" lang="es-E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entury Gothic"/>
              </a:rPr>
              <a:t>Este módulo profesional contribúe a completar as competencias deste título e os obxectivos xerais do ciclo, tanto os que se alcanzaran no centro educativo como os que son difíciles de conseguir nel</a:t>
            </a:r>
            <a:endParaRPr b="0" lang="es-ES" sz="2400" spc="-1" strike="noStrike">
              <a:latin typeface="Arial"/>
            </a:endParaRPr>
          </a:p>
        </p:txBody>
      </p:sp>
      <p:pic>
        <p:nvPicPr>
          <p:cNvPr id="335" name="Imagen 19" descr=""/>
          <p:cNvPicPr/>
          <p:nvPr/>
        </p:nvPicPr>
        <p:blipFill>
          <a:blip r:embed="rId1"/>
          <a:stretch/>
        </p:blipFill>
        <p:spPr>
          <a:xfrm>
            <a:off x="11184840" y="119880"/>
            <a:ext cx="899280" cy="899280"/>
          </a:xfrm>
          <a:prstGeom prst="rect">
            <a:avLst/>
          </a:prstGeom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</p:pic>
      <p:pic>
        <p:nvPicPr>
          <p:cNvPr id="336" name="Imagen 13" descr=""/>
          <p:cNvPicPr/>
          <p:nvPr/>
        </p:nvPicPr>
        <p:blipFill>
          <a:blip r:embed="rId2"/>
          <a:stretch/>
        </p:blipFill>
        <p:spPr>
          <a:xfrm>
            <a:off x="46440" y="6445440"/>
            <a:ext cx="863280" cy="32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puertas abiertas de clase</Template>
  <TotalTime>79</TotalTime>
  <Application>LibreOffice/6.1.2.1$Windows_X86_64 LibreOffice_project/65905a128db06ba48db947242809d14d3f9a93fe</Application>
  <Words>26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2021-05-09T09:17:55Z</dcterms:created>
  <dc:creator>Fernando López Uceira</dc:creator>
  <dc:description/>
  <dc:language>es-ES</dc:language>
  <cp:lastModifiedBy/>
  <dcterms:modified xsi:type="dcterms:W3CDTF">2021-05-25T01:40:19Z</dcterms:modified>
  <cp:revision>28</cp:revision>
  <dc:subject/>
  <dc:title>Xornadas virtuais de portas abertas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s">
    <vt:lpwstr/>
  </property>
  <property fmtid="{D5CDD505-2E9C-101B-9397-08002B2CF9AE}" pid="4" name="CampaignTags">
    <vt:lpwstr/>
  </property>
  <property fmtid="{D5CDD505-2E9C-101B-9397-08002B2CF9AE}" pid="5" name="CategoryTags">
    <vt:lpwstr/>
  </property>
  <property fmtid="{D5CDD505-2E9C-101B-9397-08002B2CF9AE}" pid="6" name="ContentTypeId">
    <vt:lpwstr>0x010100AA3F7D94069FF64A86F7DFF56D60E3BE</vt:lpwstr>
  </property>
  <property fmtid="{D5CDD505-2E9C-101B-9397-08002B2CF9AE}" pid="7" name="FeatureTags">
    <vt:lpwstr/>
  </property>
  <property fmtid="{D5CDD505-2E9C-101B-9397-08002B2CF9AE}" pid="8" name="HiddenCategoryTags">
    <vt:lpwstr/>
  </property>
  <property fmtid="{D5CDD505-2E9C-101B-9397-08002B2CF9AE}" pid="9" name="HiddenSlides">
    <vt:i4>0</vt:i4>
  </property>
  <property fmtid="{D5CDD505-2E9C-101B-9397-08002B2CF9AE}" pid="10" name="HyperlinksChanged">
    <vt:bool>0</vt:bool>
  </property>
  <property fmtid="{D5CDD505-2E9C-101B-9397-08002B2CF9AE}" pid="11" name="InternalTags">
    <vt:lpwstr/>
  </property>
  <property fmtid="{D5CDD505-2E9C-101B-9397-08002B2CF9AE}" pid="12" name="LinksUpToDate">
    <vt:bool>0</vt:bool>
  </property>
  <property fmtid="{D5CDD505-2E9C-101B-9397-08002B2CF9AE}" pid="13" name="LocalizationTags">
    <vt:lpwstr/>
  </property>
  <property fmtid="{D5CDD505-2E9C-101B-9397-08002B2CF9AE}" pid="14" name="MMClips">
    <vt:i4>0</vt:i4>
  </property>
  <property fmtid="{D5CDD505-2E9C-101B-9397-08002B2CF9AE}" pid="15" name="Notes">
    <vt:i4>1</vt:i4>
  </property>
  <property fmtid="{D5CDD505-2E9C-101B-9397-08002B2CF9AE}" pid="16" name="Order">
    <vt:i4>74062800</vt:i4>
  </property>
  <property fmtid="{D5CDD505-2E9C-101B-9397-08002B2CF9AE}" pid="17" name="PresentationFormat">
    <vt:lpwstr>Personalizado</vt:lpwstr>
  </property>
  <property fmtid="{D5CDD505-2E9C-101B-9397-08002B2CF9AE}" pid="18" name="ScaleCrop">
    <vt:bool>0</vt:bool>
  </property>
  <property fmtid="{D5CDD505-2E9C-101B-9397-08002B2CF9AE}" pid="19" name="ScenarioTags">
    <vt:lpwstr/>
  </property>
  <property fmtid="{D5CDD505-2E9C-101B-9397-08002B2CF9AE}" pid="20" name="ShareDoc">
    <vt:bool>0</vt:bool>
  </property>
  <property fmtid="{D5CDD505-2E9C-101B-9397-08002B2CF9AE}" pid="21" name="Slides">
    <vt:i4>2</vt:i4>
  </property>
</Properties>
</file>