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9" r:id="rId14"/>
    <p:sldId id="273" r:id="rId15"/>
    <p:sldId id="274" r:id="rId16"/>
    <p:sldId id="268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306A5-3BB6-41B0-B94B-CC10CF14A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>
                <a:solidFill>
                  <a:srgbClr val="FF0000"/>
                </a:solidFill>
              </a:rPr>
              <a:t>P</a:t>
            </a:r>
            <a:r>
              <a:rPr lang="es-MX" sz="1400" dirty="0" err="1"/>
              <a:t>rogramación</a:t>
            </a:r>
            <a:r>
              <a:rPr lang="es-MX" dirty="0" err="1">
                <a:solidFill>
                  <a:srgbClr val="FF0000"/>
                </a:solidFill>
              </a:rPr>
              <a:t>O</a:t>
            </a:r>
            <a:r>
              <a:rPr lang="es-MX" sz="1400" dirty="0" err="1"/>
              <a:t>rientada</a:t>
            </a:r>
            <a:r>
              <a:rPr lang="es-MX" dirty="0" err="1">
                <a:solidFill>
                  <a:srgbClr val="FF0000"/>
                </a:solidFill>
              </a:rPr>
              <a:t>O</a:t>
            </a:r>
            <a:r>
              <a:rPr lang="es-MX" sz="1400" dirty="0" err="1"/>
              <a:t>bjetos</a:t>
            </a:r>
            <a:endParaRPr lang="es-MX" sz="1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90C844-FABB-4303-BC73-AE4D77250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Por: José Luis Martínez Castañeda</a:t>
            </a:r>
          </a:p>
        </p:txBody>
      </p:sp>
    </p:spTree>
    <p:extLst>
      <p:ext uri="{BB962C8B-B14F-4D97-AF65-F5344CB8AC3E}">
        <p14:creationId xmlns:p14="http://schemas.microsoft.com/office/powerpoint/2010/main" val="187678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CD996-90A6-450E-AA4D-04E9F717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36AA3-4306-4191-B382-B1BFBF97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herencia es un mecanismo que nos permite extender las funcionalidades de una clase ya existente.</a:t>
            </a:r>
          </a:p>
          <a:p>
            <a:endParaRPr lang="es-MX" dirty="0"/>
          </a:p>
          <a:p>
            <a:r>
              <a:rPr lang="es-MX" dirty="0"/>
              <a:t>Clase </a:t>
            </a:r>
            <a:r>
              <a:rPr lang="es-MX" dirty="0">
                <a:solidFill>
                  <a:srgbClr val="FF0000"/>
                </a:solidFill>
              </a:rPr>
              <a:t>base</a:t>
            </a:r>
            <a:r>
              <a:rPr lang="es-MX" dirty="0"/>
              <a:t>: también conocida como clase </a:t>
            </a:r>
            <a:r>
              <a:rPr lang="es-MX" dirty="0">
                <a:solidFill>
                  <a:srgbClr val="FF0000"/>
                </a:solidFill>
              </a:rPr>
              <a:t>padre</a:t>
            </a:r>
            <a:r>
              <a:rPr lang="es-MX" dirty="0"/>
              <a:t>, es la clase principal.</a:t>
            </a:r>
          </a:p>
          <a:p>
            <a:endParaRPr lang="es-MX" dirty="0"/>
          </a:p>
          <a:p>
            <a:r>
              <a:rPr lang="es-MX" dirty="0"/>
              <a:t>Clase </a:t>
            </a:r>
            <a:r>
              <a:rPr lang="es-MX" dirty="0">
                <a:solidFill>
                  <a:srgbClr val="FF0000"/>
                </a:solidFill>
              </a:rPr>
              <a:t>derivada</a:t>
            </a:r>
            <a:r>
              <a:rPr lang="es-MX" dirty="0"/>
              <a:t>: también conocida como clase </a:t>
            </a:r>
            <a:r>
              <a:rPr lang="es-MX" dirty="0">
                <a:solidFill>
                  <a:srgbClr val="FF0000"/>
                </a:solidFill>
              </a:rPr>
              <a:t>hija</a:t>
            </a:r>
            <a:r>
              <a:rPr lang="es-MX" dirty="0"/>
              <a:t>, recibe el contenido de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195010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CD996-90A6-450E-AA4D-04E9F717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36AA3-4306-4191-B382-B1BFBF97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Reutilización</a:t>
            </a:r>
            <a:r>
              <a:rPr lang="es-MX" dirty="0"/>
              <a:t>: permite utilizar el contenido de la clase padre en la clase hija.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Sobreescritura</a:t>
            </a:r>
            <a:r>
              <a:rPr lang="es-MX" dirty="0"/>
              <a:t> </a:t>
            </a:r>
            <a:r>
              <a:rPr lang="es-MX" dirty="0">
                <a:solidFill>
                  <a:srgbClr val="FF0000"/>
                </a:solidFill>
              </a:rPr>
              <a:t>de métodos</a:t>
            </a:r>
            <a:r>
              <a:rPr lang="es-MX" dirty="0"/>
              <a:t>: permite escribir nuevamente los métodos de la clase padre con funcionalidad diferente.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Reglas</a:t>
            </a:r>
            <a:r>
              <a:rPr lang="es-MX" dirty="0"/>
              <a:t>: solo podemos heredar de una clase a la vez.</a:t>
            </a:r>
          </a:p>
        </p:txBody>
      </p:sp>
    </p:spTree>
    <p:extLst>
      <p:ext uri="{BB962C8B-B14F-4D97-AF65-F5344CB8AC3E}">
        <p14:creationId xmlns:p14="http://schemas.microsoft.com/office/powerpoint/2010/main" val="373702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45458-B5A5-403A-80F8-FD51A438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herencia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C82321-903F-47A2-84DF-A27738C44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1942306"/>
            <a:ext cx="63531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55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C9154-DD9C-4AF3-B287-D975C36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polimorfismo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58C3B-FA9C-42FF-ABBF-F9A25B61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  <a:latin typeface="Roboto"/>
              </a:rPr>
              <a:t>C</a:t>
            </a:r>
            <a:r>
              <a:rPr lang="es-MX" b="0" i="0" dirty="0">
                <a:solidFill>
                  <a:srgbClr val="FF0000"/>
                </a:solidFill>
                <a:effectLst/>
                <a:latin typeface="Roboto"/>
              </a:rPr>
              <a:t>apacidad</a:t>
            </a:r>
            <a:r>
              <a:rPr lang="es-MX" b="0" i="0" dirty="0">
                <a:effectLst/>
                <a:latin typeface="Roboto"/>
              </a:rPr>
              <a:t> que tienen los objetos de una clase en ofrecer respuesta </a:t>
            </a:r>
            <a:r>
              <a:rPr lang="es-MX" b="0" i="0" u="sng" dirty="0">
                <a:effectLst/>
                <a:latin typeface="Roboto"/>
              </a:rPr>
              <a:t>distinta</a:t>
            </a:r>
            <a:r>
              <a:rPr lang="es-MX" b="0" i="0" dirty="0">
                <a:effectLst/>
                <a:latin typeface="Roboto"/>
              </a:rPr>
              <a:t> e </a:t>
            </a:r>
            <a:r>
              <a:rPr lang="es-MX" b="0" i="0" u="sng" dirty="0">
                <a:effectLst/>
                <a:latin typeface="Roboto"/>
              </a:rPr>
              <a:t>independiente</a:t>
            </a:r>
            <a:r>
              <a:rPr lang="es-MX" b="0" i="0" dirty="0">
                <a:effectLst/>
                <a:latin typeface="Roboto"/>
              </a:rPr>
              <a:t> en </a:t>
            </a:r>
            <a:r>
              <a:rPr lang="es-MX" b="0" i="0" dirty="0">
                <a:solidFill>
                  <a:srgbClr val="FF0000"/>
                </a:solidFill>
                <a:effectLst/>
                <a:latin typeface="Roboto"/>
              </a:rPr>
              <a:t>función</a:t>
            </a:r>
            <a:r>
              <a:rPr lang="es-MX" b="0" i="0" dirty="0">
                <a:effectLst/>
                <a:latin typeface="Roboto"/>
              </a:rPr>
              <a:t> de los </a:t>
            </a:r>
            <a:r>
              <a:rPr lang="es-MX" b="0" i="0" dirty="0">
                <a:solidFill>
                  <a:srgbClr val="FF0000"/>
                </a:solidFill>
                <a:effectLst/>
                <a:latin typeface="Roboto"/>
              </a:rPr>
              <a:t>parámetros</a:t>
            </a:r>
            <a:r>
              <a:rPr lang="es-MX" b="0" i="0" dirty="0">
                <a:effectLst/>
                <a:latin typeface="Roboto"/>
              </a:rPr>
              <a:t> (diferentes implementaciones) utilizados durante su invocación.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117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9D936-1FE3-459A-9993-5BD6E604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tipos de polimorfismo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9D260-014C-4DA2-8F01-1B4341E8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Sobrecarga</a:t>
            </a:r>
            <a:r>
              <a:rPr lang="es-MX" dirty="0"/>
              <a:t>: se aplica cuando existen funciones con el mismo nombre en clases que son completamente independientes.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Paramétrico</a:t>
            </a:r>
            <a:r>
              <a:rPr lang="es-MX" dirty="0"/>
              <a:t>: funciones con el mismo nombre pero diferentes parámetros. Se selecciona el método dependiendo del tipo de datos que se envíe.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Inclusión</a:t>
            </a:r>
            <a:r>
              <a:rPr lang="es-MX" dirty="0"/>
              <a:t>: se puede llamar a un método sin tener que conocer su tipo, así no se toma en cuenta los detalles de las clases especializadas.</a:t>
            </a:r>
          </a:p>
        </p:txBody>
      </p:sp>
    </p:spTree>
    <p:extLst>
      <p:ext uri="{BB962C8B-B14F-4D97-AF65-F5344CB8AC3E}">
        <p14:creationId xmlns:p14="http://schemas.microsoft.com/office/powerpoint/2010/main" val="411626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7274D-0D3F-4393-BB69-53E6562F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polimorfismo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369B8-1986-48BC-949C-DD15518D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Ejemplos de polimorfismo de tipo sobrecarga, paramétrico e inclusivo.</a:t>
            </a:r>
          </a:p>
        </p:txBody>
      </p:sp>
    </p:spTree>
    <p:extLst>
      <p:ext uri="{BB962C8B-B14F-4D97-AF65-F5344CB8AC3E}">
        <p14:creationId xmlns:p14="http://schemas.microsoft.com/office/powerpoint/2010/main" val="80780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C2F4A-EE62-4578-8F8B-77549AF9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errores y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6C02F-55FE-4E0A-8926-AD3976F6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/>
              <a:t>Errores en tiempo de  </a:t>
            </a:r>
            <a:r>
              <a:rPr lang="es-MX" dirty="0">
                <a:solidFill>
                  <a:srgbClr val="FF0000"/>
                </a:solidFill>
              </a:rPr>
              <a:t>diseño</a:t>
            </a:r>
            <a:r>
              <a:rPr lang="es-MX" dirty="0"/>
              <a:t> o </a:t>
            </a:r>
            <a:r>
              <a:rPr lang="es-MX" dirty="0">
                <a:solidFill>
                  <a:srgbClr val="FF0000"/>
                </a:solidFill>
              </a:rPr>
              <a:t>compilación</a:t>
            </a:r>
          </a:p>
          <a:p>
            <a:pPr marL="0" indent="0">
              <a:buNone/>
            </a:pPr>
            <a:r>
              <a:rPr lang="es-MX" dirty="0">
                <a:solidFill>
                  <a:srgbClr val="0070C0"/>
                </a:solidFill>
              </a:rPr>
              <a:t>Sintaxis</a:t>
            </a:r>
          </a:p>
          <a:p>
            <a:r>
              <a:rPr lang="es-MX" dirty="0"/>
              <a:t>El </a:t>
            </a:r>
            <a:r>
              <a:rPr lang="es-MX" dirty="0">
                <a:solidFill>
                  <a:srgbClr val="FF0000"/>
                </a:solidFill>
              </a:rPr>
              <a:t>IDE</a:t>
            </a:r>
            <a:r>
              <a:rPr lang="es-MX" dirty="0"/>
              <a:t> ayuda a detectar.</a:t>
            </a:r>
          </a:p>
          <a:p>
            <a:r>
              <a:rPr lang="es-MX" dirty="0"/>
              <a:t>El </a:t>
            </a:r>
            <a:r>
              <a:rPr lang="es-MX" dirty="0" err="1">
                <a:solidFill>
                  <a:srgbClr val="FF0000"/>
                </a:solidFill>
              </a:rPr>
              <a:t>Intellisense</a:t>
            </a:r>
            <a:r>
              <a:rPr lang="es-MX" dirty="0"/>
              <a:t> remarca en tiempo de diseño.</a:t>
            </a:r>
          </a:p>
          <a:p>
            <a:r>
              <a:rPr lang="es-MX" dirty="0"/>
              <a:t>Se manifiesta cuando </a:t>
            </a:r>
            <a:r>
              <a:rPr lang="es-MX" dirty="0">
                <a:solidFill>
                  <a:srgbClr val="FF0000"/>
                </a:solidFill>
              </a:rPr>
              <a:t>compilamos</a:t>
            </a:r>
            <a:r>
              <a:rPr lang="es-MX" dirty="0"/>
              <a:t>.</a:t>
            </a:r>
          </a:p>
          <a:p>
            <a:r>
              <a:rPr lang="es-MX" dirty="0"/>
              <a:t>Evita la </a:t>
            </a:r>
            <a:r>
              <a:rPr lang="es-MX" dirty="0">
                <a:solidFill>
                  <a:srgbClr val="FF0000"/>
                </a:solidFill>
              </a:rPr>
              <a:t>ejecución</a:t>
            </a:r>
            <a:r>
              <a:rPr lang="es-MX" dirty="0"/>
              <a:t> de código la primera vez.</a:t>
            </a:r>
          </a:p>
          <a:p>
            <a:r>
              <a:rPr lang="es-MX" dirty="0"/>
              <a:t>Sino es solucionado, </a:t>
            </a:r>
            <a:r>
              <a:rPr lang="es-MX" dirty="0">
                <a:solidFill>
                  <a:srgbClr val="FF0000"/>
                </a:solidFill>
              </a:rPr>
              <a:t>no permite</a:t>
            </a:r>
            <a:r>
              <a:rPr lang="es-MX" dirty="0"/>
              <a:t> la primer ejecución.</a:t>
            </a:r>
          </a:p>
        </p:txBody>
      </p:sp>
    </p:spTree>
    <p:extLst>
      <p:ext uri="{BB962C8B-B14F-4D97-AF65-F5344CB8AC3E}">
        <p14:creationId xmlns:p14="http://schemas.microsoft.com/office/powerpoint/2010/main" val="253358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E01C7-541C-4E13-88F5-D2095777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errores y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ED39E-6E2C-4FC7-9C31-28B54C18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Errores en tiempo de </a:t>
            </a:r>
            <a:r>
              <a:rPr lang="es-MX" dirty="0">
                <a:solidFill>
                  <a:srgbClr val="FF0000"/>
                </a:solidFill>
              </a:rPr>
              <a:t>ejecución</a:t>
            </a:r>
          </a:p>
          <a:p>
            <a:pPr marL="0" indent="0">
              <a:buNone/>
            </a:pPr>
            <a:r>
              <a:rPr lang="es-MX" dirty="0">
                <a:solidFill>
                  <a:srgbClr val="0070C0"/>
                </a:solidFill>
              </a:rPr>
              <a:t>Lógica</a:t>
            </a:r>
            <a:r>
              <a:rPr lang="es-MX" dirty="0"/>
              <a:t> </a:t>
            </a:r>
          </a:p>
          <a:p>
            <a:r>
              <a:rPr lang="es-MX" dirty="0">
                <a:solidFill>
                  <a:srgbClr val="FF0000"/>
                </a:solidFill>
              </a:rPr>
              <a:t>Imperceptibles</a:t>
            </a:r>
            <a:r>
              <a:rPr lang="es-MX" dirty="0"/>
              <a:t> en tiempo de diseño.</a:t>
            </a:r>
          </a:p>
          <a:p>
            <a:r>
              <a:rPr lang="es-MX" dirty="0"/>
              <a:t>Son difíciles de </a:t>
            </a:r>
            <a:r>
              <a:rPr lang="es-MX" dirty="0">
                <a:solidFill>
                  <a:srgbClr val="FF0000"/>
                </a:solidFill>
              </a:rPr>
              <a:t>detectar</a:t>
            </a:r>
            <a:r>
              <a:rPr lang="es-MX" dirty="0"/>
              <a:t>.</a:t>
            </a:r>
          </a:p>
          <a:p>
            <a:r>
              <a:rPr lang="es-MX" dirty="0"/>
              <a:t>Se manifiestan a la hora de </a:t>
            </a:r>
            <a:r>
              <a:rPr lang="es-MX" dirty="0">
                <a:solidFill>
                  <a:srgbClr val="FF0000"/>
                </a:solidFill>
              </a:rPr>
              <a:t>analizar</a:t>
            </a:r>
            <a:r>
              <a:rPr lang="es-MX" dirty="0"/>
              <a:t> los resultados del programa.</a:t>
            </a:r>
          </a:p>
        </p:txBody>
      </p:sp>
    </p:spTree>
    <p:extLst>
      <p:ext uri="{BB962C8B-B14F-4D97-AF65-F5344CB8AC3E}">
        <p14:creationId xmlns:p14="http://schemas.microsoft.com/office/powerpoint/2010/main" val="80177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60607-7B1B-4017-B699-DD1BB09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errores y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356C4-1A3F-45D5-837F-02B1B23B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Errores en tiempo de </a:t>
            </a:r>
            <a:r>
              <a:rPr lang="es-MX" dirty="0">
                <a:solidFill>
                  <a:srgbClr val="FF0000"/>
                </a:solidFill>
              </a:rPr>
              <a:t>ejecución</a:t>
            </a:r>
          </a:p>
          <a:p>
            <a:pPr marL="0" indent="0">
              <a:buNone/>
            </a:pPr>
            <a:r>
              <a:rPr lang="es-MX" dirty="0">
                <a:solidFill>
                  <a:srgbClr val="0070C0"/>
                </a:solidFill>
              </a:rPr>
              <a:t>Procesamiento</a:t>
            </a:r>
            <a:r>
              <a:rPr lang="es-MX" dirty="0"/>
              <a:t> </a:t>
            </a:r>
          </a:p>
          <a:p>
            <a:r>
              <a:rPr lang="es-MX" dirty="0">
                <a:solidFill>
                  <a:srgbClr val="FF0000"/>
                </a:solidFill>
              </a:rPr>
              <a:t>Imperceptibles</a:t>
            </a:r>
            <a:r>
              <a:rPr lang="es-MX" dirty="0"/>
              <a:t> en tiempo de diseño.</a:t>
            </a:r>
          </a:p>
          <a:p>
            <a:r>
              <a:rPr lang="es-MX" dirty="0"/>
              <a:t>Son de muy difícil </a:t>
            </a:r>
            <a:r>
              <a:rPr lang="es-MX" dirty="0">
                <a:solidFill>
                  <a:srgbClr val="FF0000"/>
                </a:solidFill>
              </a:rPr>
              <a:t>detección</a:t>
            </a:r>
            <a:r>
              <a:rPr lang="es-MX" dirty="0"/>
              <a:t> .</a:t>
            </a:r>
          </a:p>
          <a:p>
            <a:r>
              <a:rPr lang="es-MX" dirty="0"/>
              <a:t>Se manifiestan cuando el programa esta en </a:t>
            </a:r>
            <a:r>
              <a:rPr lang="es-MX" dirty="0">
                <a:solidFill>
                  <a:srgbClr val="FF0000"/>
                </a:solidFill>
              </a:rPr>
              <a:t>producción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8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DDD46-4FAD-4975-9DAB-4C5D1DCC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errores y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2347F-F4FA-4D66-821A-3EF3ED2B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Errores en tiempo de </a:t>
            </a:r>
            <a:r>
              <a:rPr lang="es-MX" dirty="0">
                <a:solidFill>
                  <a:srgbClr val="FF0000"/>
                </a:solidFill>
              </a:rPr>
              <a:t>ejecución</a:t>
            </a:r>
          </a:p>
          <a:p>
            <a:r>
              <a:rPr lang="es-MX" dirty="0"/>
              <a:t>Se generan por una </a:t>
            </a:r>
            <a:r>
              <a:rPr lang="es-MX" dirty="0">
                <a:solidFill>
                  <a:srgbClr val="FF0000"/>
                </a:solidFill>
              </a:rPr>
              <a:t>condición</a:t>
            </a:r>
            <a:r>
              <a:rPr lang="es-MX" dirty="0"/>
              <a:t> o </a:t>
            </a:r>
            <a:r>
              <a:rPr lang="es-MX" dirty="0">
                <a:solidFill>
                  <a:srgbClr val="FF0000"/>
                </a:solidFill>
              </a:rPr>
              <a:t>comportamiento</a:t>
            </a:r>
            <a:r>
              <a:rPr lang="es-MX" dirty="0"/>
              <a:t> no esperado por parte del usuario.</a:t>
            </a:r>
          </a:p>
          <a:p>
            <a:endParaRPr lang="es-MX" dirty="0"/>
          </a:p>
          <a:p>
            <a:r>
              <a:rPr lang="es-MX" dirty="0"/>
              <a:t>Existen mecanismos como </a:t>
            </a:r>
            <a:r>
              <a:rPr lang="es-MX" dirty="0">
                <a:solidFill>
                  <a:srgbClr val="FF0000"/>
                </a:solidFill>
              </a:rPr>
              <a:t>TRY</a:t>
            </a:r>
            <a:r>
              <a:rPr lang="es-MX" dirty="0"/>
              <a:t>, </a:t>
            </a:r>
            <a:r>
              <a:rPr lang="es-MX" dirty="0">
                <a:solidFill>
                  <a:srgbClr val="FF0000"/>
                </a:solidFill>
              </a:rPr>
              <a:t>CATCH</a:t>
            </a:r>
            <a:r>
              <a:rPr lang="es-MX" dirty="0"/>
              <a:t>, </a:t>
            </a:r>
            <a:r>
              <a:rPr lang="es-MX" dirty="0">
                <a:solidFill>
                  <a:srgbClr val="FF0000"/>
                </a:solidFill>
              </a:rPr>
              <a:t>FINALLY</a:t>
            </a:r>
            <a:r>
              <a:rPr lang="es-MX" dirty="0"/>
              <a:t> que permiten tratar este tipo de errores.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Veamos un ejemplo de cada tipo de error y </a:t>
            </a:r>
            <a:r>
              <a:rPr lang="es-MX"/>
              <a:t>sus excepciones.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92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43B2C-96C9-4689-B4CF-ED79F303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59544-7DB1-49F8-ADC2-61AE82AC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Clase</a:t>
            </a:r>
            <a:r>
              <a:rPr lang="es-MX" dirty="0"/>
              <a:t>: es una plantilla.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Atributos</a:t>
            </a:r>
            <a:r>
              <a:rPr lang="es-MX" dirty="0"/>
              <a:t>: son una propiedad de la clase.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Métodos</a:t>
            </a:r>
            <a:r>
              <a:rPr lang="es-MX" dirty="0"/>
              <a:t>: son funciones que definen comportamientos.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Encapsulamiento</a:t>
            </a:r>
            <a:r>
              <a:rPr lang="es-MX" dirty="0"/>
              <a:t>: define la accesibilidad a los miembros de la clase.</a:t>
            </a:r>
          </a:p>
        </p:txBody>
      </p:sp>
    </p:spTree>
    <p:extLst>
      <p:ext uri="{BB962C8B-B14F-4D97-AF65-F5344CB8AC3E}">
        <p14:creationId xmlns:p14="http://schemas.microsoft.com/office/powerpoint/2010/main" val="384359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43B2C-96C9-4689-B4CF-ED79F303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59544-7DB1-49F8-ADC2-61AE82AC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Modificadores de acceso</a:t>
            </a:r>
            <a:r>
              <a:rPr lang="es-MX" dirty="0"/>
              <a:t>: permiten determinar el uso de miembros de clase y su visibilidad (</a:t>
            </a:r>
            <a:r>
              <a:rPr lang="es-MX" dirty="0" err="1"/>
              <a:t>privade</a:t>
            </a:r>
            <a:r>
              <a:rPr lang="es-MX" dirty="0"/>
              <a:t>, </a:t>
            </a:r>
            <a:r>
              <a:rPr lang="es-MX" dirty="0" err="1"/>
              <a:t>protected</a:t>
            </a:r>
            <a:r>
              <a:rPr lang="es-MX" dirty="0"/>
              <a:t> y </a:t>
            </a:r>
            <a:r>
              <a:rPr lang="es-MX" dirty="0" err="1"/>
              <a:t>public</a:t>
            </a:r>
            <a:r>
              <a:rPr lang="es-MX" dirty="0"/>
              <a:t>).</a:t>
            </a:r>
          </a:p>
          <a:p>
            <a:endParaRPr lang="es-MX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FF0000"/>
                </a:solidFill>
              </a:rPr>
              <a:t>Objetos</a:t>
            </a:r>
            <a:r>
              <a:rPr lang="es-MX" dirty="0"/>
              <a:t>: son instancias de una clase.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Constructor</a:t>
            </a:r>
            <a:r>
              <a:rPr lang="es-MX" dirty="0"/>
              <a:t>: permite inicializar valores de una clase.</a:t>
            </a:r>
          </a:p>
        </p:txBody>
      </p:sp>
    </p:spTree>
    <p:extLst>
      <p:ext uri="{BB962C8B-B14F-4D97-AF65-F5344CB8AC3E}">
        <p14:creationId xmlns:p14="http://schemas.microsoft.com/office/powerpoint/2010/main" val="30143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3A4EE-814C-44B3-806C-1342EF6F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clases, el constructor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2CBA8-29FE-4525-B33F-3F2C8F16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Un constructor es una subrutina cuya misión es inicializar un objeto de una clase. En el constructor se asignan los valores iniciales del nuevo objeto.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Nota: Se puede tener más de un constructor, </a:t>
            </a:r>
            <a:r>
              <a:rPr lang="es-MX" dirty="0" err="1">
                <a:solidFill>
                  <a:srgbClr val="0070C0"/>
                </a:solidFill>
              </a:rPr>
              <a:t>this</a:t>
            </a:r>
            <a:r>
              <a:rPr lang="es-MX" dirty="0" err="1"/>
              <a:t>.variable</a:t>
            </a:r>
            <a:r>
              <a:rPr lang="es-MX" dirty="0"/>
              <a:t> referencia al atributo y no al parámetro.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Definición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 err="1"/>
              <a:t>modificadorDeAcceso</a:t>
            </a:r>
            <a:r>
              <a:rPr lang="es-MX" dirty="0"/>
              <a:t> </a:t>
            </a:r>
            <a:r>
              <a:rPr lang="es-MX" dirty="0" err="1"/>
              <a:t>NombreDeLaClase</a:t>
            </a:r>
            <a:r>
              <a:rPr lang="es-MX" dirty="0"/>
              <a:t>(</a:t>
            </a:r>
            <a:r>
              <a:rPr lang="es-MX" dirty="0" err="1"/>
              <a:t>OpcionalmenteParámetros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sentencias;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066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051F29-9419-4140-903B-29AA716F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clases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E665BA-2AEC-4596-9614-A554E0554A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85" y="2329695"/>
            <a:ext cx="5799230" cy="219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3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B371F-0129-444E-8FE3-DFF0219D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53522E-B9AA-430E-98BA-9E87BE6E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Ejemplo de la definición de clase, creación de una clase y su uso.</a:t>
            </a:r>
          </a:p>
        </p:txBody>
      </p:sp>
    </p:spTree>
    <p:extLst>
      <p:ext uri="{BB962C8B-B14F-4D97-AF65-F5344CB8AC3E}">
        <p14:creationId xmlns:p14="http://schemas.microsoft.com/office/powerpoint/2010/main" val="329297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3EC8-ABD0-41B0-A939-44E65FCB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métodos o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AFB03-89FC-422B-A1A9-8520D584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Declaración</a:t>
            </a:r>
            <a:r>
              <a:rPr lang="es-MX" dirty="0"/>
              <a:t>: estructura de un método.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Paso de parámetros</a:t>
            </a:r>
            <a:r>
              <a:rPr lang="es-MX" dirty="0"/>
              <a:t>: por valor y por referencia.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Retorno de valores</a:t>
            </a:r>
            <a:r>
              <a:rPr lang="es-MX" dirty="0"/>
              <a:t>: con retorno y sin retorno.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Sobrecarga</a:t>
            </a:r>
            <a:r>
              <a:rPr lang="es-MX" dirty="0"/>
              <a:t>: métodos con diferente cantidad de parámetros.</a:t>
            </a:r>
          </a:p>
        </p:txBody>
      </p:sp>
    </p:spTree>
    <p:extLst>
      <p:ext uri="{BB962C8B-B14F-4D97-AF65-F5344CB8AC3E}">
        <p14:creationId xmlns:p14="http://schemas.microsoft.com/office/powerpoint/2010/main" val="34544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D1A50-EB76-406A-B224-BDE0238E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métodos o funciones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840714-A43F-48A6-9FC1-93D8FF8AE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2"/>
          <a:stretch/>
        </p:blipFill>
        <p:spPr>
          <a:xfrm>
            <a:off x="2103487" y="1691323"/>
            <a:ext cx="7985025" cy="3927600"/>
          </a:xfrm>
        </p:spPr>
      </p:pic>
    </p:spTree>
    <p:extLst>
      <p:ext uri="{BB962C8B-B14F-4D97-AF65-F5344CB8AC3E}">
        <p14:creationId xmlns:p14="http://schemas.microsoft.com/office/powerpoint/2010/main" val="223869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C73B3-4871-4C9A-9B34-BCBCCCA3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POO: métodos o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F40B3-D38C-43FF-A4DE-985957F6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Ejemplo de la definición, creación y uso de métodos.</a:t>
            </a:r>
          </a:p>
        </p:txBody>
      </p:sp>
    </p:spTree>
    <p:extLst>
      <p:ext uri="{BB962C8B-B14F-4D97-AF65-F5344CB8AC3E}">
        <p14:creationId xmlns:p14="http://schemas.microsoft.com/office/powerpoint/2010/main" val="14812926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224</TotalTime>
  <Words>625</Words>
  <Application>Microsoft Office PowerPoint</Application>
  <PresentationFormat>Panorámica</PresentationFormat>
  <Paragraphs>89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Roboto</vt:lpstr>
      <vt:lpstr>Wingdings 2</vt:lpstr>
      <vt:lpstr>HDOfficeLightV0</vt:lpstr>
      <vt:lpstr>ProgramaciónOrientadaObjetos</vt:lpstr>
      <vt:lpstr>POO: clases</vt:lpstr>
      <vt:lpstr>POO: clases</vt:lpstr>
      <vt:lpstr>POO: clases, el constructor</vt:lpstr>
      <vt:lpstr>POO: clases</vt:lpstr>
      <vt:lpstr>POO: clases</vt:lpstr>
      <vt:lpstr>POO: métodos o funciones</vt:lpstr>
      <vt:lpstr>POO: métodos o funciones</vt:lpstr>
      <vt:lpstr>POO: métodos o funciones</vt:lpstr>
      <vt:lpstr>POO: herencia</vt:lpstr>
      <vt:lpstr>POO: herencia</vt:lpstr>
      <vt:lpstr>POO: herencia</vt:lpstr>
      <vt:lpstr>POO: polimorfismo</vt:lpstr>
      <vt:lpstr>POO: tipos de polimorfismo</vt:lpstr>
      <vt:lpstr>POO: polimorfismo</vt:lpstr>
      <vt:lpstr>POO: errores y excepciones</vt:lpstr>
      <vt:lpstr>POO: errores y excepciones</vt:lpstr>
      <vt:lpstr>POO: errores y excepciones</vt:lpstr>
      <vt:lpstr>POO: errores y excepciones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José Luis Martínez Castañeda</dc:creator>
  <cp:lastModifiedBy>José Luis Martínez Castañeda</cp:lastModifiedBy>
  <cp:revision>20</cp:revision>
  <dcterms:created xsi:type="dcterms:W3CDTF">2021-04-08T00:11:30Z</dcterms:created>
  <dcterms:modified xsi:type="dcterms:W3CDTF">2021-04-09T04:17:26Z</dcterms:modified>
</cp:coreProperties>
</file>