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43"/>
  </p:normalViewPr>
  <p:slideViewPr>
    <p:cSldViewPr snapToGrid="0">
      <p:cViewPr varScale="1">
        <p:scale>
          <a:sx n="95" d="100"/>
          <a:sy n="95" d="100"/>
        </p:scale>
        <p:origin x="200"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6/24/25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adrado y rectángulo en 3D">
            <a:extLst>
              <a:ext uri="{FF2B5EF4-FFF2-40B4-BE49-F238E27FC236}">
                <a16:creationId xmlns:a16="http://schemas.microsoft.com/office/drawing/2014/main" id="{D4E3D88E-DB92-F483-BA2E-3E6A5D15DFEC}"/>
              </a:ext>
            </a:extLst>
          </p:cNvPr>
          <p:cNvPicPr>
            <a:picLocks noChangeAspect="1"/>
          </p:cNvPicPr>
          <p:nvPr/>
        </p:nvPicPr>
        <p:blipFill>
          <a:blip r:embed="rId2">
            <a:alphaModFix amt="40000"/>
          </a:blip>
          <a:srcRect t="10148" b="8331"/>
          <a:stretch>
            <a:fillRect/>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6ECD49C-72AA-D2A1-CDCC-0C84BED21F36}"/>
              </a:ext>
            </a:extLst>
          </p:cNvPr>
          <p:cNvSpPr>
            <a:spLocks noGrp="1"/>
          </p:cNvSpPr>
          <p:nvPr>
            <p:ph type="ctrTitle"/>
          </p:nvPr>
        </p:nvSpPr>
        <p:spPr>
          <a:xfrm>
            <a:off x="2589213" y="2514600"/>
            <a:ext cx="8915399" cy="2262781"/>
          </a:xfrm>
        </p:spPr>
        <p:txBody>
          <a:bodyPr>
            <a:normAutofit/>
          </a:bodyPr>
          <a:lstStyle/>
          <a:p>
            <a:pPr>
              <a:lnSpc>
                <a:spcPct val="90000"/>
              </a:lnSpc>
            </a:pPr>
            <a:r>
              <a:rPr lang="es-ES" sz="5000">
                <a:solidFill>
                  <a:schemeClr val="tx1"/>
                </a:solidFill>
              </a:rPr>
              <a:t>Black Box </a:t>
            </a:r>
            <a:br>
              <a:rPr lang="es-ES" sz="5000">
                <a:solidFill>
                  <a:schemeClr val="tx1"/>
                </a:solidFill>
              </a:rPr>
            </a:br>
            <a:r>
              <a:rPr lang="es-ES" sz="5000">
                <a:solidFill>
                  <a:schemeClr val="tx1"/>
                </a:solidFill>
              </a:rPr>
              <a:t>vs</a:t>
            </a:r>
            <a:br>
              <a:rPr lang="es-ES" sz="5000">
                <a:solidFill>
                  <a:schemeClr val="tx1"/>
                </a:solidFill>
              </a:rPr>
            </a:br>
            <a:r>
              <a:rPr lang="es-ES" sz="5000">
                <a:solidFill>
                  <a:schemeClr val="tx1"/>
                </a:solidFill>
              </a:rPr>
              <a:t>Modelos Interpretables</a:t>
            </a:r>
          </a:p>
        </p:txBody>
      </p:sp>
      <p:sp>
        <p:nvSpPr>
          <p:cNvPr id="3" name="Subtítulo 2">
            <a:extLst>
              <a:ext uri="{FF2B5EF4-FFF2-40B4-BE49-F238E27FC236}">
                <a16:creationId xmlns:a16="http://schemas.microsoft.com/office/drawing/2014/main" id="{1EDE85B2-B128-2DB2-A0C4-68674AEF1BF1}"/>
              </a:ext>
            </a:extLst>
          </p:cNvPr>
          <p:cNvSpPr>
            <a:spLocks noGrp="1"/>
          </p:cNvSpPr>
          <p:nvPr>
            <p:ph type="subTitle" idx="1"/>
          </p:nvPr>
        </p:nvSpPr>
        <p:spPr>
          <a:xfrm>
            <a:off x="2589213" y="4777379"/>
            <a:ext cx="8915399" cy="1126283"/>
          </a:xfrm>
        </p:spPr>
        <p:txBody>
          <a:bodyPr>
            <a:normAutofit/>
          </a:bodyPr>
          <a:lstStyle/>
          <a:p>
            <a:r>
              <a:rPr lang="es-ES" dirty="0"/>
              <a:t>José Luis Mezquita Jiménez, alumno del máster en Inteligencia Artificial</a:t>
            </a:r>
          </a:p>
        </p:txBody>
      </p:sp>
      <p:sp>
        <p:nvSpPr>
          <p:cNvPr id="20" name="Rectangle 19">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s-ES"/>
          </a:p>
        </p:txBody>
      </p:sp>
    </p:spTree>
    <p:extLst>
      <p:ext uri="{BB962C8B-B14F-4D97-AF65-F5344CB8AC3E}">
        <p14:creationId xmlns:p14="http://schemas.microsoft.com/office/powerpoint/2010/main" val="36088270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2E405-49D7-032E-A9B6-22F1B2BD7CE4}"/>
              </a:ext>
            </a:extLst>
          </p:cNvPr>
          <p:cNvSpPr>
            <a:spLocks noGrp="1"/>
          </p:cNvSpPr>
          <p:nvPr>
            <p:ph type="title"/>
          </p:nvPr>
        </p:nvSpPr>
        <p:spPr/>
        <p:txBody>
          <a:bodyPr/>
          <a:lstStyle/>
          <a:p>
            <a:r>
              <a:rPr lang="es-ES"/>
              <a:t>Saratoga Houses</a:t>
            </a:r>
            <a:endParaRPr lang="es-ES" dirty="0"/>
          </a:p>
        </p:txBody>
      </p:sp>
      <p:sp>
        <p:nvSpPr>
          <p:cNvPr id="3" name="Marcador de contenido 2">
            <a:extLst>
              <a:ext uri="{FF2B5EF4-FFF2-40B4-BE49-F238E27FC236}">
                <a16:creationId xmlns:a16="http://schemas.microsoft.com/office/drawing/2014/main" id="{6CDBFCB8-32DF-67C9-BF19-BF90DF339113}"/>
              </a:ext>
            </a:extLst>
          </p:cNvPr>
          <p:cNvSpPr>
            <a:spLocks noGrp="1"/>
          </p:cNvSpPr>
          <p:nvPr>
            <p:ph idx="1"/>
          </p:nvPr>
        </p:nvSpPr>
        <p:spPr/>
        <p:txBody>
          <a:bodyPr/>
          <a:lstStyle/>
          <a:p>
            <a:r>
              <a:rPr lang="es-ES"/>
              <a:t>El </a:t>
            </a:r>
            <a:r>
              <a:rPr lang="es-ES" b="1"/>
              <a:t>dataset Saratoga Houses </a:t>
            </a:r>
            <a:r>
              <a:rPr lang="es-ES"/>
              <a:t>contiene información sobre diferentes propiedades inmobiliarias en la zona de Saratoga, con características tanto numéricas como categóricas que describen aspectos como el tamaño del terreno, el área habitable, el número de habitaciones y baños, la edad de la casa, el tipo de calefacción, la existencia de aire acondicionado, entre otros. El objetivo principal suele ser predecir el valor o precio de las casas a partir de estas características.</a:t>
            </a:r>
            <a:endParaRPr lang="es-ES" dirty="0"/>
          </a:p>
        </p:txBody>
      </p:sp>
      <p:pic>
        <p:nvPicPr>
          <p:cNvPr id="8" name="Imagen 7">
            <a:extLst>
              <a:ext uri="{FF2B5EF4-FFF2-40B4-BE49-F238E27FC236}">
                <a16:creationId xmlns:a16="http://schemas.microsoft.com/office/drawing/2014/main" id="{7F0AAF85-E6BA-4B6D-4675-13BE22D2A4CB}"/>
              </a:ext>
            </a:extLst>
          </p:cNvPr>
          <p:cNvPicPr>
            <a:picLocks noChangeAspect="1"/>
          </p:cNvPicPr>
          <p:nvPr/>
        </p:nvPicPr>
        <p:blipFill>
          <a:blip r:embed="rId2"/>
          <a:stretch>
            <a:fillRect/>
          </a:stretch>
        </p:blipFill>
        <p:spPr>
          <a:xfrm>
            <a:off x="322929" y="4638329"/>
            <a:ext cx="11636191" cy="942200"/>
          </a:xfrm>
          <a:prstGeom prst="rect">
            <a:avLst/>
          </a:prstGeom>
        </p:spPr>
      </p:pic>
    </p:spTree>
    <p:extLst>
      <p:ext uri="{BB962C8B-B14F-4D97-AF65-F5344CB8AC3E}">
        <p14:creationId xmlns:p14="http://schemas.microsoft.com/office/powerpoint/2010/main" val="332546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pic>
        <p:nvPicPr>
          <p:cNvPr id="31" name="Picture 30" descr="Línea indicadora en zigzag">
            <a:extLst>
              <a:ext uri="{FF2B5EF4-FFF2-40B4-BE49-F238E27FC236}">
                <a16:creationId xmlns:a16="http://schemas.microsoft.com/office/drawing/2014/main" id="{0E2FECE2-9B3F-DD99-277E-E3BFF9B35F86}"/>
              </a:ext>
            </a:extLst>
          </p:cNvPr>
          <p:cNvPicPr>
            <a:picLocks noChangeAspect="1"/>
          </p:cNvPicPr>
          <p:nvPr/>
        </p:nvPicPr>
        <p:blipFill>
          <a:blip r:embed="rId2"/>
          <a:srcRect l="28293" r="33139" b="-1"/>
          <a:stretch>
            <a:fillRect/>
          </a:stretch>
        </p:blipFill>
        <p:spPr>
          <a:xfrm>
            <a:off x="8229598" y="10"/>
            <a:ext cx="3962401" cy="6857990"/>
          </a:xfrm>
          <a:prstGeom prst="rect">
            <a:avLst/>
          </a:prstGeom>
        </p:spPr>
      </p:pic>
      <p:sp>
        <p:nvSpPr>
          <p:cNvPr id="39"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5882C5A0-4FDC-3F5E-B97F-F8C36DABE8D4}"/>
              </a:ext>
            </a:extLst>
          </p:cNvPr>
          <p:cNvSpPr>
            <a:spLocks noGrp="1"/>
          </p:cNvSpPr>
          <p:nvPr>
            <p:ph type="title"/>
          </p:nvPr>
        </p:nvSpPr>
        <p:spPr>
          <a:xfrm>
            <a:off x="541867" y="787400"/>
            <a:ext cx="7145866" cy="778933"/>
          </a:xfrm>
        </p:spPr>
        <p:txBody>
          <a:bodyPr anchor="ctr">
            <a:normAutofit/>
          </a:bodyPr>
          <a:lstStyle/>
          <a:p>
            <a:r>
              <a:rPr lang="es-ES" sz="3200">
                <a:solidFill>
                  <a:srgbClr val="FEFFFF"/>
                </a:solidFill>
              </a:rPr>
              <a:t>Modelos Interpretables</a:t>
            </a:r>
          </a:p>
        </p:txBody>
      </p:sp>
      <p:sp>
        <p:nvSpPr>
          <p:cNvPr id="3" name="Marcador de contenido 2">
            <a:extLst>
              <a:ext uri="{FF2B5EF4-FFF2-40B4-BE49-F238E27FC236}">
                <a16:creationId xmlns:a16="http://schemas.microsoft.com/office/drawing/2014/main" id="{757D0B64-5C12-30A3-84F2-F86167D0B69F}"/>
              </a:ext>
            </a:extLst>
          </p:cNvPr>
          <p:cNvSpPr>
            <a:spLocks noGrp="1"/>
          </p:cNvSpPr>
          <p:nvPr>
            <p:ph idx="1"/>
          </p:nvPr>
        </p:nvSpPr>
        <p:spPr>
          <a:xfrm>
            <a:off x="541866" y="2032000"/>
            <a:ext cx="7145867" cy="3879222"/>
          </a:xfrm>
        </p:spPr>
        <p:txBody>
          <a:bodyPr>
            <a:normAutofit/>
          </a:bodyPr>
          <a:lstStyle/>
          <a:p>
            <a:pPr>
              <a:lnSpc>
                <a:spcPct val="90000"/>
              </a:lnSpc>
            </a:pPr>
            <a:r>
              <a:rPr lang="es-ES" sz="1300">
                <a:solidFill>
                  <a:srgbClr val="FEFFFF"/>
                </a:solidFill>
              </a:rPr>
              <a:t>Se han comparado 3 algoritmos explicables y estos son los resultados:</a:t>
            </a:r>
          </a:p>
          <a:p>
            <a:pPr>
              <a:lnSpc>
                <a:spcPct val="90000"/>
              </a:lnSpc>
            </a:pPr>
            <a:r>
              <a:rPr lang="es-ES" sz="1300" b="1">
                <a:solidFill>
                  <a:srgbClr val="FEFFFF"/>
                </a:solidFill>
              </a:rPr>
              <a:t>Regresión Lineal</a:t>
            </a:r>
            <a:r>
              <a:rPr lang="es-ES" sz="1300">
                <a:solidFill>
                  <a:srgbClr val="FEFFFF"/>
                </a:solidFill>
              </a:rPr>
              <a:t> presenta el mejor desempeño general entre los tres modelos, con el mayor valor de </a:t>
            </a:r>
            <a:r>
              <a:rPr lang="es-ES" sz="1300" b="1">
                <a:solidFill>
                  <a:srgbClr val="FEFFFF"/>
                </a:solidFill>
              </a:rPr>
              <a:t>R² (0.6355), </a:t>
            </a:r>
            <a:r>
              <a:rPr lang="es-ES" sz="1300">
                <a:solidFill>
                  <a:srgbClr val="FEFFFF"/>
                </a:solidFill>
              </a:rPr>
              <a:t>lo que indica que explica aproximadamente el 63.5% de la variabilidad en los datos. Además, tiene los valores más bajos en MAE (43,941.50) y RMSE (64,195.57), lo que significa que sus predicciones son en promedio más cercanas a los valores reales y tienen menos errores grandes comparado con los otros modelos.</a:t>
            </a:r>
          </a:p>
          <a:p>
            <a:pPr>
              <a:lnSpc>
                <a:spcPct val="90000"/>
              </a:lnSpc>
            </a:pPr>
            <a:r>
              <a:rPr lang="es-ES" sz="1300" b="1">
                <a:solidFill>
                  <a:srgbClr val="FEFFFF"/>
                </a:solidFill>
              </a:rPr>
              <a:t>K-Vecinos más cercanos (KNN) </a:t>
            </a:r>
            <a:r>
              <a:rPr lang="es-ES" sz="1300">
                <a:solidFill>
                  <a:srgbClr val="FEFFFF"/>
                </a:solidFill>
              </a:rPr>
              <a:t>muestra un rendimiento intermedio, con un </a:t>
            </a:r>
            <a:r>
              <a:rPr lang="es-ES" sz="1300" b="1">
                <a:solidFill>
                  <a:srgbClr val="FEFFFF"/>
                </a:solidFill>
              </a:rPr>
              <a:t>R² de 0.5920</a:t>
            </a:r>
            <a:r>
              <a:rPr lang="es-ES" sz="1300">
                <a:solidFill>
                  <a:srgbClr val="FEFFFF"/>
                </a:solidFill>
              </a:rPr>
              <a:t>. Aunque es menos preciso que la regresión lineal, sigue siendo competitivo, especialmente porque KNN puede capturar relaciones no lineales que un modelo lineal no puede. Sin embargo, sus errores (MAE y RMSE) son mayores que los de regresión lineal, indicando menos precisión en promedio.</a:t>
            </a:r>
            <a:br>
              <a:rPr lang="es-ES" sz="1300">
                <a:solidFill>
                  <a:srgbClr val="FEFFFF"/>
                </a:solidFill>
              </a:rPr>
            </a:br>
            <a:endParaRPr lang="es-ES" sz="1300">
              <a:solidFill>
                <a:srgbClr val="FEFFFF"/>
              </a:solidFill>
            </a:endParaRPr>
          </a:p>
          <a:p>
            <a:pPr>
              <a:lnSpc>
                <a:spcPct val="90000"/>
              </a:lnSpc>
            </a:pPr>
            <a:r>
              <a:rPr lang="es-ES" sz="1300" b="1">
                <a:solidFill>
                  <a:srgbClr val="FEFFFF"/>
                </a:solidFill>
              </a:rPr>
              <a:t>Árbol de Decisión (DT) </a:t>
            </a:r>
            <a:r>
              <a:rPr lang="es-ES" sz="1300">
                <a:solidFill>
                  <a:srgbClr val="FEFFFF"/>
                </a:solidFill>
              </a:rPr>
              <a:t>tiene el peor desempeño en este conjunto, con un </a:t>
            </a:r>
            <a:r>
              <a:rPr lang="es-ES" sz="1300" b="1">
                <a:solidFill>
                  <a:srgbClr val="FEFFFF"/>
                </a:solidFill>
              </a:rPr>
              <a:t>R² de 0.5598 </a:t>
            </a:r>
            <a:r>
              <a:rPr lang="es-ES" sz="1300">
                <a:solidFill>
                  <a:srgbClr val="FEFFFF"/>
                </a:solidFill>
              </a:rPr>
              <a:t>y errores más altos (MAE: 46,299.48, RMSE: 70,544.17). Esto puede deberse a que los árboles de decisión tienden a sobreajustar con datos pequeños o variables ruidosas, o que el modelo no fue optimizado completamente. </a:t>
            </a:r>
          </a:p>
          <a:p>
            <a:pPr>
              <a:lnSpc>
                <a:spcPct val="90000"/>
              </a:lnSpc>
            </a:pPr>
            <a:endParaRPr lang="es-ES" sz="1300">
              <a:solidFill>
                <a:srgbClr val="FEFFFF"/>
              </a:solidFill>
            </a:endParaRPr>
          </a:p>
        </p:txBody>
      </p:sp>
    </p:spTree>
    <p:extLst>
      <p:ext uri="{BB962C8B-B14F-4D97-AF65-F5344CB8AC3E}">
        <p14:creationId xmlns:p14="http://schemas.microsoft.com/office/powerpoint/2010/main" val="376755164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3" name="Rectangle 1042">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pic>
        <p:nvPicPr>
          <p:cNvPr id="1026" name="Picture 2" descr="Your Random Forest Model is Never the Best Random Forest Model You Can Build">
            <a:extLst>
              <a:ext uri="{FF2B5EF4-FFF2-40B4-BE49-F238E27FC236}">
                <a16:creationId xmlns:a16="http://schemas.microsoft.com/office/drawing/2014/main" id="{E45ECF35-29F3-FFC9-BAD1-81D65D1B8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019" r="34681" b="1"/>
          <a:stretch>
            <a:fillRect/>
          </a:stretch>
        </p:blipFill>
        <p:spPr bwMode="auto">
          <a:xfrm>
            <a:off x="8229598" y="10"/>
            <a:ext cx="396240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5"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9210BCC6-BF2F-0C45-9DA4-0D019CC2C6C8}"/>
              </a:ext>
            </a:extLst>
          </p:cNvPr>
          <p:cNvSpPr>
            <a:spLocks noGrp="1"/>
          </p:cNvSpPr>
          <p:nvPr>
            <p:ph type="title"/>
          </p:nvPr>
        </p:nvSpPr>
        <p:spPr>
          <a:xfrm>
            <a:off x="541867" y="787400"/>
            <a:ext cx="7145866" cy="778933"/>
          </a:xfrm>
        </p:spPr>
        <p:txBody>
          <a:bodyPr anchor="ctr">
            <a:normAutofit/>
          </a:bodyPr>
          <a:lstStyle/>
          <a:p>
            <a:r>
              <a:rPr lang="es-ES" sz="3200">
                <a:solidFill>
                  <a:srgbClr val="FEFFFF"/>
                </a:solidFill>
              </a:rPr>
              <a:t>Modelos de caja negra</a:t>
            </a:r>
          </a:p>
        </p:txBody>
      </p:sp>
      <p:sp>
        <p:nvSpPr>
          <p:cNvPr id="3" name="Marcador de contenido 2">
            <a:extLst>
              <a:ext uri="{FF2B5EF4-FFF2-40B4-BE49-F238E27FC236}">
                <a16:creationId xmlns:a16="http://schemas.microsoft.com/office/drawing/2014/main" id="{4BBC4056-5C39-FC7F-B1B1-B4D16E17C45F}"/>
              </a:ext>
            </a:extLst>
          </p:cNvPr>
          <p:cNvSpPr>
            <a:spLocks noGrp="1"/>
          </p:cNvSpPr>
          <p:nvPr>
            <p:ph idx="1"/>
          </p:nvPr>
        </p:nvSpPr>
        <p:spPr>
          <a:xfrm>
            <a:off x="541866" y="2032000"/>
            <a:ext cx="7145867" cy="3879222"/>
          </a:xfrm>
        </p:spPr>
        <p:txBody>
          <a:bodyPr>
            <a:normAutofit/>
          </a:bodyPr>
          <a:lstStyle/>
          <a:p>
            <a:pPr>
              <a:lnSpc>
                <a:spcPct val="90000"/>
              </a:lnSpc>
              <a:buClr>
                <a:srgbClr val="FA8CBB"/>
              </a:buClr>
            </a:pPr>
            <a:r>
              <a:rPr lang="es-ES">
                <a:solidFill>
                  <a:srgbClr val="FEFFFF"/>
                </a:solidFill>
              </a:rPr>
              <a:t>Se ha utilizado un modelo de Random Forest con varias mejoras, aplicando como método agnóstico la técnica de Permutation Importance.</a:t>
            </a:r>
          </a:p>
          <a:p>
            <a:pPr>
              <a:lnSpc>
                <a:spcPct val="90000"/>
              </a:lnSpc>
              <a:buClr>
                <a:srgbClr val="FA8CBB"/>
              </a:buClr>
            </a:pPr>
            <a:r>
              <a:rPr lang="es-ES">
                <a:solidFill>
                  <a:srgbClr val="FEFFFF"/>
                </a:solidFill>
              </a:rPr>
              <a:t>Para ello, se entrenaron dos modelos:</a:t>
            </a:r>
          </a:p>
          <a:p>
            <a:pPr marL="0" indent="0">
              <a:lnSpc>
                <a:spcPct val="90000"/>
              </a:lnSpc>
              <a:buClr>
                <a:srgbClr val="FA8CBB"/>
              </a:buClr>
              <a:buNone/>
            </a:pPr>
            <a:r>
              <a:rPr lang="es-ES">
                <a:solidFill>
                  <a:srgbClr val="FEFFFF"/>
                </a:solidFill>
              </a:rPr>
              <a:t>		1. El primer modelo se entrenó usando las mismas columnas y datos que el modelo interpretable. Posteriormente, se aplicó Permutation Importance para identificar cuáles variables eran las más relevantes para el modelo.</a:t>
            </a:r>
          </a:p>
          <a:p>
            <a:pPr marL="0" indent="0">
              <a:lnSpc>
                <a:spcPct val="90000"/>
              </a:lnSpc>
              <a:buClr>
                <a:srgbClr val="FA8CBB"/>
              </a:buClr>
              <a:buNone/>
            </a:pPr>
            <a:r>
              <a:rPr lang="es-ES">
                <a:solidFill>
                  <a:srgbClr val="FEFFFF"/>
                </a:solidFill>
              </a:rPr>
              <a:t>		2. El segundo modelo se entrenó con el mismo algoritmo, pero excluyendo las columnas que en el primer modelo mostraron resultados negativos (es decir, variables que podrían estar confundiendo al modelo).</a:t>
            </a:r>
          </a:p>
        </p:txBody>
      </p:sp>
    </p:spTree>
    <p:extLst>
      <p:ext uri="{BB962C8B-B14F-4D97-AF65-F5344CB8AC3E}">
        <p14:creationId xmlns:p14="http://schemas.microsoft.com/office/powerpoint/2010/main" val="420302339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648338-369C-F736-01B4-19E9CEB8DE07}"/>
              </a:ext>
            </a:extLst>
          </p:cNvPr>
          <p:cNvSpPr>
            <a:spLocks noGrp="1"/>
          </p:cNvSpPr>
          <p:nvPr>
            <p:ph type="title"/>
          </p:nvPr>
        </p:nvSpPr>
        <p:spPr>
          <a:xfrm>
            <a:off x="649224" y="645106"/>
            <a:ext cx="5122652" cy="1259894"/>
          </a:xfrm>
        </p:spPr>
        <p:txBody>
          <a:bodyPr>
            <a:normAutofit/>
          </a:bodyPr>
          <a:lstStyle/>
          <a:p>
            <a:pPr>
              <a:lnSpc>
                <a:spcPct val="90000"/>
              </a:lnSpc>
            </a:pPr>
            <a:r>
              <a:rPr lang="es-ES" sz="3100" dirty="0"/>
              <a:t>Resultados Modelo Agnóstico (Modelo 1)</a:t>
            </a:r>
          </a:p>
        </p:txBody>
      </p:sp>
      <p:sp>
        <p:nvSpPr>
          <p:cNvPr id="16" name="Rectangle 15">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pic>
        <p:nvPicPr>
          <p:cNvPr id="7" name="Marcador de contenido 6">
            <a:extLst>
              <a:ext uri="{FF2B5EF4-FFF2-40B4-BE49-F238E27FC236}">
                <a16:creationId xmlns:a16="http://schemas.microsoft.com/office/drawing/2014/main" id="{F98EAC53-C861-9CF6-0029-C90151888730}"/>
              </a:ext>
            </a:extLst>
          </p:cNvPr>
          <p:cNvPicPr>
            <a:picLocks noGrp="1" noChangeAspect="1"/>
          </p:cNvPicPr>
          <p:nvPr>
            <p:ph idx="1"/>
          </p:nvPr>
        </p:nvPicPr>
        <p:blipFill>
          <a:blip r:embed="rId2"/>
          <a:stretch>
            <a:fillRect/>
          </a:stretch>
        </p:blipFill>
        <p:spPr>
          <a:xfrm>
            <a:off x="335425" y="1905000"/>
            <a:ext cx="6548267" cy="3603702"/>
          </a:xfrm>
          <a:prstGeom prst="rect">
            <a:avLst/>
          </a:prstGeom>
        </p:spPr>
      </p:pic>
      <p:sp>
        <p:nvSpPr>
          <p:cNvPr id="18"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Marcador de contenido 5">
            <a:extLst>
              <a:ext uri="{FF2B5EF4-FFF2-40B4-BE49-F238E27FC236}">
                <a16:creationId xmlns:a16="http://schemas.microsoft.com/office/drawing/2014/main" id="{40DF54FF-35A7-C29B-352F-1833102ABE51}"/>
              </a:ext>
            </a:extLst>
          </p:cNvPr>
          <p:cNvGraphicFramePr>
            <a:graphicFrameLocks/>
          </p:cNvGraphicFramePr>
          <p:nvPr>
            <p:extLst>
              <p:ext uri="{D42A27DB-BD31-4B8C-83A1-F6EECF244321}">
                <p14:modId xmlns:p14="http://schemas.microsoft.com/office/powerpoint/2010/main" val="3603243090"/>
              </p:ext>
            </p:extLst>
          </p:nvPr>
        </p:nvGraphicFramePr>
        <p:xfrm>
          <a:off x="7033371" y="645106"/>
          <a:ext cx="5308308" cy="5247749"/>
        </p:xfrm>
        <a:graphic>
          <a:graphicData uri="http://schemas.openxmlformats.org/drawingml/2006/table">
            <a:tbl>
              <a:tblPr/>
              <a:tblGrid>
                <a:gridCol w="2208762">
                  <a:extLst>
                    <a:ext uri="{9D8B030D-6E8A-4147-A177-3AD203B41FA5}">
                      <a16:colId xmlns:a16="http://schemas.microsoft.com/office/drawing/2014/main" val="2635714590"/>
                    </a:ext>
                  </a:extLst>
                </a:gridCol>
                <a:gridCol w="1633307">
                  <a:extLst>
                    <a:ext uri="{9D8B030D-6E8A-4147-A177-3AD203B41FA5}">
                      <a16:colId xmlns:a16="http://schemas.microsoft.com/office/drawing/2014/main" val="4275651186"/>
                    </a:ext>
                  </a:extLst>
                </a:gridCol>
                <a:gridCol w="1466239">
                  <a:extLst>
                    <a:ext uri="{9D8B030D-6E8A-4147-A177-3AD203B41FA5}">
                      <a16:colId xmlns:a16="http://schemas.microsoft.com/office/drawing/2014/main" val="3258511021"/>
                    </a:ext>
                  </a:extLst>
                </a:gridCol>
              </a:tblGrid>
              <a:tr h="228163">
                <a:tc>
                  <a:txBody>
                    <a:bodyPr/>
                    <a:lstStyle/>
                    <a:p>
                      <a:pPr algn="l" fontAlgn="ctr">
                        <a:buNone/>
                      </a:pPr>
                      <a:r>
                        <a:rPr lang="es-ES" sz="1000" b="0" i="0" u="none" strike="noStrike">
                          <a:effectLst/>
                          <a:latin typeface="Arial" panose="020B0604020202020204" pitchFamily="34" charset="0"/>
                        </a:rPr>
                        <a:t>Feature</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Importance Mean</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Importance Std</a:t>
                      </a:r>
                    </a:p>
                  </a:txBody>
                  <a:tcPr marL="51855" marR="51855" marT="25928" marB="25928" anchor="ctr">
                    <a:lnL>
                      <a:noFill/>
                    </a:lnL>
                    <a:lnR>
                      <a:noFill/>
                    </a:lnR>
                    <a:lnT>
                      <a:noFill/>
                    </a:lnT>
                    <a:lnB>
                      <a:noFill/>
                    </a:lnB>
                    <a:noFill/>
                  </a:tcPr>
                </a:tc>
                <a:extLst>
                  <a:ext uri="{0D108BD9-81ED-4DB2-BD59-A6C34878D82A}">
                    <a16:rowId xmlns:a16="http://schemas.microsoft.com/office/drawing/2014/main" val="986619838"/>
                  </a:ext>
                </a:extLst>
              </a:tr>
              <a:tr h="228163">
                <a:tc>
                  <a:txBody>
                    <a:bodyPr/>
                    <a:lstStyle/>
                    <a:p>
                      <a:pPr algn="l" fontAlgn="ctr">
                        <a:buNone/>
                      </a:pPr>
                      <a:r>
                        <a:rPr lang="es-ES" sz="1000" b="0" i="0" u="none" strike="noStrike">
                          <a:effectLst/>
                          <a:latin typeface="Arial" panose="020B0604020202020204" pitchFamily="34" charset="0"/>
                        </a:rPr>
                        <a:t>livingArea</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0.4285</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0.0328</a:t>
                      </a:r>
                    </a:p>
                  </a:txBody>
                  <a:tcPr marL="51855" marR="51855" marT="25928" marB="25928" anchor="ctr">
                    <a:lnL>
                      <a:noFill/>
                    </a:lnL>
                    <a:lnR>
                      <a:noFill/>
                    </a:lnR>
                    <a:lnT>
                      <a:noFill/>
                    </a:lnT>
                    <a:lnB>
                      <a:noFill/>
                    </a:lnB>
                    <a:noFill/>
                  </a:tcPr>
                </a:tc>
                <a:extLst>
                  <a:ext uri="{0D108BD9-81ED-4DB2-BD59-A6C34878D82A}">
                    <a16:rowId xmlns:a16="http://schemas.microsoft.com/office/drawing/2014/main" val="2372503179"/>
                  </a:ext>
                </a:extLst>
              </a:tr>
              <a:tr h="228163">
                <a:tc>
                  <a:txBody>
                    <a:bodyPr/>
                    <a:lstStyle/>
                    <a:p>
                      <a:pPr algn="l" fontAlgn="ctr">
                        <a:buNone/>
                      </a:pPr>
                      <a:r>
                        <a:rPr lang="es-ES" sz="1000" b="0" i="0" u="none" strike="noStrike">
                          <a:effectLst/>
                          <a:latin typeface="Arial" panose="020B0604020202020204" pitchFamily="34" charset="0"/>
                        </a:rPr>
                        <a:t>landValue</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0.2389</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0.0185</a:t>
                      </a:r>
                    </a:p>
                  </a:txBody>
                  <a:tcPr marL="51855" marR="51855" marT="25928" marB="25928" anchor="ctr">
                    <a:lnL>
                      <a:noFill/>
                    </a:lnL>
                    <a:lnR>
                      <a:noFill/>
                    </a:lnR>
                    <a:lnT>
                      <a:noFill/>
                    </a:lnT>
                    <a:lnB>
                      <a:noFill/>
                    </a:lnB>
                    <a:noFill/>
                  </a:tcPr>
                </a:tc>
                <a:extLst>
                  <a:ext uri="{0D108BD9-81ED-4DB2-BD59-A6C34878D82A}">
                    <a16:rowId xmlns:a16="http://schemas.microsoft.com/office/drawing/2014/main" val="1116766301"/>
                  </a:ext>
                </a:extLst>
              </a:tr>
              <a:tr h="228163">
                <a:tc>
                  <a:txBody>
                    <a:bodyPr/>
                    <a:lstStyle/>
                    <a:p>
                      <a:pPr algn="l" fontAlgn="ctr">
                        <a:buNone/>
                      </a:pPr>
                      <a:r>
                        <a:rPr lang="es-ES" sz="1000" b="0" i="0" u="none" strike="noStrike">
                          <a:effectLst/>
                          <a:latin typeface="Arial" panose="020B0604020202020204" pitchFamily="34" charset="0"/>
                        </a:rPr>
                        <a:t>age</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0.0308</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0.0057</a:t>
                      </a:r>
                    </a:p>
                  </a:txBody>
                  <a:tcPr marL="51855" marR="51855" marT="25928" marB="25928" anchor="ctr">
                    <a:lnL>
                      <a:noFill/>
                    </a:lnL>
                    <a:lnR>
                      <a:noFill/>
                    </a:lnR>
                    <a:lnT>
                      <a:noFill/>
                    </a:lnT>
                    <a:lnB>
                      <a:noFill/>
                    </a:lnB>
                    <a:noFill/>
                  </a:tcPr>
                </a:tc>
                <a:extLst>
                  <a:ext uri="{0D108BD9-81ED-4DB2-BD59-A6C34878D82A}">
                    <a16:rowId xmlns:a16="http://schemas.microsoft.com/office/drawing/2014/main" val="1521448654"/>
                  </a:ext>
                </a:extLst>
              </a:tr>
              <a:tr h="228163">
                <a:tc>
                  <a:txBody>
                    <a:bodyPr/>
                    <a:lstStyle/>
                    <a:p>
                      <a:pPr algn="l" fontAlgn="ctr">
                        <a:buNone/>
                      </a:pPr>
                      <a:r>
                        <a:rPr lang="es-ES" sz="1000" b="0" i="0" u="none" strike="noStrike">
                          <a:effectLst/>
                          <a:latin typeface="Arial" panose="020B0604020202020204" pitchFamily="34" charset="0"/>
                        </a:rPr>
                        <a:t>pctCollege</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0.0229</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0.0057</a:t>
                      </a:r>
                    </a:p>
                  </a:txBody>
                  <a:tcPr marL="51855" marR="51855" marT="25928" marB="25928" anchor="ctr">
                    <a:lnL>
                      <a:noFill/>
                    </a:lnL>
                    <a:lnR>
                      <a:noFill/>
                    </a:lnR>
                    <a:lnT>
                      <a:noFill/>
                    </a:lnT>
                    <a:lnB>
                      <a:noFill/>
                    </a:lnB>
                    <a:noFill/>
                  </a:tcPr>
                </a:tc>
                <a:extLst>
                  <a:ext uri="{0D108BD9-81ED-4DB2-BD59-A6C34878D82A}">
                    <a16:rowId xmlns:a16="http://schemas.microsoft.com/office/drawing/2014/main" val="3774454000"/>
                  </a:ext>
                </a:extLst>
              </a:tr>
              <a:tr h="228163">
                <a:tc>
                  <a:txBody>
                    <a:bodyPr/>
                    <a:lstStyle/>
                    <a:p>
                      <a:pPr algn="l" fontAlgn="ctr">
                        <a:buNone/>
                      </a:pPr>
                      <a:r>
                        <a:rPr lang="es-ES" sz="1000" b="0" i="0" u="none" strike="noStrike">
                          <a:effectLst/>
                          <a:latin typeface="Arial" panose="020B0604020202020204" pitchFamily="34" charset="0"/>
                        </a:rPr>
                        <a:t>lotSize</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0.0154</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0.0061</a:t>
                      </a:r>
                    </a:p>
                  </a:txBody>
                  <a:tcPr marL="51855" marR="51855" marT="25928" marB="25928" anchor="ctr">
                    <a:lnL>
                      <a:noFill/>
                    </a:lnL>
                    <a:lnR>
                      <a:noFill/>
                    </a:lnR>
                    <a:lnT>
                      <a:noFill/>
                    </a:lnT>
                    <a:lnB>
                      <a:noFill/>
                    </a:lnB>
                    <a:noFill/>
                  </a:tcPr>
                </a:tc>
                <a:extLst>
                  <a:ext uri="{0D108BD9-81ED-4DB2-BD59-A6C34878D82A}">
                    <a16:rowId xmlns:a16="http://schemas.microsoft.com/office/drawing/2014/main" val="642993377"/>
                  </a:ext>
                </a:extLst>
              </a:tr>
              <a:tr h="228163">
                <a:tc>
                  <a:txBody>
                    <a:bodyPr/>
                    <a:lstStyle/>
                    <a:p>
                      <a:pPr algn="l" fontAlgn="ctr">
                        <a:buNone/>
                      </a:pPr>
                      <a:r>
                        <a:rPr lang="es-ES" sz="1000" b="0" i="0" u="none" strike="noStrike">
                          <a:effectLst/>
                          <a:latin typeface="Arial" panose="020B0604020202020204" pitchFamily="34" charset="0"/>
                        </a:rPr>
                        <a:t>bathrooms</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0.0104</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0.0041</a:t>
                      </a:r>
                    </a:p>
                  </a:txBody>
                  <a:tcPr marL="51855" marR="51855" marT="25928" marB="25928" anchor="ctr">
                    <a:lnL>
                      <a:noFill/>
                    </a:lnL>
                    <a:lnR>
                      <a:noFill/>
                    </a:lnR>
                    <a:lnT>
                      <a:noFill/>
                    </a:lnT>
                    <a:lnB>
                      <a:noFill/>
                    </a:lnB>
                    <a:noFill/>
                  </a:tcPr>
                </a:tc>
                <a:extLst>
                  <a:ext uri="{0D108BD9-81ED-4DB2-BD59-A6C34878D82A}">
                    <a16:rowId xmlns:a16="http://schemas.microsoft.com/office/drawing/2014/main" val="2750858975"/>
                  </a:ext>
                </a:extLst>
              </a:tr>
              <a:tr h="228163">
                <a:tc>
                  <a:txBody>
                    <a:bodyPr/>
                    <a:lstStyle/>
                    <a:p>
                      <a:pPr algn="l" fontAlgn="ctr">
                        <a:buNone/>
                      </a:pPr>
                      <a:r>
                        <a:rPr lang="es-ES" sz="1000" b="0" i="0" u="none" strike="noStrike">
                          <a:effectLst/>
                          <a:latin typeface="Arial" panose="020B0604020202020204" pitchFamily="34" charset="0"/>
                        </a:rPr>
                        <a:t>waterfront_Yes</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0.0076</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0.0018</a:t>
                      </a:r>
                    </a:p>
                  </a:txBody>
                  <a:tcPr marL="51855" marR="51855" marT="25928" marB="25928" anchor="ctr">
                    <a:lnL>
                      <a:noFill/>
                    </a:lnL>
                    <a:lnR>
                      <a:noFill/>
                    </a:lnR>
                    <a:lnT>
                      <a:noFill/>
                    </a:lnT>
                    <a:lnB>
                      <a:noFill/>
                    </a:lnB>
                    <a:noFill/>
                  </a:tcPr>
                </a:tc>
                <a:extLst>
                  <a:ext uri="{0D108BD9-81ED-4DB2-BD59-A6C34878D82A}">
                    <a16:rowId xmlns:a16="http://schemas.microsoft.com/office/drawing/2014/main" val="3058338881"/>
                  </a:ext>
                </a:extLst>
              </a:tr>
              <a:tr h="228163">
                <a:tc>
                  <a:txBody>
                    <a:bodyPr/>
                    <a:lstStyle/>
                    <a:p>
                      <a:pPr algn="l" fontAlgn="ctr">
                        <a:buNone/>
                      </a:pPr>
                      <a:r>
                        <a:rPr lang="es-ES" sz="1000" b="0" i="0" u="none" strike="noStrike" dirty="0" err="1">
                          <a:effectLst/>
                          <a:latin typeface="Arial" panose="020B0604020202020204" pitchFamily="34" charset="0"/>
                        </a:rPr>
                        <a:t>centralAir_Yes</a:t>
                      </a:r>
                      <a:endParaRPr lang="es-ES" sz="1000" b="0" i="0" u="none" strike="noStrike" dirty="0">
                        <a:effectLst/>
                        <a:latin typeface="Arial" panose="020B0604020202020204" pitchFamily="34" charset="0"/>
                      </a:endParaRP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0.0054</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0.0021</a:t>
                      </a:r>
                    </a:p>
                  </a:txBody>
                  <a:tcPr marL="51855" marR="51855" marT="25928" marB="25928" anchor="ctr">
                    <a:lnL>
                      <a:noFill/>
                    </a:lnL>
                    <a:lnR>
                      <a:noFill/>
                    </a:lnR>
                    <a:lnT>
                      <a:noFill/>
                    </a:lnT>
                    <a:lnB>
                      <a:noFill/>
                    </a:lnB>
                    <a:noFill/>
                  </a:tcPr>
                </a:tc>
                <a:extLst>
                  <a:ext uri="{0D108BD9-81ED-4DB2-BD59-A6C34878D82A}">
                    <a16:rowId xmlns:a16="http://schemas.microsoft.com/office/drawing/2014/main" val="3691708755"/>
                  </a:ext>
                </a:extLst>
              </a:tr>
              <a:tr h="228163">
                <a:tc>
                  <a:txBody>
                    <a:bodyPr/>
                    <a:lstStyle/>
                    <a:p>
                      <a:pPr algn="l" fontAlgn="ctr">
                        <a:buNone/>
                      </a:pPr>
                      <a:r>
                        <a:rPr lang="es-ES" sz="1000" b="0" i="0" u="none" strike="noStrike">
                          <a:effectLst/>
                          <a:latin typeface="Arial" panose="020B0604020202020204" pitchFamily="34" charset="0"/>
                        </a:rPr>
                        <a:t>rooms</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0.0037</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0.0024</a:t>
                      </a:r>
                    </a:p>
                  </a:txBody>
                  <a:tcPr marL="51855" marR="51855" marT="25928" marB="25928" anchor="ctr">
                    <a:lnL>
                      <a:noFill/>
                    </a:lnL>
                    <a:lnR>
                      <a:noFill/>
                    </a:lnR>
                    <a:lnT>
                      <a:noFill/>
                    </a:lnT>
                    <a:lnB>
                      <a:noFill/>
                    </a:lnB>
                    <a:noFill/>
                  </a:tcPr>
                </a:tc>
                <a:extLst>
                  <a:ext uri="{0D108BD9-81ED-4DB2-BD59-A6C34878D82A}">
                    <a16:rowId xmlns:a16="http://schemas.microsoft.com/office/drawing/2014/main" val="4177521958"/>
                  </a:ext>
                </a:extLst>
              </a:tr>
              <a:tr h="228163">
                <a:tc>
                  <a:txBody>
                    <a:bodyPr/>
                    <a:lstStyle/>
                    <a:p>
                      <a:pPr algn="l" fontAlgn="ctr">
                        <a:buNone/>
                      </a:pPr>
                      <a:r>
                        <a:rPr lang="es-ES" sz="1000" b="0" i="0" u="none" strike="noStrike">
                          <a:effectLst/>
                          <a:latin typeface="Arial" panose="020B0604020202020204" pitchFamily="34" charset="0"/>
                        </a:rPr>
                        <a:t>fuel_oil</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0.0033</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0.0036</a:t>
                      </a:r>
                    </a:p>
                  </a:txBody>
                  <a:tcPr marL="51855" marR="51855" marT="25928" marB="25928" anchor="ctr">
                    <a:lnL>
                      <a:noFill/>
                    </a:lnL>
                    <a:lnR>
                      <a:noFill/>
                    </a:lnR>
                    <a:lnT>
                      <a:noFill/>
                    </a:lnT>
                    <a:lnB>
                      <a:noFill/>
                    </a:lnB>
                    <a:noFill/>
                  </a:tcPr>
                </a:tc>
                <a:extLst>
                  <a:ext uri="{0D108BD9-81ED-4DB2-BD59-A6C34878D82A}">
                    <a16:rowId xmlns:a16="http://schemas.microsoft.com/office/drawing/2014/main" val="1733867036"/>
                  </a:ext>
                </a:extLst>
              </a:tr>
              <a:tr h="228163">
                <a:tc>
                  <a:txBody>
                    <a:bodyPr/>
                    <a:lstStyle/>
                    <a:p>
                      <a:pPr algn="l" fontAlgn="ctr">
                        <a:buNone/>
                      </a:pPr>
                      <a:r>
                        <a:rPr lang="es-ES" sz="1000" b="0" i="0" u="none" strike="noStrike">
                          <a:effectLst/>
                          <a:latin typeface="Arial" panose="020B0604020202020204" pitchFamily="34" charset="0"/>
                        </a:rPr>
                        <a:t>newConstruction_Yes</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0.0027</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0.0010</a:t>
                      </a:r>
                    </a:p>
                  </a:txBody>
                  <a:tcPr marL="51855" marR="51855" marT="25928" marB="25928" anchor="ctr">
                    <a:lnL>
                      <a:noFill/>
                    </a:lnL>
                    <a:lnR>
                      <a:noFill/>
                    </a:lnR>
                    <a:lnT>
                      <a:noFill/>
                    </a:lnT>
                    <a:lnB>
                      <a:noFill/>
                    </a:lnB>
                    <a:noFill/>
                  </a:tcPr>
                </a:tc>
                <a:extLst>
                  <a:ext uri="{0D108BD9-81ED-4DB2-BD59-A6C34878D82A}">
                    <a16:rowId xmlns:a16="http://schemas.microsoft.com/office/drawing/2014/main" val="2514444875"/>
                  </a:ext>
                </a:extLst>
              </a:tr>
              <a:tr h="228163">
                <a:tc>
                  <a:txBody>
                    <a:bodyPr/>
                    <a:lstStyle/>
                    <a:p>
                      <a:pPr algn="l" fontAlgn="ctr">
                        <a:buNone/>
                      </a:pPr>
                      <a:r>
                        <a:rPr lang="es-ES" sz="1000" b="0" i="0" u="none" strike="noStrike">
                          <a:effectLst/>
                          <a:latin typeface="Arial" panose="020B0604020202020204" pitchFamily="34" charset="0"/>
                        </a:rPr>
                        <a:t>fireplaces_1</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0.0018</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0.0007</a:t>
                      </a:r>
                    </a:p>
                  </a:txBody>
                  <a:tcPr marL="51855" marR="51855" marT="25928" marB="25928" anchor="ctr">
                    <a:lnL>
                      <a:noFill/>
                    </a:lnL>
                    <a:lnR>
                      <a:noFill/>
                    </a:lnR>
                    <a:lnT>
                      <a:noFill/>
                    </a:lnT>
                    <a:lnB>
                      <a:noFill/>
                    </a:lnB>
                    <a:noFill/>
                  </a:tcPr>
                </a:tc>
                <a:extLst>
                  <a:ext uri="{0D108BD9-81ED-4DB2-BD59-A6C34878D82A}">
                    <a16:rowId xmlns:a16="http://schemas.microsoft.com/office/drawing/2014/main" val="1301016428"/>
                  </a:ext>
                </a:extLst>
              </a:tr>
              <a:tr h="228163">
                <a:tc>
                  <a:txBody>
                    <a:bodyPr/>
                    <a:lstStyle/>
                    <a:p>
                      <a:pPr algn="l" fontAlgn="ctr">
                        <a:buNone/>
                      </a:pPr>
                      <a:r>
                        <a:rPr lang="es-ES" sz="1000" b="0" i="0" u="none" strike="noStrike">
                          <a:effectLst/>
                          <a:latin typeface="Arial" panose="020B0604020202020204" pitchFamily="34" charset="0"/>
                        </a:rPr>
                        <a:t>sewer_septic</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0.0016</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0.0010</a:t>
                      </a:r>
                    </a:p>
                  </a:txBody>
                  <a:tcPr marL="51855" marR="51855" marT="25928" marB="25928" anchor="ctr">
                    <a:lnL>
                      <a:noFill/>
                    </a:lnL>
                    <a:lnR>
                      <a:noFill/>
                    </a:lnR>
                    <a:lnT>
                      <a:noFill/>
                    </a:lnT>
                    <a:lnB>
                      <a:noFill/>
                    </a:lnB>
                    <a:noFill/>
                  </a:tcPr>
                </a:tc>
                <a:extLst>
                  <a:ext uri="{0D108BD9-81ED-4DB2-BD59-A6C34878D82A}">
                    <a16:rowId xmlns:a16="http://schemas.microsoft.com/office/drawing/2014/main" val="2300861758"/>
                  </a:ext>
                </a:extLst>
              </a:tr>
              <a:tr h="228163">
                <a:tc>
                  <a:txBody>
                    <a:bodyPr/>
                    <a:lstStyle/>
                    <a:p>
                      <a:pPr algn="l" fontAlgn="ctr">
                        <a:buNone/>
                      </a:pPr>
                      <a:r>
                        <a:rPr lang="es-ES" sz="1000" b="0" i="0" u="none" strike="noStrike">
                          <a:effectLst/>
                          <a:latin typeface="Arial" panose="020B0604020202020204" pitchFamily="34" charset="0"/>
                        </a:rPr>
                        <a:t>bedrooms_2</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0.0014</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0.0011</a:t>
                      </a:r>
                    </a:p>
                  </a:txBody>
                  <a:tcPr marL="51855" marR="51855" marT="25928" marB="25928" anchor="ctr">
                    <a:lnL>
                      <a:noFill/>
                    </a:lnL>
                    <a:lnR>
                      <a:noFill/>
                    </a:lnR>
                    <a:lnT>
                      <a:noFill/>
                    </a:lnT>
                    <a:lnB>
                      <a:noFill/>
                    </a:lnB>
                    <a:noFill/>
                  </a:tcPr>
                </a:tc>
                <a:extLst>
                  <a:ext uri="{0D108BD9-81ED-4DB2-BD59-A6C34878D82A}">
                    <a16:rowId xmlns:a16="http://schemas.microsoft.com/office/drawing/2014/main" val="2473011852"/>
                  </a:ext>
                </a:extLst>
              </a:tr>
              <a:tr h="228163">
                <a:tc>
                  <a:txBody>
                    <a:bodyPr/>
                    <a:lstStyle/>
                    <a:p>
                      <a:pPr algn="l" fontAlgn="ctr">
                        <a:buNone/>
                      </a:pPr>
                      <a:r>
                        <a:rPr lang="es-ES" sz="1000" b="0" i="0" u="none" strike="noStrike">
                          <a:effectLst/>
                          <a:latin typeface="Arial" panose="020B0604020202020204" pitchFamily="34" charset="0"/>
                        </a:rPr>
                        <a:t>fuel_gas</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0.0013</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0.0009</a:t>
                      </a:r>
                    </a:p>
                  </a:txBody>
                  <a:tcPr marL="51855" marR="51855" marT="25928" marB="25928" anchor="ctr">
                    <a:lnL>
                      <a:noFill/>
                    </a:lnL>
                    <a:lnR>
                      <a:noFill/>
                    </a:lnR>
                    <a:lnT>
                      <a:noFill/>
                    </a:lnT>
                    <a:lnB>
                      <a:noFill/>
                    </a:lnB>
                    <a:noFill/>
                  </a:tcPr>
                </a:tc>
                <a:extLst>
                  <a:ext uri="{0D108BD9-81ED-4DB2-BD59-A6C34878D82A}">
                    <a16:rowId xmlns:a16="http://schemas.microsoft.com/office/drawing/2014/main" val="3048044278"/>
                  </a:ext>
                </a:extLst>
              </a:tr>
              <a:tr h="228163">
                <a:tc>
                  <a:txBody>
                    <a:bodyPr/>
                    <a:lstStyle/>
                    <a:p>
                      <a:pPr algn="l" fontAlgn="ctr">
                        <a:buNone/>
                      </a:pPr>
                      <a:r>
                        <a:rPr lang="es-ES" sz="1000" b="0" i="0" u="none" strike="noStrike">
                          <a:effectLst/>
                          <a:latin typeface="Arial" panose="020B0604020202020204" pitchFamily="34" charset="0"/>
                        </a:rPr>
                        <a:t>heating_hot water/steam</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0.0011</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0.0004</a:t>
                      </a:r>
                    </a:p>
                  </a:txBody>
                  <a:tcPr marL="51855" marR="51855" marT="25928" marB="25928" anchor="ctr">
                    <a:lnL>
                      <a:noFill/>
                    </a:lnL>
                    <a:lnR>
                      <a:noFill/>
                    </a:lnR>
                    <a:lnT>
                      <a:noFill/>
                    </a:lnT>
                    <a:lnB>
                      <a:noFill/>
                    </a:lnB>
                    <a:noFill/>
                  </a:tcPr>
                </a:tc>
                <a:extLst>
                  <a:ext uri="{0D108BD9-81ED-4DB2-BD59-A6C34878D82A}">
                    <a16:rowId xmlns:a16="http://schemas.microsoft.com/office/drawing/2014/main" val="694823045"/>
                  </a:ext>
                </a:extLst>
              </a:tr>
              <a:tr h="228163">
                <a:tc>
                  <a:txBody>
                    <a:bodyPr/>
                    <a:lstStyle/>
                    <a:p>
                      <a:pPr algn="l" fontAlgn="ctr">
                        <a:buNone/>
                      </a:pPr>
                      <a:r>
                        <a:rPr lang="es-ES" sz="1000" b="0" i="0" u="none" strike="noStrike">
                          <a:effectLst/>
                          <a:latin typeface="Arial" panose="020B0604020202020204" pitchFamily="34" charset="0"/>
                        </a:rPr>
                        <a:t>heating_hot air</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0.0008</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0.0007</a:t>
                      </a:r>
                    </a:p>
                  </a:txBody>
                  <a:tcPr marL="51855" marR="51855" marT="25928" marB="25928" anchor="ctr">
                    <a:lnL>
                      <a:noFill/>
                    </a:lnL>
                    <a:lnR>
                      <a:noFill/>
                    </a:lnR>
                    <a:lnT>
                      <a:noFill/>
                    </a:lnT>
                    <a:lnB>
                      <a:noFill/>
                    </a:lnB>
                    <a:noFill/>
                  </a:tcPr>
                </a:tc>
                <a:extLst>
                  <a:ext uri="{0D108BD9-81ED-4DB2-BD59-A6C34878D82A}">
                    <a16:rowId xmlns:a16="http://schemas.microsoft.com/office/drawing/2014/main" val="2822968081"/>
                  </a:ext>
                </a:extLst>
              </a:tr>
              <a:tr h="228163">
                <a:tc>
                  <a:txBody>
                    <a:bodyPr/>
                    <a:lstStyle/>
                    <a:p>
                      <a:pPr algn="l" fontAlgn="ctr">
                        <a:buNone/>
                      </a:pPr>
                      <a:r>
                        <a:rPr lang="es-ES" sz="1000" b="0" i="0" u="none" strike="noStrike">
                          <a:effectLst/>
                          <a:latin typeface="Arial" panose="020B0604020202020204" pitchFamily="34" charset="0"/>
                        </a:rPr>
                        <a:t>sewer_public/commercial</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0.0002</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0.0007</a:t>
                      </a:r>
                    </a:p>
                  </a:txBody>
                  <a:tcPr marL="51855" marR="51855" marT="25928" marB="25928" anchor="ctr">
                    <a:lnL>
                      <a:noFill/>
                    </a:lnL>
                    <a:lnR>
                      <a:noFill/>
                    </a:lnR>
                    <a:lnT>
                      <a:noFill/>
                    </a:lnT>
                    <a:lnB>
                      <a:noFill/>
                    </a:lnB>
                    <a:noFill/>
                  </a:tcPr>
                </a:tc>
                <a:extLst>
                  <a:ext uri="{0D108BD9-81ED-4DB2-BD59-A6C34878D82A}">
                    <a16:rowId xmlns:a16="http://schemas.microsoft.com/office/drawing/2014/main" val="1660060688"/>
                  </a:ext>
                </a:extLst>
              </a:tr>
              <a:tr h="228163">
                <a:tc>
                  <a:txBody>
                    <a:bodyPr/>
                    <a:lstStyle/>
                    <a:p>
                      <a:pPr algn="l" fontAlgn="ctr">
                        <a:buNone/>
                      </a:pPr>
                      <a:r>
                        <a:rPr lang="es-ES" sz="1000" b="0" i="0" u="none" strike="noStrike" dirty="0">
                          <a:effectLst/>
                          <a:highlight>
                            <a:srgbClr val="FFFF00"/>
                          </a:highlight>
                          <a:latin typeface="Arial" panose="020B0604020202020204" pitchFamily="34" charset="0"/>
                        </a:rPr>
                        <a:t>bedrooms_3</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-0.0002</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0.0007</a:t>
                      </a:r>
                    </a:p>
                  </a:txBody>
                  <a:tcPr marL="51855" marR="51855" marT="25928" marB="25928" anchor="ctr">
                    <a:lnL>
                      <a:noFill/>
                    </a:lnL>
                    <a:lnR>
                      <a:noFill/>
                    </a:lnR>
                    <a:lnT>
                      <a:noFill/>
                    </a:lnT>
                    <a:lnB>
                      <a:noFill/>
                    </a:lnB>
                    <a:noFill/>
                  </a:tcPr>
                </a:tc>
                <a:extLst>
                  <a:ext uri="{0D108BD9-81ED-4DB2-BD59-A6C34878D82A}">
                    <a16:rowId xmlns:a16="http://schemas.microsoft.com/office/drawing/2014/main" val="1426044617"/>
                  </a:ext>
                </a:extLst>
              </a:tr>
              <a:tr h="228163">
                <a:tc>
                  <a:txBody>
                    <a:bodyPr/>
                    <a:lstStyle/>
                    <a:p>
                      <a:pPr algn="l" fontAlgn="ctr">
                        <a:buNone/>
                      </a:pPr>
                      <a:r>
                        <a:rPr lang="es-ES" sz="1000" b="0" i="0" u="none" strike="noStrike" dirty="0" err="1">
                          <a:effectLst/>
                          <a:highlight>
                            <a:srgbClr val="FFFF00"/>
                          </a:highlight>
                          <a:latin typeface="Arial" panose="020B0604020202020204" pitchFamily="34" charset="0"/>
                        </a:rPr>
                        <a:t>fireplaces</a:t>
                      </a:r>
                      <a:r>
                        <a:rPr lang="es-ES" sz="1000" b="0" i="0" u="none" strike="noStrike" dirty="0">
                          <a:effectLst/>
                          <a:highlight>
                            <a:srgbClr val="FFFF00"/>
                          </a:highlight>
                          <a:latin typeface="Arial" panose="020B0604020202020204" pitchFamily="34" charset="0"/>
                        </a:rPr>
                        <a:t>_&gt;2</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-0.0017</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0.0003</a:t>
                      </a:r>
                    </a:p>
                  </a:txBody>
                  <a:tcPr marL="51855" marR="51855" marT="25928" marB="25928" anchor="ctr">
                    <a:lnL>
                      <a:noFill/>
                    </a:lnL>
                    <a:lnR>
                      <a:noFill/>
                    </a:lnR>
                    <a:lnT>
                      <a:noFill/>
                    </a:lnT>
                    <a:lnB>
                      <a:noFill/>
                    </a:lnB>
                    <a:noFill/>
                  </a:tcPr>
                </a:tc>
                <a:extLst>
                  <a:ext uri="{0D108BD9-81ED-4DB2-BD59-A6C34878D82A}">
                    <a16:rowId xmlns:a16="http://schemas.microsoft.com/office/drawing/2014/main" val="2798772961"/>
                  </a:ext>
                </a:extLst>
              </a:tr>
              <a:tr h="228163">
                <a:tc>
                  <a:txBody>
                    <a:bodyPr/>
                    <a:lstStyle/>
                    <a:p>
                      <a:pPr algn="l" fontAlgn="ctr">
                        <a:buNone/>
                      </a:pPr>
                      <a:r>
                        <a:rPr lang="es-ES" sz="1000" b="0" i="0" u="none" strike="noStrike">
                          <a:effectLst/>
                          <a:highlight>
                            <a:srgbClr val="FFFF00"/>
                          </a:highlight>
                          <a:latin typeface="Arial" panose="020B0604020202020204" pitchFamily="34" charset="0"/>
                        </a:rPr>
                        <a:t>bedrooms_&gt;5</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-0.0018</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0.0001</a:t>
                      </a:r>
                    </a:p>
                  </a:txBody>
                  <a:tcPr marL="51855" marR="51855" marT="25928" marB="25928" anchor="ctr">
                    <a:lnL>
                      <a:noFill/>
                    </a:lnL>
                    <a:lnR>
                      <a:noFill/>
                    </a:lnR>
                    <a:lnT>
                      <a:noFill/>
                    </a:lnT>
                    <a:lnB>
                      <a:noFill/>
                    </a:lnB>
                    <a:noFill/>
                  </a:tcPr>
                </a:tc>
                <a:extLst>
                  <a:ext uri="{0D108BD9-81ED-4DB2-BD59-A6C34878D82A}">
                    <a16:rowId xmlns:a16="http://schemas.microsoft.com/office/drawing/2014/main" val="1690059"/>
                  </a:ext>
                </a:extLst>
              </a:tr>
              <a:tr h="228163">
                <a:tc>
                  <a:txBody>
                    <a:bodyPr/>
                    <a:lstStyle/>
                    <a:p>
                      <a:pPr algn="l" fontAlgn="ctr">
                        <a:buNone/>
                      </a:pPr>
                      <a:r>
                        <a:rPr lang="es-ES" sz="1000" b="0" i="0" u="none" strike="noStrike" dirty="0">
                          <a:effectLst/>
                          <a:highlight>
                            <a:srgbClr val="FFFF00"/>
                          </a:highlight>
                          <a:latin typeface="Arial" panose="020B0604020202020204" pitchFamily="34" charset="0"/>
                        </a:rPr>
                        <a:t>bedrooms_4</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a:effectLst/>
                          <a:latin typeface="Arial" panose="020B0604020202020204" pitchFamily="34" charset="0"/>
                        </a:rPr>
                        <a:t>-0.0022</a:t>
                      </a:r>
                    </a:p>
                  </a:txBody>
                  <a:tcPr marL="51855" marR="51855" marT="25928" marB="25928" anchor="ctr">
                    <a:lnL>
                      <a:noFill/>
                    </a:lnL>
                    <a:lnR>
                      <a:noFill/>
                    </a:lnR>
                    <a:lnT>
                      <a:noFill/>
                    </a:lnT>
                    <a:lnB>
                      <a:noFill/>
                    </a:lnB>
                    <a:noFill/>
                  </a:tcPr>
                </a:tc>
                <a:tc>
                  <a:txBody>
                    <a:bodyPr/>
                    <a:lstStyle/>
                    <a:p>
                      <a:pPr algn="l" fontAlgn="ctr">
                        <a:buNone/>
                      </a:pPr>
                      <a:r>
                        <a:rPr lang="es-ES" sz="1000" b="0" i="0" u="none" strike="noStrike" dirty="0">
                          <a:effectLst/>
                          <a:latin typeface="Arial" panose="020B0604020202020204" pitchFamily="34" charset="0"/>
                        </a:rPr>
                        <a:t>0.0014</a:t>
                      </a:r>
                    </a:p>
                  </a:txBody>
                  <a:tcPr marL="51855" marR="51855" marT="25928" marB="25928" anchor="ctr">
                    <a:lnL>
                      <a:noFill/>
                    </a:lnL>
                    <a:lnR>
                      <a:noFill/>
                    </a:lnR>
                    <a:lnT>
                      <a:noFill/>
                    </a:lnT>
                    <a:lnB>
                      <a:noFill/>
                    </a:lnB>
                    <a:noFill/>
                  </a:tcPr>
                </a:tc>
                <a:extLst>
                  <a:ext uri="{0D108BD9-81ED-4DB2-BD59-A6C34878D82A}">
                    <a16:rowId xmlns:a16="http://schemas.microsoft.com/office/drawing/2014/main" val="1473463551"/>
                  </a:ext>
                </a:extLst>
              </a:tr>
            </a:tbl>
          </a:graphicData>
        </a:graphic>
      </p:graphicFrame>
    </p:spTree>
    <p:extLst>
      <p:ext uri="{BB962C8B-B14F-4D97-AF65-F5344CB8AC3E}">
        <p14:creationId xmlns:p14="http://schemas.microsoft.com/office/powerpoint/2010/main" val="279564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DB65D-C262-FCC9-F845-D54709AB62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7D43F1A-A967-B452-B333-6566223CDA2E}"/>
              </a:ext>
            </a:extLst>
          </p:cNvPr>
          <p:cNvSpPr>
            <a:spLocks noGrp="1"/>
          </p:cNvSpPr>
          <p:nvPr>
            <p:ph type="title"/>
          </p:nvPr>
        </p:nvSpPr>
        <p:spPr>
          <a:xfrm>
            <a:off x="649224" y="645106"/>
            <a:ext cx="5122652" cy="1259894"/>
          </a:xfrm>
        </p:spPr>
        <p:txBody>
          <a:bodyPr>
            <a:normAutofit/>
          </a:bodyPr>
          <a:lstStyle/>
          <a:p>
            <a:pPr>
              <a:lnSpc>
                <a:spcPct val="90000"/>
              </a:lnSpc>
            </a:pPr>
            <a:r>
              <a:rPr lang="es-ES" sz="3100" dirty="0"/>
              <a:t>Resultados Modelo Agnóstico (Modelo 2)</a:t>
            </a:r>
          </a:p>
        </p:txBody>
      </p:sp>
      <p:graphicFrame>
        <p:nvGraphicFramePr>
          <p:cNvPr id="6" name="Marcador de contenido 5">
            <a:extLst>
              <a:ext uri="{FF2B5EF4-FFF2-40B4-BE49-F238E27FC236}">
                <a16:creationId xmlns:a16="http://schemas.microsoft.com/office/drawing/2014/main" id="{4B8D0451-F10D-27C5-FD9B-B3658D082F7F}"/>
              </a:ext>
            </a:extLst>
          </p:cNvPr>
          <p:cNvGraphicFramePr>
            <a:graphicFrameLocks noGrp="1"/>
          </p:cNvGraphicFramePr>
          <p:nvPr>
            <p:ph idx="1"/>
            <p:extLst>
              <p:ext uri="{D42A27DB-BD31-4B8C-83A1-F6EECF244321}">
                <p14:modId xmlns:p14="http://schemas.microsoft.com/office/powerpoint/2010/main" val="3263619231"/>
              </p:ext>
            </p:extLst>
          </p:nvPr>
        </p:nvGraphicFramePr>
        <p:xfrm>
          <a:off x="7343174" y="895268"/>
          <a:ext cx="5714904" cy="4679801"/>
        </p:xfrm>
        <a:graphic>
          <a:graphicData uri="http://schemas.openxmlformats.org/drawingml/2006/table">
            <a:tbl>
              <a:tblPr/>
              <a:tblGrid>
                <a:gridCol w="1904968">
                  <a:extLst>
                    <a:ext uri="{9D8B030D-6E8A-4147-A177-3AD203B41FA5}">
                      <a16:colId xmlns:a16="http://schemas.microsoft.com/office/drawing/2014/main" val="3940559724"/>
                    </a:ext>
                  </a:extLst>
                </a:gridCol>
                <a:gridCol w="1904968">
                  <a:extLst>
                    <a:ext uri="{9D8B030D-6E8A-4147-A177-3AD203B41FA5}">
                      <a16:colId xmlns:a16="http://schemas.microsoft.com/office/drawing/2014/main" val="4174073686"/>
                    </a:ext>
                  </a:extLst>
                </a:gridCol>
                <a:gridCol w="1904968">
                  <a:extLst>
                    <a:ext uri="{9D8B030D-6E8A-4147-A177-3AD203B41FA5}">
                      <a16:colId xmlns:a16="http://schemas.microsoft.com/office/drawing/2014/main" val="829020168"/>
                    </a:ext>
                  </a:extLst>
                </a:gridCol>
              </a:tblGrid>
              <a:tr h="228283">
                <a:tc>
                  <a:txBody>
                    <a:bodyPr/>
                    <a:lstStyle/>
                    <a:p>
                      <a:r>
                        <a:rPr lang="es-ES" sz="900"/>
                        <a:t>Feature</a:t>
                      </a:r>
                    </a:p>
                  </a:txBody>
                  <a:tcPr marL="46076" marR="46076" marT="23038" marB="23038" anchor="ctr">
                    <a:lnL>
                      <a:noFill/>
                    </a:lnL>
                    <a:lnR>
                      <a:noFill/>
                    </a:lnR>
                    <a:lnT>
                      <a:noFill/>
                    </a:lnT>
                    <a:lnB>
                      <a:noFill/>
                    </a:lnB>
                    <a:noFill/>
                  </a:tcPr>
                </a:tc>
                <a:tc>
                  <a:txBody>
                    <a:bodyPr/>
                    <a:lstStyle/>
                    <a:p>
                      <a:r>
                        <a:rPr lang="es-ES" sz="900"/>
                        <a:t>Importance Mean</a:t>
                      </a:r>
                    </a:p>
                  </a:txBody>
                  <a:tcPr marL="46076" marR="46076" marT="23038" marB="23038" anchor="ctr">
                    <a:lnL>
                      <a:noFill/>
                    </a:lnL>
                    <a:lnR>
                      <a:noFill/>
                    </a:lnR>
                    <a:lnT>
                      <a:noFill/>
                    </a:lnT>
                    <a:lnB>
                      <a:noFill/>
                    </a:lnB>
                    <a:noFill/>
                  </a:tcPr>
                </a:tc>
                <a:tc>
                  <a:txBody>
                    <a:bodyPr/>
                    <a:lstStyle/>
                    <a:p>
                      <a:r>
                        <a:rPr lang="es-ES" sz="900"/>
                        <a:t>Importance Std</a:t>
                      </a:r>
                    </a:p>
                  </a:txBody>
                  <a:tcPr marL="46076" marR="46076" marT="23038" marB="23038" anchor="ctr">
                    <a:lnL>
                      <a:noFill/>
                    </a:lnL>
                    <a:lnR>
                      <a:noFill/>
                    </a:lnR>
                    <a:lnT>
                      <a:noFill/>
                    </a:lnT>
                    <a:lnB>
                      <a:noFill/>
                    </a:lnB>
                    <a:noFill/>
                  </a:tcPr>
                </a:tc>
                <a:extLst>
                  <a:ext uri="{0D108BD9-81ED-4DB2-BD59-A6C34878D82A}">
                    <a16:rowId xmlns:a16="http://schemas.microsoft.com/office/drawing/2014/main" val="1893858410"/>
                  </a:ext>
                </a:extLst>
              </a:tr>
              <a:tr h="228283">
                <a:tc>
                  <a:txBody>
                    <a:bodyPr/>
                    <a:lstStyle/>
                    <a:p>
                      <a:r>
                        <a:rPr lang="es-ES" sz="900"/>
                        <a:t>livingArea</a:t>
                      </a:r>
                    </a:p>
                  </a:txBody>
                  <a:tcPr marL="46076" marR="46076" marT="23038" marB="23038" anchor="ctr">
                    <a:lnL>
                      <a:noFill/>
                    </a:lnL>
                    <a:lnR>
                      <a:noFill/>
                    </a:lnR>
                    <a:lnT>
                      <a:noFill/>
                    </a:lnT>
                    <a:lnB>
                      <a:noFill/>
                    </a:lnB>
                    <a:noFill/>
                  </a:tcPr>
                </a:tc>
                <a:tc>
                  <a:txBody>
                    <a:bodyPr/>
                    <a:lstStyle/>
                    <a:p>
                      <a:r>
                        <a:rPr lang="es-ES" sz="900"/>
                        <a:t>0.4274</a:t>
                      </a:r>
                    </a:p>
                  </a:txBody>
                  <a:tcPr marL="46076" marR="46076" marT="23038" marB="23038" anchor="ctr">
                    <a:lnL>
                      <a:noFill/>
                    </a:lnL>
                    <a:lnR>
                      <a:noFill/>
                    </a:lnR>
                    <a:lnT>
                      <a:noFill/>
                    </a:lnT>
                    <a:lnB>
                      <a:noFill/>
                    </a:lnB>
                    <a:noFill/>
                  </a:tcPr>
                </a:tc>
                <a:tc>
                  <a:txBody>
                    <a:bodyPr/>
                    <a:lstStyle/>
                    <a:p>
                      <a:r>
                        <a:rPr lang="es-ES" sz="900"/>
                        <a:t>0.0338</a:t>
                      </a:r>
                    </a:p>
                  </a:txBody>
                  <a:tcPr marL="46076" marR="46076" marT="23038" marB="23038" anchor="ctr">
                    <a:lnL>
                      <a:noFill/>
                    </a:lnL>
                    <a:lnR>
                      <a:noFill/>
                    </a:lnR>
                    <a:lnT>
                      <a:noFill/>
                    </a:lnT>
                    <a:lnB>
                      <a:noFill/>
                    </a:lnB>
                    <a:noFill/>
                  </a:tcPr>
                </a:tc>
                <a:extLst>
                  <a:ext uri="{0D108BD9-81ED-4DB2-BD59-A6C34878D82A}">
                    <a16:rowId xmlns:a16="http://schemas.microsoft.com/office/drawing/2014/main" val="3318247544"/>
                  </a:ext>
                </a:extLst>
              </a:tr>
              <a:tr h="228283">
                <a:tc>
                  <a:txBody>
                    <a:bodyPr/>
                    <a:lstStyle/>
                    <a:p>
                      <a:r>
                        <a:rPr lang="es-ES" sz="900"/>
                        <a:t>landValue</a:t>
                      </a:r>
                    </a:p>
                  </a:txBody>
                  <a:tcPr marL="46076" marR="46076" marT="23038" marB="23038" anchor="ctr">
                    <a:lnL>
                      <a:noFill/>
                    </a:lnL>
                    <a:lnR>
                      <a:noFill/>
                    </a:lnR>
                    <a:lnT>
                      <a:noFill/>
                    </a:lnT>
                    <a:lnB>
                      <a:noFill/>
                    </a:lnB>
                    <a:noFill/>
                  </a:tcPr>
                </a:tc>
                <a:tc>
                  <a:txBody>
                    <a:bodyPr/>
                    <a:lstStyle/>
                    <a:p>
                      <a:r>
                        <a:rPr lang="es-ES" sz="900"/>
                        <a:t>0.2475</a:t>
                      </a:r>
                    </a:p>
                  </a:txBody>
                  <a:tcPr marL="46076" marR="46076" marT="23038" marB="23038" anchor="ctr">
                    <a:lnL>
                      <a:noFill/>
                    </a:lnL>
                    <a:lnR>
                      <a:noFill/>
                    </a:lnR>
                    <a:lnT>
                      <a:noFill/>
                    </a:lnT>
                    <a:lnB>
                      <a:noFill/>
                    </a:lnB>
                    <a:noFill/>
                  </a:tcPr>
                </a:tc>
                <a:tc>
                  <a:txBody>
                    <a:bodyPr/>
                    <a:lstStyle/>
                    <a:p>
                      <a:r>
                        <a:rPr lang="es-ES" sz="900"/>
                        <a:t>0.0189</a:t>
                      </a:r>
                    </a:p>
                  </a:txBody>
                  <a:tcPr marL="46076" marR="46076" marT="23038" marB="23038" anchor="ctr">
                    <a:lnL>
                      <a:noFill/>
                    </a:lnL>
                    <a:lnR>
                      <a:noFill/>
                    </a:lnR>
                    <a:lnT>
                      <a:noFill/>
                    </a:lnT>
                    <a:lnB>
                      <a:noFill/>
                    </a:lnB>
                    <a:noFill/>
                  </a:tcPr>
                </a:tc>
                <a:extLst>
                  <a:ext uri="{0D108BD9-81ED-4DB2-BD59-A6C34878D82A}">
                    <a16:rowId xmlns:a16="http://schemas.microsoft.com/office/drawing/2014/main" val="3163891753"/>
                  </a:ext>
                </a:extLst>
              </a:tr>
              <a:tr h="228283">
                <a:tc>
                  <a:txBody>
                    <a:bodyPr/>
                    <a:lstStyle/>
                    <a:p>
                      <a:r>
                        <a:rPr lang="es-ES" sz="900"/>
                        <a:t>age</a:t>
                      </a:r>
                    </a:p>
                  </a:txBody>
                  <a:tcPr marL="46076" marR="46076" marT="23038" marB="23038" anchor="ctr">
                    <a:lnL>
                      <a:noFill/>
                    </a:lnL>
                    <a:lnR>
                      <a:noFill/>
                    </a:lnR>
                    <a:lnT>
                      <a:noFill/>
                    </a:lnT>
                    <a:lnB>
                      <a:noFill/>
                    </a:lnB>
                    <a:noFill/>
                  </a:tcPr>
                </a:tc>
                <a:tc>
                  <a:txBody>
                    <a:bodyPr/>
                    <a:lstStyle/>
                    <a:p>
                      <a:r>
                        <a:rPr lang="es-ES" sz="900"/>
                        <a:t>0.0294</a:t>
                      </a:r>
                    </a:p>
                  </a:txBody>
                  <a:tcPr marL="46076" marR="46076" marT="23038" marB="23038" anchor="ctr">
                    <a:lnL>
                      <a:noFill/>
                    </a:lnL>
                    <a:lnR>
                      <a:noFill/>
                    </a:lnR>
                    <a:lnT>
                      <a:noFill/>
                    </a:lnT>
                    <a:lnB>
                      <a:noFill/>
                    </a:lnB>
                    <a:noFill/>
                  </a:tcPr>
                </a:tc>
                <a:tc>
                  <a:txBody>
                    <a:bodyPr/>
                    <a:lstStyle/>
                    <a:p>
                      <a:r>
                        <a:rPr lang="es-ES" sz="900"/>
                        <a:t>0.0057</a:t>
                      </a:r>
                    </a:p>
                  </a:txBody>
                  <a:tcPr marL="46076" marR="46076" marT="23038" marB="23038" anchor="ctr">
                    <a:lnL>
                      <a:noFill/>
                    </a:lnL>
                    <a:lnR>
                      <a:noFill/>
                    </a:lnR>
                    <a:lnT>
                      <a:noFill/>
                    </a:lnT>
                    <a:lnB>
                      <a:noFill/>
                    </a:lnB>
                    <a:noFill/>
                  </a:tcPr>
                </a:tc>
                <a:extLst>
                  <a:ext uri="{0D108BD9-81ED-4DB2-BD59-A6C34878D82A}">
                    <a16:rowId xmlns:a16="http://schemas.microsoft.com/office/drawing/2014/main" val="4128059270"/>
                  </a:ext>
                </a:extLst>
              </a:tr>
              <a:tr h="228283">
                <a:tc>
                  <a:txBody>
                    <a:bodyPr/>
                    <a:lstStyle/>
                    <a:p>
                      <a:r>
                        <a:rPr lang="es-ES" sz="900"/>
                        <a:t>pctCollege</a:t>
                      </a:r>
                    </a:p>
                  </a:txBody>
                  <a:tcPr marL="46076" marR="46076" marT="23038" marB="23038" anchor="ctr">
                    <a:lnL>
                      <a:noFill/>
                    </a:lnL>
                    <a:lnR>
                      <a:noFill/>
                    </a:lnR>
                    <a:lnT>
                      <a:noFill/>
                    </a:lnT>
                    <a:lnB>
                      <a:noFill/>
                    </a:lnB>
                    <a:noFill/>
                  </a:tcPr>
                </a:tc>
                <a:tc>
                  <a:txBody>
                    <a:bodyPr/>
                    <a:lstStyle/>
                    <a:p>
                      <a:r>
                        <a:rPr lang="es-ES" sz="900"/>
                        <a:t>0.0226</a:t>
                      </a:r>
                    </a:p>
                  </a:txBody>
                  <a:tcPr marL="46076" marR="46076" marT="23038" marB="23038" anchor="ctr">
                    <a:lnL>
                      <a:noFill/>
                    </a:lnL>
                    <a:lnR>
                      <a:noFill/>
                    </a:lnR>
                    <a:lnT>
                      <a:noFill/>
                    </a:lnT>
                    <a:lnB>
                      <a:noFill/>
                    </a:lnB>
                    <a:noFill/>
                  </a:tcPr>
                </a:tc>
                <a:tc>
                  <a:txBody>
                    <a:bodyPr/>
                    <a:lstStyle/>
                    <a:p>
                      <a:r>
                        <a:rPr lang="es-ES" sz="900"/>
                        <a:t>0.0056</a:t>
                      </a:r>
                    </a:p>
                  </a:txBody>
                  <a:tcPr marL="46076" marR="46076" marT="23038" marB="23038" anchor="ctr">
                    <a:lnL>
                      <a:noFill/>
                    </a:lnL>
                    <a:lnR>
                      <a:noFill/>
                    </a:lnR>
                    <a:lnT>
                      <a:noFill/>
                    </a:lnT>
                    <a:lnB>
                      <a:noFill/>
                    </a:lnB>
                    <a:noFill/>
                  </a:tcPr>
                </a:tc>
                <a:extLst>
                  <a:ext uri="{0D108BD9-81ED-4DB2-BD59-A6C34878D82A}">
                    <a16:rowId xmlns:a16="http://schemas.microsoft.com/office/drawing/2014/main" val="2667856078"/>
                  </a:ext>
                </a:extLst>
              </a:tr>
              <a:tr h="228283">
                <a:tc>
                  <a:txBody>
                    <a:bodyPr/>
                    <a:lstStyle/>
                    <a:p>
                      <a:r>
                        <a:rPr lang="es-ES" sz="900"/>
                        <a:t>lotSize</a:t>
                      </a:r>
                    </a:p>
                  </a:txBody>
                  <a:tcPr marL="46076" marR="46076" marT="23038" marB="23038" anchor="ctr">
                    <a:lnL>
                      <a:noFill/>
                    </a:lnL>
                    <a:lnR>
                      <a:noFill/>
                    </a:lnR>
                    <a:lnT>
                      <a:noFill/>
                    </a:lnT>
                    <a:lnB>
                      <a:noFill/>
                    </a:lnB>
                    <a:noFill/>
                  </a:tcPr>
                </a:tc>
                <a:tc>
                  <a:txBody>
                    <a:bodyPr/>
                    <a:lstStyle/>
                    <a:p>
                      <a:r>
                        <a:rPr lang="es-ES" sz="900"/>
                        <a:t>0.0154</a:t>
                      </a:r>
                    </a:p>
                  </a:txBody>
                  <a:tcPr marL="46076" marR="46076" marT="23038" marB="23038" anchor="ctr">
                    <a:lnL>
                      <a:noFill/>
                    </a:lnL>
                    <a:lnR>
                      <a:noFill/>
                    </a:lnR>
                    <a:lnT>
                      <a:noFill/>
                    </a:lnT>
                    <a:lnB>
                      <a:noFill/>
                    </a:lnB>
                    <a:noFill/>
                  </a:tcPr>
                </a:tc>
                <a:tc>
                  <a:txBody>
                    <a:bodyPr/>
                    <a:lstStyle/>
                    <a:p>
                      <a:r>
                        <a:rPr lang="es-ES" sz="900"/>
                        <a:t>0.0075</a:t>
                      </a:r>
                    </a:p>
                  </a:txBody>
                  <a:tcPr marL="46076" marR="46076" marT="23038" marB="23038" anchor="ctr">
                    <a:lnL>
                      <a:noFill/>
                    </a:lnL>
                    <a:lnR>
                      <a:noFill/>
                    </a:lnR>
                    <a:lnT>
                      <a:noFill/>
                    </a:lnT>
                    <a:lnB>
                      <a:noFill/>
                    </a:lnB>
                    <a:noFill/>
                  </a:tcPr>
                </a:tc>
                <a:extLst>
                  <a:ext uri="{0D108BD9-81ED-4DB2-BD59-A6C34878D82A}">
                    <a16:rowId xmlns:a16="http://schemas.microsoft.com/office/drawing/2014/main" val="2242738811"/>
                  </a:ext>
                </a:extLst>
              </a:tr>
              <a:tr h="228283">
                <a:tc>
                  <a:txBody>
                    <a:bodyPr/>
                    <a:lstStyle/>
                    <a:p>
                      <a:r>
                        <a:rPr lang="es-ES" sz="900"/>
                        <a:t>bathrooms</a:t>
                      </a:r>
                    </a:p>
                  </a:txBody>
                  <a:tcPr marL="46076" marR="46076" marT="23038" marB="23038" anchor="ctr">
                    <a:lnL>
                      <a:noFill/>
                    </a:lnL>
                    <a:lnR>
                      <a:noFill/>
                    </a:lnR>
                    <a:lnT>
                      <a:noFill/>
                    </a:lnT>
                    <a:lnB>
                      <a:noFill/>
                    </a:lnB>
                    <a:noFill/>
                  </a:tcPr>
                </a:tc>
                <a:tc>
                  <a:txBody>
                    <a:bodyPr/>
                    <a:lstStyle/>
                    <a:p>
                      <a:r>
                        <a:rPr lang="es-ES" sz="900"/>
                        <a:t>0.0117</a:t>
                      </a:r>
                    </a:p>
                  </a:txBody>
                  <a:tcPr marL="46076" marR="46076" marT="23038" marB="23038" anchor="ctr">
                    <a:lnL>
                      <a:noFill/>
                    </a:lnL>
                    <a:lnR>
                      <a:noFill/>
                    </a:lnR>
                    <a:lnT>
                      <a:noFill/>
                    </a:lnT>
                    <a:lnB>
                      <a:noFill/>
                    </a:lnB>
                    <a:noFill/>
                  </a:tcPr>
                </a:tc>
                <a:tc>
                  <a:txBody>
                    <a:bodyPr/>
                    <a:lstStyle/>
                    <a:p>
                      <a:r>
                        <a:rPr lang="es-ES" sz="900"/>
                        <a:t>0.0042</a:t>
                      </a:r>
                    </a:p>
                  </a:txBody>
                  <a:tcPr marL="46076" marR="46076" marT="23038" marB="23038" anchor="ctr">
                    <a:lnL>
                      <a:noFill/>
                    </a:lnL>
                    <a:lnR>
                      <a:noFill/>
                    </a:lnR>
                    <a:lnT>
                      <a:noFill/>
                    </a:lnT>
                    <a:lnB>
                      <a:noFill/>
                    </a:lnB>
                    <a:noFill/>
                  </a:tcPr>
                </a:tc>
                <a:extLst>
                  <a:ext uri="{0D108BD9-81ED-4DB2-BD59-A6C34878D82A}">
                    <a16:rowId xmlns:a16="http://schemas.microsoft.com/office/drawing/2014/main" val="856288495"/>
                  </a:ext>
                </a:extLst>
              </a:tr>
              <a:tr h="228283">
                <a:tc>
                  <a:txBody>
                    <a:bodyPr/>
                    <a:lstStyle/>
                    <a:p>
                      <a:r>
                        <a:rPr lang="es-ES" sz="900"/>
                        <a:t>rooms</a:t>
                      </a:r>
                    </a:p>
                  </a:txBody>
                  <a:tcPr marL="46076" marR="46076" marT="23038" marB="23038" anchor="ctr">
                    <a:lnL>
                      <a:noFill/>
                    </a:lnL>
                    <a:lnR>
                      <a:noFill/>
                    </a:lnR>
                    <a:lnT>
                      <a:noFill/>
                    </a:lnT>
                    <a:lnB>
                      <a:noFill/>
                    </a:lnB>
                    <a:noFill/>
                  </a:tcPr>
                </a:tc>
                <a:tc>
                  <a:txBody>
                    <a:bodyPr/>
                    <a:lstStyle/>
                    <a:p>
                      <a:r>
                        <a:rPr lang="es-ES" sz="900"/>
                        <a:t>0.0086</a:t>
                      </a:r>
                    </a:p>
                  </a:txBody>
                  <a:tcPr marL="46076" marR="46076" marT="23038" marB="23038" anchor="ctr">
                    <a:lnL>
                      <a:noFill/>
                    </a:lnL>
                    <a:lnR>
                      <a:noFill/>
                    </a:lnR>
                    <a:lnT>
                      <a:noFill/>
                    </a:lnT>
                    <a:lnB>
                      <a:noFill/>
                    </a:lnB>
                    <a:noFill/>
                  </a:tcPr>
                </a:tc>
                <a:tc>
                  <a:txBody>
                    <a:bodyPr/>
                    <a:lstStyle/>
                    <a:p>
                      <a:r>
                        <a:rPr lang="es-ES" sz="900"/>
                        <a:t>0.0028</a:t>
                      </a:r>
                    </a:p>
                  </a:txBody>
                  <a:tcPr marL="46076" marR="46076" marT="23038" marB="23038" anchor="ctr">
                    <a:lnL>
                      <a:noFill/>
                    </a:lnL>
                    <a:lnR>
                      <a:noFill/>
                    </a:lnR>
                    <a:lnT>
                      <a:noFill/>
                    </a:lnT>
                    <a:lnB>
                      <a:noFill/>
                    </a:lnB>
                    <a:noFill/>
                  </a:tcPr>
                </a:tc>
                <a:extLst>
                  <a:ext uri="{0D108BD9-81ED-4DB2-BD59-A6C34878D82A}">
                    <a16:rowId xmlns:a16="http://schemas.microsoft.com/office/drawing/2014/main" val="3586218573"/>
                  </a:ext>
                </a:extLst>
              </a:tr>
              <a:tr h="228283">
                <a:tc>
                  <a:txBody>
                    <a:bodyPr/>
                    <a:lstStyle/>
                    <a:p>
                      <a:r>
                        <a:rPr lang="es-ES" sz="900"/>
                        <a:t>waterfront_Yes</a:t>
                      </a:r>
                    </a:p>
                  </a:txBody>
                  <a:tcPr marL="46076" marR="46076" marT="23038" marB="23038" anchor="ctr">
                    <a:lnL>
                      <a:noFill/>
                    </a:lnL>
                    <a:lnR>
                      <a:noFill/>
                    </a:lnR>
                    <a:lnT>
                      <a:noFill/>
                    </a:lnT>
                    <a:lnB>
                      <a:noFill/>
                    </a:lnB>
                    <a:noFill/>
                  </a:tcPr>
                </a:tc>
                <a:tc>
                  <a:txBody>
                    <a:bodyPr/>
                    <a:lstStyle/>
                    <a:p>
                      <a:r>
                        <a:rPr lang="es-ES" sz="900"/>
                        <a:t>0.0076</a:t>
                      </a:r>
                    </a:p>
                  </a:txBody>
                  <a:tcPr marL="46076" marR="46076" marT="23038" marB="23038" anchor="ctr">
                    <a:lnL>
                      <a:noFill/>
                    </a:lnL>
                    <a:lnR>
                      <a:noFill/>
                    </a:lnR>
                    <a:lnT>
                      <a:noFill/>
                    </a:lnT>
                    <a:lnB>
                      <a:noFill/>
                    </a:lnB>
                    <a:noFill/>
                  </a:tcPr>
                </a:tc>
                <a:tc>
                  <a:txBody>
                    <a:bodyPr/>
                    <a:lstStyle/>
                    <a:p>
                      <a:r>
                        <a:rPr lang="es-ES" sz="900"/>
                        <a:t>0.0021</a:t>
                      </a:r>
                    </a:p>
                  </a:txBody>
                  <a:tcPr marL="46076" marR="46076" marT="23038" marB="23038" anchor="ctr">
                    <a:lnL>
                      <a:noFill/>
                    </a:lnL>
                    <a:lnR>
                      <a:noFill/>
                    </a:lnR>
                    <a:lnT>
                      <a:noFill/>
                    </a:lnT>
                    <a:lnB>
                      <a:noFill/>
                    </a:lnB>
                    <a:noFill/>
                  </a:tcPr>
                </a:tc>
                <a:extLst>
                  <a:ext uri="{0D108BD9-81ED-4DB2-BD59-A6C34878D82A}">
                    <a16:rowId xmlns:a16="http://schemas.microsoft.com/office/drawing/2014/main" val="3405301389"/>
                  </a:ext>
                </a:extLst>
              </a:tr>
              <a:tr h="228283">
                <a:tc>
                  <a:txBody>
                    <a:bodyPr/>
                    <a:lstStyle/>
                    <a:p>
                      <a:r>
                        <a:rPr lang="es-ES" sz="900"/>
                        <a:t>centralAir_Yes</a:t>
                      </a:r>
                    </a:p>
                  </a:txBody>
                  <a:tcPr marL="46076" marR="46076" marT="23038" marB="23038" anchor="ctr">
                    <a:lnL>
                      <a:noFill/>
                    </a:lnL>
                    <a:lnR>
                      <a:noFill/>
                    </a:lnR>
                    <a:lnT>
                      <a:noFill/>
                    </a:lnT>
                    <a:lnB>
                      <a:noFill/>
                    </a:lnB>
                    <a:noFill/>
                  </a:tcPr>
                </a:tc>
                <a:tc>
                  <a:txBody>
                    <a:bodyPr/>
                    <a:lstStyle/>
                    <a:p>
                      <a:r>
                        <a:rPr lang="es-ES" sz="900"/>
                        <a:t>0.0055</a:t>
                      </a:r>
                    </a:p>
                  </a:txBody>
                  <a:tcPr marL="46076" marR="46076" marT="23038" marB="23038" anchor="ctr">
                    <a:lnL>
                      <a:noFill/>
                    </a:lnL>
                    <a:lnR>
                      <a:noFill/>
                    </a:lnR>
                    <a:lnT>
                      <a:noFill/>
                    </a:lnT>
                    <a:lnB>
                      <a:noFill/>
                    </a:lnB>
                    <a:noFill/>
                  </a:tcPr>
                </a:tc>
                <a:tc>
                  <a:txBody>
                    <a:bodyPr/>
                    <a:lstStyle/>
                    <a:p>
                      <a:r>
                        <a:rPr lang="es-ES" sz="900"/>
                        <a:t>0.0025</a:t>
                      </a:r>
                    </a:p>
                  </a:txBody>
                  <a:tcPr marL="46076" marR="46076" marT="23038" marB="23038" anchor="ctr">
                    <a:lnL>
                      <a:noFill/>
                    </a:lnL>
                    <a:lnR>
                      <a:noFill/>
                    </a:lnR>
                    <a:lnT>
                      <a:noFill/>
                    </a:lnT>
                    <a:lnB>
                      <a:noFill/>
                    </a:lnB>
                    <a:noFill/>
                  </a:tcPr>
                </a:tc>
                <a:extLst>
                  <a:ext uri="{0D108BD9-81ED-4DB2-BD59-A6C34878D82A}">
                    <a16:rowId xmlns:a16="http://schemas.microsoft.com/office/drawing/2014/main" val="2537652294"/>
                  </a:ext>
                </a:extLst>
              </a:tr>
              <a:tr h="228283">
                <a:tc>
                  <a:txBody>
                    <a:bodyPr/>
                    <a:lstStyle/>
                    <a:p>
                      <a:r>
                        <a:rPr lang="es-ES" sz="900"/>
                        <a:t>fuel_oil</a:t>
                      </a:r>
                    </a:p>
                  </a:txBody>
                  <a:tcPr marL="46076" marR="46076" marT="23038" marB="23038" anchor="ctr">
                    <a:lnL>
                      <a:noFill/>
                    </a:lnL>
                    <a:lnR>
                      <a:noFill/>
                    </a:lnR>
                    <a:lnT>
                      <a:noFill/>
                    </a:lnT>
                    <a:lnB>
                      <a:noFill/>
                    </a:lnB>
                    <a:noFill/>
                  </a:tcPr>
                </a:tc>
                <a:tc>
                  <a:txBody>
                    <a:bodyPr/>
                    <a:lstStyle/>
                    <a:p>
                      <a:r>
                        <a:rPr lang="es-ES" sz="900"/>
                        <a:t>0.0036</a:t>
                      </a:r>
                    </a:p>
                  </a:txBody>
                  <a:tcPr marL="46076" marR="46076" marT="23038" marB="23038" anchor="ctr">
                    <a:lnL>
                      <a:noFill/>
                    </a:lnL>
                    <a:lnR>
                      <a:noFill/>
                    </a:lnR>
                    <a:lnT>
                      <a:noFill/>
                    </a:lnT>
                    <a:lnB>
                      <a:noFill/>
                    </a:lnB>
                    <a:noFill/>
                  </a:tcPr>
                </a:tc>
                <a:tc>
                  <a:txBody>
                    <a:bodyPr/>
                    <a:lstStyle/>
                    <a:p>
                      <a:r>
                        <a:rPr lang="es-ES" sz="900"/>
                        <a:t>0.0039</a:t>
                      </a:r>
                    </a:p>
                  </a:txBody>
                  <a:tcPr marL="46076" marR="46076" marT="23038" marB="23038" anchor="ctr">
                    <a:lnL>
                      <a:noFill/>
                    </a:lnL>
                    <a:lnR>
                      <a:noFill/>
                    </a:lnR>
                    <a:lnT>
                      <a:noFill/>
                    </a:lnT>
                    <a:lnB>
                      <a:noFill/>
                    </a:lnB>
                    <a:noFill/>
                  </a:tcPr>
                </a:tc>
                <a:extLst>
                  <a:ext uri="{0D108BD9-81ED-4DB2-BD59-A6C34878D82A}">
                    <a16:rowId xmlns:a16="http://schemas.microsoft.com/office/drawing/2014/main" val="2935992249"/>
                  </a:ext>
                </a:extLst>
              </a:tr>
              <a:tr h="228283">
                <a:tc>
                  <a:txBody>
                    <a:bodyPr/>
                    <a:lstStyle/>
                    <a:p>
                      <a:r>
                        <a:rPr lang="es-ES" sz="900"/>
                        <a:t>newConstruction_Yes</a:t>
                      </a:r>
                    </a:p>
                  </a:txBody>
                  <a:tcPr marL="46076" marR="46076" marT="23038" marB="23038" anchor="ctr">
                    <a:lnL>
                      <a:noFill/>
                    </a:lnL>
                    <a:lnR>
                      <a:noFill/>
                    </a:lnR>
                    <a:lnT>
                      <a:noFill/>
                    </a:lnT>
                    <a:lnB>
                      <a:noFill/>
                    </a:lnB>
                    <a:noFill/>
                  </a:tcPr>
                </a:tc>
                <a:tc>
                  <a:txBody>
                    <a:bodyPr/>
                    <a:lstStyle/>
                    <a:p>
                      <a:r>
                        <a:rPr lang="es-ES" sz="900"/>
                        <a:t>0.0026</a:t>
                      </a:r>
                    </a:p>
                  </a:txBody>
                  <a:tcPr marL="46076" marR="46076" marT="23038" marB="23038" anchor="ctr">
                    <a:lnL>
                      <a:noFill/>
                    </a:lnL>
                    <a:lnR>
                      <a:noFill/>
                    </a:lnR>
                    <a:lnT>
                      <a:noFill/>
                    </a:lnT>
                    <a:lnB>
                      <a:noFill/>
                    </a:lnB>
                    <a:noFill/>
                  </a:tcPr>
                </a:tc>
                <a:tc>
                  <a:txBody>
                    <a:bodyPr/>
                    <a:lstStyle/>
                    <a:p>
                      <a:r>
                        <a:rPr lang="es-ES" sz="900"/>
                        <a:t>0.0011</a:t>
                      </a:r>
                    </a:p>
                  </a:txBody>
                  <a:tcPr marL="46076" marR="46076" marT="23038" marB="23038" anchor="ctr">
                    <a:lnL>
                      <a:noFill/>
                    </a:lnL>
                    <a:lnR>
                      <a:noFill/>
                    </a:lnR>
                    <a:lnT>
                      <a:noFill/>
                    </a:lnT>
                    <a:lnB>
                      <a:noFill/>
                    </a:lnB>
                    <a:noFill/>
                  </a:tcPr>
                </a:tc>
                <a:extLst>
                  <a:ext uri="{0D108BD9-81ED-4DB2-BD59-A6C34878D82A}">
                    <a16:rowId xmlns:a16="http://schemas.microsoft.com/office/drawing/2014/main" val="461601939"/>
                  </a:ext>
                </a:extLst>
              </a:tr>
              <a:tr h="228283">
                <a:tc>
                  <a:txBody>
                    <a:bodyPr/>
                    <a:lstStyle/>
                    <a:p>
                      <a:r>
                        <a:rPr lang="es-ES" sz="900"/>
                        <a:t>bedrooms_2</a:t>
                      </a:r>
                    </a:p>
                  </a:txBody>
                  <a:tcPr marL="46076" marR="46076" marT="23038" marB="23038" anchor="ctr">
                    <a:lnL>
                      <a:noFill/>
                    </a:lnL>
                    <a:lnR>
                      <a:noFill/>
                    </a:lnR>
                    <a:lnT>
                      <a:noFill/>
                    </a:lnT>
                    <a:lnB>
                      <a:noFill/>
                    </a:lnB>
                    <a:noFill/>
                  </a:tcPr>
                </a:tc>
                <a:tc>
                  <a:txBody>
                    <a:bodyPr/>
                    <a:lstStyle/>
                    <a:p>
                      <a:r>
                        <a:rPr lang="es-ES" sz="900"/>
                        <a:t>0.0019</a:t>
                      </a:r>
                    </a:p>
                  </a:txBody>
                  <a:tcPr marL="46076" marR="46076" marT="23038" marB="23038" anchor="ctr">
                    <a:lnL>
                      <a:noFill/>
                    </a:lnL>
                    <a:lnR>
                      <a:noFill/>
                    </a:lnR>
                    <a:lnT>
                      <a:noFill/>
                    </a:lnT>
                    <a:lnB>
                      <a:noFill/>
                    </a:lnB>
                    <a:noFill/>
                  </a:tcPr>
                </a:tc>
                <a:tc>
                  <a:txBody>
                    <a:bodyPr/>
                    <a:lstStyle/>
                    <a:p>
                      <a:r>
                        <a:rPr lang="es-ES" sz="900"/>
                        <a:t>0.0009</a:t>
                      </a:r>
                    </a:p>
                  </a:txBody>
                  <a:tcPr marL="46076" marR="46076" marT="23038" marB="23038" anchor="ctr">
                    <a:lnL>
                      <a:noFill/>
                    </a:lnL>
                    <a:lnR>
                      <a:noFill/>
                    </a:lnR>
                    <a:lnT>
                      <a:noFill/>
                    </a:lnT>
                    <a:lnB>
                      <a:noFill/>
                    </a:lnB>
                    <a:noFill/>
                  </a:tcPr>
                </a:tc>
                <a:extLst>
                  <a:ext uri="{0D108BD9-81ED-4DB2-BD59-A6C34878D82A}">
                    <a16:rowId xmlns:a16="http://schemas.microsoft.com/office/drawing/2014/main" val="4192545009"/>
                  </a:ext>
                </a:extLst>
              </a:tr>
              <a:tr h="228283">
                <a:tc>
                  <a:txBody>
                    <a:bodyPr/>
                    <a:lstStyle/>
                    <a:p>
                      <a:r>
                        <a:rPr lang="es-ES" sz="900"/>
                        <a:t>fireplaces_1</a:t>
                      </a:r>
                    </a:p>
                  </a:txBody>
                  <a:tcPr marL="46076" marR="46076" marT="23038" marB="23038" anchor="ctr">
                    <a:lnL>
                      <a:noFill/>
                    </a:lnL>
                    <a:lnR>
                      <a:noFill/>
                    </a:lnR>
                    <a:lnT>
                      <a:noFill/>
                    </a:lnT>
                    <a:lnB>
                      <a:noFill/>
                    </a:lnB>
                    <a:noFill/>
                  </a:tcPr>
                </a:tc>
                <a:tc>
                  <a:txBody>
                    <a:bodyPr/>
                    <a:lstStyle/>
                    <a:p>
                      <a:r>
                        <a:rPr lang="es-ES" sz="900"/>
                        <a:t>0.0010</a:t>
                      </a:r>
                    </a:p>
                  </a:txBody>
                  <a:tcPr marL="46076" marR="46076" marT="23038" marB="23038" anchor="ctr">
                    <a:lnL>
                      <a:noFill/>
                    </a:lnL>
                    <a:lnR>
                      <a:noFill/>
                    </a:lnR>
                    <a:lnT>
                      <a:noFill/>
                    </a:lnT>
                    <a:lnB>
                      <a:noFill/>
                    </a:lnB>
                    <a:noFill/>
                  </a:tcPr>
                </a:tc>
                <a:tc>
                  <a:txBody>
                    <a:bodyPr/>
                    <a:lstStyle/>
                    <a:p>
                      <a:r>
                        <a:rPr lang="es-ES" sz="900"/>
                        <a:t>0.0008</a:t>
                      </a:r>
                    </a:p>
                  </a:txBody>
                  <a:tcPr marL="46076" marR="46076" marT="23038" marB="23038" anchor="ctr">
                    <a:lnL>
                      <a:noFill/>
                    </a:lnL>
                    <a:lnR>
                      <a:noFill/>
                    </a:lnR>
                    <a:lnT>
                      <a:noFill/>
                    </a:lnT>
                    <a:lnB>
                      <a:noFill/>
                    </a:lnB>
                    <a:noFill/>
                  </a:tcPr>
                </a:tc>
                <a:extLst>
                  <a:ext uri="{0D108BD9-81ED-4DB2-BD59-A6C34878D82A}">
                    <a16:rowId xmlns:a16="http://schemas.microsoft.com/office/drawing/2014/main" val="3566249351"/>
                  </a:ext>
                </a:extLst>
              </a:tr>
              <a:tr h="228283">
                <a:tc>
                  <a:txBody>
                    <a:bodyPr/>
                    <a:lstStyle/>
                    <a:p>
                      <a:r>
                        <a:rPr lang="es-ES" sz="900"/>
                        <a:t>fuel_gas</a:t>
                      </a:r>
                    </a:p>
                  </a:txBody>
                  <a:tcPr marL="46076" marR="46076" marT="23038" marB="23038" anchor="ctr">
                    <a:lnL>
                      <a:noFill/>
                    </a:lnL>
                    <a:lnR>
                      <a:noFill/>
                    </a:lnR>
                    <a:lnT>
                      <a:noFill/>
                    </a:lnT>
                    <a:lnB>
                      <a:noFill/>
                    </a:lnB>
                    <a:noFill/>
                  </a:tcPr>
                </a:tc>
                <a:tc>
                  <a:txBody>
                    <a:bodyPr/>
                    <a:lstStyle/>
                    <a:p>
                      <a:r>
                        <a:rPr lang="es-ES" sz="900"/>
                        <a:t>0.0009</a:t>
                      </a:r>
                    </a:p>
                  </a:txBody>
                  <a:tcPr marL="46076" marR="46076" marT="23038" marB="23038" anchor="ctr">
                    <a:lnL>
                      <a:noFill/>
                    </a:lnL>
                    <a:lnR>
                      <a:noFill/>
                    </a:lnR>
                    <a:lnT>
                      <a:noFill/>
                    </a:lnT>
                    <a:lnB>
                      <a:noFill/>
                    </a:lnB>
                    <a:noFill/>
                  </a:tcPr>
                </a:tc>
                <a:tc>
                  <a:txBody>
                    <a:bodyPr/>
                    <a:lstStyle/>
                    <a:p>
                      <a:r>
                        <a:rPr lang="es-ES" sz="900"/>
                        <a:t>0.0006</a:t>
                      </a:r>
                    </a:p>
                  </a:txBody>
                  <a:tcPr marL="46076" marR="46076" marT="23038" marB="23038" anchor="ctr">
                    <a:lnL>
                      <a:noFill/>
                    </a:lnL>
                    <a:lnR>
                      <a:noFill/>
                    </a:lnR>
                    <a:lnT>
                      <a:noFill/>
                    </a:lnT>
                    <a:lnB>
                      <a:noFill/>
                    </a:lnB>
                    <a:noFill/>
                  </a:tcPr>
                </a:tc>
                <a:extLst>
                  <a:ext uri="{0D108BD9-81ED-4DB2-BD59-A6C34878D82A}">
                    <a16:rowId xmlns:a16="http://schemas.microsoft.com/office/drawing/2014/main" val="1650661868"/>
                  </a:ext>
                </a:extLst>
              </a:tr>
              <a:tr h="228283">
                <a:tc>
                  <a:txBody>
                    <a:bodyPr/>
                    <a:lstStyle/>
                    <a:p>
                      <a:r>
                        <a:rPr lang="es-ES" sz="900"/>
                        <a:t>sewer_septic</a:t>
                      </a:r>
                    </a:p>
                  </a:txBody>
                  <a:tcPr marL="46076" marR="46076" marT="23038" marB="23038" anchor="ctr">
                    <a:lnL>
                      <a:noFill/>
                    </a:lnL>
                    <a:lnR>
                      <a:noFill/>
                    </a:lnR>
                    <a:lnT>
                      <a:noFill/>
                    </a:lnT>
                    <a:lnB>
                      <a:noFill/>
                    </a:lnB>
                    <a:noFill/>
                  </a:tcPr>
                </a:tc>
                <a:tc>
                  <a:txBody>
                    <a:bodyPr/>
                    <a:lstStyle/>
                    <a:p>
                      <a:r>
                        <a:rPr lang="es-ES" sz="900"/>
                        <a:t>0.0007</a:t>
                      </a:r>
                    </a:p>
                  </a:txBody>
                  <a:tcPr marL="46076" marR="46076" marT="23038" marB="23038" anchor="ctr">
                    <a:lnL>
                      <a:noFill/>
                    </a:lnL>
                    <a:lnR>
                      <a:noFill/>
                    </a:lnR>
                    <a:lnT>
                      <a:noFill/>
                    </a:lnT>
                    <a:lnB>
                      <a:noFill/>
                    </a:lnB>
                    <a:noFill/>
                  </a:tcPr>
                </a:tc>
                <a:tc>
                  <a:txBody>
                    <a:bodyPr/>
                    <a:lstStyle/>
                    <a:p>
                      <a:r>
                        <a:rPr lang="es-ES" sz="900"/>
                        <a:t>0.0010</a:t>
                      </a:r>
                    </a:p>
                  </a:txBody>
                  <a:tcPr marL="46076" marR="46076" marT="23038" marB="23038" anchor="ctr">
                    <a:lnL>
                      <a:noFill/>
                    </a:lnL>
                    <a:lnR>
                      <a:noFill/>
                    </a:lnR>
                    <a:lnT>
                      <a:noFill/>
                    </a:lnT>
                    <a:lnB>
                      <a:noFill/>
                    </a:lnB>
                    <a:noFill/>
                  </a:tcPr>
                </a:tc>
                <a:extLst>
                  <a:ext uri="{0D108BD9-81ED-4DB2-BD59-A6C34878D82A}">
                    <a16:rowId xmlns:a16="http://schemas.microsoft.com/office/drawing/2014/main" val="3255320045"/>
                  </a:ext>
                </a:extLst>
              </a:tr>
              <a:tr h="228283">
                <a:tc>
                  <a:txBody>
                    <a:bodyPr/>
                    <a:lstStyle/>
                    <a:p>
                      <a:r>
                        <a:rPr lang="es-ES" sz="900"/>
                        <a:t>heating_hot air</a:t>
                      </a:r>
                    </a:p>
                  </a:txBody>
                  <a:tcPr marL="46076" marR="46076" marT="23038" marB="23038" anchor="ctr">
                    <a:lnL>
                      <a:noFill/>
                    </a:lnL>
                    <a:lnR>
                      <a:noFill/>
                    </a:lnR>
                    <a:lnT>
                      <a:noFill/>
                    </a:lnT>
                    <a:lnB>
                      <a:noFill/>
                    </a:lnB>
                    <a:noFill/>
                  </a:tcPr>
                </a:tc>
                <a:tc>
                  <a:txBody>
                    <a:bodyPr/>
                    <a:lstStyle/>
                    <a:p>
                      <a:r>
                        <a:rPr lang="es-ES" sz="900"/>
                        <a:t>0.0006</a:t>
                      </a:r>
                    </a:p>
                  </a:txBody>
                  <a:tcPr marL="46076" marR="46076" marT="23038" marB="23038" anchor="ctr">
                    <a:lnL>
                      <a:noFill/>
                    </a:lnL>
                    <a:lnR>
                      <a:noFill/>
                    </a:lnR>
                    <a:lnT>
                      <a:noFill/>
                    </a:lnT>
                    <a:lnB>
                      <a:noFill/>
                    </a:lnB>
                    <a:noFill/>
                  </a:tcPr>
                </a:tc>
                <a:tc>
                  <a:txBody>
                    <a:bodyPr/>
                    <a:lstStyle/>
                    <a:p>
                      <a:r>
                        <a:rPr lang="es-ES" sz="900"/>
                        <a:t>0.0007</a:t>
                      </a:r>
                    </a:p>
                  </a:txBody>
                  <a:tcPr marL="46076" marR="46076" marT="23038" marB="23038" anchor="ctr">
                    <a:lnL>
                      <a:noFill/>
                    </a:lnL>
                    <a:lnR>
                      <a:noFill/>
                    </a:lnR>
                    <a:lnT>
                      <a:noFill/>
                    </a:lnT>
                    <a:lnB>
                      <a:noFill/>
                    </a:lnB>
                    <a:noFill/>
                  </a:tcPr>
                </a:tc>
                <a:extLst>
                  <a:ext uri="{0D108BD9-81ED-4DB2-BD59-A6C34878D82A}">
                    <a16:rowId xmlns:a16="http://schemas.microsoft.com/office/drawing/2014/main" val="289218020"/>
                  </a:ext>
                </a:extLst>
              </a:tr>
              <a:tr h="399495">
                <a:tc>
                  <a:txBody>
                    <a:bodyPr/>
                    <a:lstStyle/>
                    <a:p>
                      <a:r>
                        <a:rPr lang="es-ES" sz="900"/>
                        <a:t>heating_hot water/steam</a:t>
                      </a:r>
                    </a:p>
                  </a:txBody>
                  <a:tcPr marL="46076" marR="46076" marT="23038" marB="23038" anchor="ctr">
                    <a:lnL>
                      <a:noFill/>
                    </a:lnL>
                    <a:lnR>
                      <a:noFill/>
                    </a:lnR>
                    <a:lnT>
                      <a:noFill/>
                    </a:lnT>
                    <a:lnB>
                      <a:noFill/>
                    </a:lnB>
                    <a:noFill/>
                  </a:tcPr>
                </a:tc>
                <a:tc>
                  <a:txBody>
                    <a:bodyPr/>
                    <a:lstStyle/>
                    <a:p>
                      <a:r>
                        <a:rPr lang="es-ES" sz="900"/>
                        <a:t>0.0005</a:t>
                      </a:r>
                    </a:p>
                  </a:txBody>
                  <a:tcPr marL="46076" marR="46076" marT="23038" marB="23038" anchor="ctr">
                    <a:lnL>
                      <a:noFill/>
                    </a:lnL>
                    <a:lnR>
                      <a:noFill/>
                    </a:lnR>
                    <a:lnT>
                      <a:noFill/>
                    </a:lnT>
                    <a:lnB>
                      <a:noFill/>
                    </a:lnB>
                    <a:noFill/>
                  </a:tcPr>
                </a:tc>
                <a:tc>
                  <a:txBody>
                    <a:bodyPr/>
                    <a:lstStyle/>
                    <a:p>
                      <a:r>
                        <a:rPr lang="es-ES" sz="900"/>
                        <a:t>0.0004</a:t>
                      </a:r>
                    </a:p>
                  </a:txBody>
                  <a:tcPr marL="46076" marR="46076" marT="23038" marB="23038" anchor="ctr">
                    <a:lnL>
                      <a:noFill/>
                    </a:lnL>
                    <a:lnR>
                      <a:noFill/>
                    </a:lnR>
                    <a:lnT>
                      <a:noFill/>
                    </a:lnT>
                    <a:lnB>
                      <a:noFill/>
                    </a:lnB>
                    <a:noFill/>
                  </a:tcPr>
                </a:tc>
                <a:extLst>
                  <a:ext uri="{0D108BD9-81ED-4DB2-BD59-A6C34878D82A}">
                    <a16:rowId xmlns:a16="http://schemas.microsoft.com/office/drawing/2014/main" val="3798718001"/>
                  </a:ext>
                </a:extLst>
              </a:tr>
              <a:tr h="399495">
                <a:tc>
                  <a:txBody>
                    <a:bodyPr/>
                    <a:lstStyle/>
                    <a:p>
                      <a:r>
                        <a:rPr lang="es-ES" sz="900"/>
                        <a:t>sewer_public/commercial</a:t>
                      </a:r>
                    </a:p>
                  </a:txBody>
                  <a:tcPr marL="46076" marR="46076" marT="23038" marB="23038" anchor="ctr">
                    <a:lnL>
                      <a:noFill/>
                    </a:lnL>
                    <a:lnR>
                      <a:noFill/>
                    </a:lnR>
                    <a:lnT>
                      <a:noFill/>
                    </a:lnT>
                    <a:lnB>
                      <a:noFill/>
                    </a:lnB>
                    <a:noFill/>
                  </a:tcPr>
                </a:tc>
                <a:tc>
                  <a:txBody>
                    <a:bodyPr/>
                    <a:lstStyle/>
                    <a:p>
                      <a:r>
                        <a:rPr lang="es-ES" sz="900"/>
                        <a:t>0.0004</a:t>
                      </a:r>
                    </a:p>
                  </a:txBody>
                  <a:tcPr marL="46076" marR="46076" marT="23038" marB="23038" anchor="ctr">
                    <a:lnL>
                      <a:noFill/>
                    </a:lnL>
                    <a:lnR>
                      <a:noFill/>
                    </a:lnR>
                    <a:lnT>
                      <a:noFill/>
                    </a:lnT>
                    <a:lnB>
                      <a:noFill/>
                    </a:lnB>
                    <a:noFill/>
                  </a:tcPr>
                </a:tc>
                <a:tc>
                  <a:txBody>
                    <a:bodyPr/>
                    <a:lstStyle/>
                    <a:p>
                      <a:r>
                        <a:rPr lang="es-ES" sz="900" dirty="0"/>
                        <a:t>0.0007</a:t>
                      </a:r>
                    </a:p>
                  </a:txBody>
                  <a:tcPr marL="46076" marR="46076" marT="23038" marB="23038" anchor="ctr">
                    <a:lnL>
                      <a:noFill/>
                    </a:lnL>
                    <a:lnR>
                      <a:noFill/>
                    </a:lnR>
                    <a:lnT>
                      <a:noFill/>
                    </a:lnT>
                    <a:lnB>
                      <a:noFill/>
                    </a:lnB>
                    <a:noFill/>
                  </a:tcPr>
                </a:tc>
                <a:extLst>
                  <a:ext uri="{0D108BD9-81ED-4DB2-BD59-A6C34878D82A}">
                    <a16:rowId xmlns:a16="http://schemas.microsoft.com/office/drawing/2014/main" val="4214669515"/>
                  </a:ext>
                </a:extLst>
              </a:tr>
            </a:tbl>
          </a:graphicData>
        </a:graphic>
      </p:graphicFrame>
      <p:pic>
        <p:nvPicPr>
          <p:cNvPr id="5" name="Imagen 4">
            <a:extLst>
              <a:ext uri="{FF2B5EF4-FFF2-40B4-BE49-F238E27FC236}">
                <a16:creationId xmlns:a16="http://schemas.microsoft.com/office/drawing/2014/main" id="{1D189BB6-36D9-7FAD-5328-4EBFDC453DD4}"/>
              </a:ext>
            </a:extLst>
          </p:cNvPr>
          <p:cNvPicPr>
            <a:picLocks noChangeAspect="1"/>
          </p:cNvPicPr>
          <p:nvPr/>
        </p:nvPicPr>
        <p:blipFill>
          <a:blip r:embed="rId2"/>
          <a:stretch>
            <a:fillRect/>
          </a:stretch>
        </p:blipFill>
        <p:spPr>
          <a:xfrm>
            <a:off x="415048" y="2053198"/>
            <a:ext cx="6384147" cy="3521871"/>
          </a:xfrm>
          <a:prstGeom prst="rect">
            <a:avLst/>
          </a:prstGeom>
        </p:spPr>
      </p:pic>
    </p:spTree>
    <p:extLst>
      <p:ext uri="{BB962C8B-B14F-4D97-AF65-F5344CB8AC3E}">
        <p14:creationId xmlns:p14="http://schemas.microsoft.com/office/powerpoint/2010/main" val="419486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5"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4CEE09DB-A3CA-F29F-9D41-D99033F4299D}"/>
              </a:ext>
            </a:extLst>
          </p:cNvPr>
          <p:cNvSpPr>
            <a:spLocks noGrp="1"/>
          </p:cNvSpPr>
          <p:nvPr>
            <p:ph type="title"/>
          </p:nvPr>
        </p:nvSpPr>
        <p:spPr>
          <a:xfrm>
            <a:off x="541867" y="787400"/>
            <a:ext cx="7145866" cy="778933"/>
          </a:xfrm>
        </p:spPr>
        <p:txBody>
          <a:bodyPr anchor="ctr">
            <a:normAutofit/>
          </a:bodyPr>
          <a:lstStyle/>
          <a:p>
            <a:r>
              <a:rPr lang="es-ES" sz="3000">
                <a:solidFill>
                  <a:srgbClr val="FEFFFF"/>
                </a:solidFill>
              </a:rPr>
              <a:t>Condiciones para eliminar columnas</a:t>
            </a:r>
          </a:p>
        </p:txBody>
      </p:sp>
      <p:sp>
        <p:nvSpPr>
          <p:cNvPr id="3" name="Marcador de contenido 2">
            <a:extLst>
              <a:ext uri="{FF2B5EF4-FFF2-40B4-BE49-F238E27FC236}">
                <a16:creationId xmlns:a16="http://schemas.microsoft.com/office/drawing/2014/main" id="{9AEE3B4F-DCAD-F59D-A81F-FA27942D8822}"/>
              </a:ext>
            </a:extLst>
          </p:cNvPr>
          <p:cNvSpPr>
            <a:spLocks noGrp="1"/>
          </p:cNvSpPr>
          <p:nvPr>
            <p:ph idx="1"/>
          </p:nvPr>
        </p:nvSpPr>
        <p:spPr>
          <a:xfrm>
            <a:off x="541866" y="2032000"/>
            <a:ext cx="7145867" cy="3879222"/>
          </a:xfrm>
        </p:spPr>
        <p:txBody>
          <a:bodyPr>
            <a:normAutofit/>
          </a:bodyPr>
          <a:lstStyle/>
          <a:p>
            <a:pPr marL="0" indent="0">
              <a:buNone/>
            </a:pPr>
            <a:r>
              <a:rPr lang="es-ES">
                <a:solidFill>
                  <a:srgbClr val="FEFFFF"/>
                </a:solidFill>
              </a:rPr>
              <a:t>Para eliminar las columnas se han tenido en cuenta las siguientes condiciones:</a:t>
            </a:r>
          </a:p>
          <a:p>
            <a:endParaRPr lang="es-ES">
              <a:solidFill>
                <a:srgbClr val="FEFFFF"/>
              </a:solidFill>
            </a:endParaRPr>
          </a:p>
          <a:p>
            <a:pPr>
              <a:buFontTx/>
              <a:buChar char="-"/>
            </a:pPr>
            <a:r>
              <a:rPr lang="es-ES">
                <a:solidFill>
                  <a:srgbClr val="FEFFFF"/>
                </a:solidFill>
              </a:rPr>
              <a:t>Valores grandes positivos → esa variable es muy útil para el modelo.</a:t>
            </a:r>
          </a:p>
          <a:p>
            <a:pPr>
              <a:buFontTx/>
              <a:buChar char="-"/>
            </a:pPr>
            <a:r>
              <a:rPr lang="es-ES">
                <a:solidFill>
                  <a:srgbClr val="FEFFFF"/>
                </a:solidFill>
              </a:rPr>
              <a:t>Valores cercanos a 0 → esa variable da igual.</a:t>
            </a:r>
          </a:p>
          <a:p>
            <a:pPr>
              <a:buFontTx/>
              <a:buChar char="-"/>
            </a:pPr>
            <a:r>
              <a:rPr lang="es-ES">
                <a:solidFill>
                  <a:srgbClr val="FEFFFF"/>
                </a:solidFill>
              </a:rPr>
              <a:t>Valores negativos → esa variable puede estar confundiendo al modelo. Por lo tanto, podemos eliminarla.</a:t>
            </a:r>
          </a:p>
          <a:p>
            <a:pPr marL="0" indent="0">
              <a:buNone/>
            </a:pPr>
            <a:endParaRPr lang="es-ES">
              <a:solidFill>
                <a:srgbClr val="FEFFFF"/>
              </a:solidFill>
            </a:endParaRPr>
          </a:p>
        </p:txBody>
      </p:sp>
      <p:pic>
        <p:nvPicPr>
          <p:cNvPr id="7" name="Graphic 6" descr="Basura">
            <a:extLst>
              <a:ext uri="{FF2B5EF4-FFF2-40B4-BE49-F238E27FC236}">
                <a16:creationId xmlns:a16="http://schemas.microsoft.com/office/drawing/2014/main" id="{73758FE4-EB0C-3E57-52DF-AB7CE19C2F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3057" y="2462282"/>
            <a:ext cx="3001931" cy="3001931"/>
          </a:xfrm>
          <a:prstGeom prst="rect">
            <a:avLst/>
          </a:prstGeom>
        </p:spPr>
      </p:pic>
    </p:spTree>
    <p:extLst>
      <p:ext uri="{BB962C8B-B14F-4D97-AF65-F5344CB8AC3E}">
        <p14:creationId xmlns:p14="http://schemas.microsoft.com/office/powerpoint/2010/main" val="350414420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6"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495A5D50-DF73-F104-1369-F3946E53012E}"/>
              </a:ext>
            </a:extLst>
          </p:cNvPr>
          <p:cNvSpPr>
            <a:spLocks noGrp="1"/>
          </p:cNvSpPr>
          <p:nvPr>
            <p:ph type="title"/>
          </p:nvPr>
        </p:nvSpPr>
        <p:spPr>
          <a:xfrm>
            <a:off x="541867" y="787400"/>
            <a:ext cx="7145866" cy="778933"/>
          </a:xfrm>
        </p:spPr>
        <p:txBody>
          <a:bodyPr anchor="ctr">
            <a:normAutofit/>
          </a:bodyPr>
          <a:lstStyle/>
          <a:p>
            <a:r>
              <a:rPr lang="es-ES" sz="3200">
                <a:solidFill>
                  <a:srgbClr val="FEFFFF"/>
                </a:solidFill>
              </a:rPr>
              <a:t>Comparativa de modelos:</a:t>
            </a:r>
          </a:p>
        </p:txBody>
      </p:sp>
      <p:sp>
        <p:nvSpPr>
          <p:cNvPr id="3" name="Marcador de contenido 2">
            <a:extLst>
              <a:ext uri="{FF2B5EF4-FFF2-40B4-BE49-F238E27FC236}">
                <a16:creationId xmlns:a16="http://schemas.microsoft.com/office/drawing/2014/main" id="{5070588C-586F-EED7-6AFD-AD4DF8BC57EA}"/>
              </a:ext>
            </a:extLst>
          </p:cNvPr>
          <p:cNvSpPr>
            <a:spLocks noGrp="1"/>
          </p:cNvSpPr>
          <p:nvPr>
            <p:ph idx="1"/>
          </p:nvPr>
        </p:nvSpPr>
        <p:spPr>
          <a:xfrm>
            <a:off x="541866" y="2032000"/>
            <a:ext cx="7145867" cy="3879222"/>
          </a:xfrm>
        </p:spPr>
        <p:txBody>
          <a:bodyPr>
            <a:normAutofit/>
          </a:bodyPr>
          <a:lstStyle/>
          <a:p>
            <a:pPr>
              <a:lnSpc>
                <a:spcPct val="90000"/>
              </a:lnSpc>
            </a:pPr>
            <a:r>
              <a:rPr lang="es-ES" sz="1300" b="1" dirty="0" err="1">
                <a:solidFill>
                  <a:srgbClr val="FEFFFF"/>
                </a:solidFill>
              </a:rPr>
              <a:t>Random</a:t>
            </a:r>
            <a:r>
              <a:rPr lang="es-ES" sz="1300" b="1" dirty="0">
                <a:solidFill>
                  <a:srgbClr val="FEFFFF"/>
                </a:solidFill>
              </a:rPr>
              <a:t> Forest</a:t>
            </a:r>
            <a:r>
              <a:rPr lang="es-ES" sz="1300" dirty="0">
                <a:solidFill>
                  <a:srgbClr val="FEFFFF"/>
                </a:solidFill>
              </a:rPr>
              <a:t>: Mejora el R² al 0.6586 frente al 0.6355 de la regresión lineal, y disminuye MAE y RMSE (40,776 vs 43,942 y 62,124 vs 64,196 respectivamente), mostrando mayor capacidad para captar relaciones no lineales y complejas entre variables. Además, el método de </a:t>
            </a:r>
            <a:r>
              <a:rPr lang="es-ES" sz="1300" dirty="0" err="1">
                <a:solidFill>
                  <a:srgbClr val="FEFFFF"/>
                </a:solidFill>
              </a:rPr>
              <a:t>Permutation</a:t>
            </a:r>
            <a:r>
              <a:rPr lang="es-ES" sz="1300" dirty="0">
                <a:solidFill>
                  <a:srgbClr val="FEFFFF"/>
                </a:solidFill>
              </a:rPr>
              <a:t> </a:t>
            </a:r>
            <a:r>
              <a:rPr lang="es-ES" sz="1300" dirty="0" err="1">
                <a:solidFill>
                  <a:srgbClr val="FEFFFF"/>
                </a:solidFill>
              </a:rPr>
              <a:t>Importance</a:t>
            </a:r>
            <a:r>
              <a:rPr lang="es-ES" sz="1300" dirty="0">
                <a:solidFill>
                  <a:srgbClr val="FEFFFF"/>
                </a:solidFill>
              </a:rPr>
              <a:t> facilita interpretar la importancia de cada variable, algo que a veces puede ser más difícil en modelos más complejos.</a:t>
            </a:r>
            <a:br>
              <a:rPr lang="es-ES" sz="1300" dirty="0">
                <a:solidFill>
                  <a:srgbClr val="FEFFFF"/>
                </a:solidFill>
              </a:rPr>
            </a:br>
            <a:endParaRPr lang="es-ES" sz="1300" dirty="0">
              <a:solidFill>
                <a:srgbClr val="FEFFFF"/>
              </a:solidFill>
            </a:endParaRPr>
          </a:p>
          <a:p>
            <a:pPr>
              <a:lnSpc>
                <a:spcPct val="90000"/>
              </a:lnSpc>
            </a:pPr>
            <a:r>
              <a:rPr lang="es-ES" sz="1300" b="1" dirty="0">
                <a:solidFill>
                  <a:srgbClr val="FEFFFF"/>
                </a:solidFill>
              </a:rPr>
              <a:t>Regresión</a:t>
            </a:r>
            <a:r>
              <a:rPr lang="es-ES" sz="1300" dirty="0">
                <a:solidFill>
                  <a:srgbClr val="FEFFFF"/>
                </a:solidFill>
              </a:rPr>
              <a:t> </a:t>
            </a:r>
            <a:r>
              <a:rPr lang="es-ES" sz="1300" b="1" dirty="0">
                <a:solidFill>
                  <a:srgbClr val="FEFFFF"/>
                </a:solidFill>
              </a:rPr>
              <a:t>Lineal</a:t>
            </a:r>
            <a:r>
              <a:rPr lang="es-ES" sz="1300" dirty="0">
                <a:solidFill>
                  <a:srgbClr val="FEFFFF"/>
                </a:solidFill>
              </a:rPr>
              <a:t>: Buen desempeño general, con buena interpretabilidad, pero limitado para relaciones no lineales o interacciones complejas. Sus errores son algo mayores y explica un poco menos de varianza.</a:t>
            </a:r>
            <a:br>
              <a:rPr lang="es-ES" sz="1300" dirty="0">
                <a:solidFill>
                  <a:srgbClr val="FEFFFF"/>
                </a:solidFill>
              </a:rPr>
            </a:br>
            <a:endParaRPr lang="es-ES" sz="1300" dirty="0">
              <a:solidFill>
                <a:srgbClr val="FEFFFF"/>
              </a:solidFill>
            </a:endParaRPr>
          </a:p>
          <a:p>
            <a:pPr>
              <a:lnSpc>
                <a:spcPct val="90000"/>
              </a:lnSpc>
            </a:pPr>
            <a:r>
              <a:rPr lang="es-ES" sz="1300" b="1" dirty="0">
                <a:solidFill>
                  <a:srgbClr val="FEFFFF"/>
                </a:solidFill>
              </a:rPr>
              <a:t>KNN</a:t>
            </a:r>
            <a:r>
              <a:rPr lang="es-ES" sz="1300" dirty="0">
                <a:solidFill>
                  <a:srgbClr val="FEFFFF"/>
                </a:solidFill>
              </a:rPr>
              <a:t>: Captura relaciones no lineales, pero su desempeño es inferior al de </a:t>
            </a:r>
            <a:r>
              <a:rPr lang="es-ES" sz="1300" dirty="0" err="1">
                <a:solidFill>
                  <a:srgbClr val="FEFFFF"/>
                </a:solidFill>
              </a:rPr>
              <a:t>Random</a:t>
            </a:r>
            <a:r>
              <a:rPr lang="es-ES" sz="1300" dirty="0">
                <a:solidFill>
                  <a:srgbClr val="FEFFFF"/>
                </a:solidFill>
              </a:rPr>
              <a:t> Forest y regresión lineal en este caso, con R² = 0.5920 y errores más altos, lo que indica que probablemente no logra generalizar tan bien o que el </a:t>
            </a:r>
            <a:r>
              <a:rPr lang="es-ES" sz="1300" dirty="0" err="1">
                <a:solidFill>
                  <a:srgbClr val="FEFFFF"/>
                </a:solidFill>
              </a:rPr>
              <a:t>dataset</a:t>
            </a:r>
            <a:r>
              <a:rPr lang="es-ES" sz="1300" dirty="0">
                <a:solidFill>
                  <a:srgbClr val="FEFFFF"/>
                </a:solidFill>
              </a:rPr>
              <a:t> no favorece mucho este tipo de modelo.</a:t>
            </a:r>
            <a:br>
              <a:rPr lang="es-ES" sz="1300" dirty="0">
                <a:solidFill>
                  <a:srgbClr val="FEFFFF"/>
                </a:solidFill>
              </a:rPr>
            </a:br>
            <a:endParaRPr lang="es-ES" sz="1300" dirty="0">
              <a:solidFill>
                <a:srgbClr val="FEFFFF"/>
              </a:solidFill>
            </a:endParaRPr>
          </a:p>
          <a:p>
            <a:pPr>
              <a:lnSpc>
                <a:spcPct val="90000"/>
              </a:lnSpc>
            </a:pPr>
            <a:r>
              <a:rPr lang="es-ES" sz="1300" b="1" dirty="0">
                <a:solidFill>
                  <a:srgbClr val="FEFFFF"/>
                </a:solidFill>
              </a:rPr>
              <a:t>Árbol</a:t>
            </a:r>
            <a:r>
              <a:rPr lang="es-ES" sz="1300" dirty="0">
                <a:solidFill>
                  <a:srgbClr val="FEFFFF"/>
                </a:solidFill>
              </a:rPr>
              <a:t> </a:t>
            </a:r>
            <a:r>
              <a:rPr lang="es-ES" sz="1300" b="1" dirty="0">
                <a:solidFill>
                  <a:srgbClr val="FEFFFF"/>
                </a:solidFill>
              </a:rPr>
              <a:t>de</a:t>
            </a:r>
            <a:r>
              <a:rPr lang="es-ES" sz="1300" dirty="0">
                <a:solidFill>
                  <a:srgbClr val="FEFFFF"/>
                </a:solidFill>
              </a:rPr>
              <a:t> </a:t>
            </a:r>
            <a:r>
              <a:rPr lang="es-ES" sz="1300" b="1" dirty="0">
                <a:solidFill>
                  <a:srgbClr val="FEFFFF"/>
                </a:solidFill>
              </a:rPr>
              <a:t>Decisión</a:t>
            </a:r>
            <a:r>
              <a:rPr lang="es-ES" sz="1300" dirty="0">
                <a:solidFill>
                  <a:srgbClr val="FEFFFF"/>
                </a:solidFill>
              </a:rPr>
              <a:t>: Peor desempeño, con R² = 0.5598 y errores más altos, posiblemente por sobreajuste o falta de optimización.</a:t>
            </a:r>
          </a:p>
          <a:p>
            <a:pPr>
              <a:lnSpc>
                <a:spcPct val="90000"/>
              </a:lnSpc>
            </a:pPr>
            <a:endParaRPr lang="es-ES" sz="1300" dirty="0">
              <a:solidFill>
                <a:srgbClr val="FEFFFF"/>
              </a:solidFill>
            </a:endParaRPr>
          </a:p>
        </p:txBody>
      </p:sp>
      <p:pic>
        <p:nvPicPr>
          <p:cNvPr id="7" name="Graphic 6" descr="Upward trend">
            <a:extLst>
              <a:ext uri="{FF2B5EF4-FFF2-40B4-BE49-F238E27FC236}">
                <a16:creationId xmlns:a16="http://schemas.microsoft.com/office/drawing/2014/main" id="{75138ACA-35CF-59FF-D9F2-05E31EDA27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3057" y="2462282"/>
            <a:ext cx="3001931" cy="3001931"/>
          </a:xfrm>
          <a:prstGeom prst="rect">
            <a:avLst/>
          </a:prstGeom>
        </p:spPr>
      </p:pic>
    </p:spTree>
    <p:extLst>
      <p:ext uri="{BB962C8B-B14F-4D97-AF65-F5344CB8AC3E}">
        <p14:creationId xmlns:p14="http://schemas.microsoft.com/office/powerpoint/2010/main" val="21987175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6"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26667BAB-3A62-818A-9790-296387E9CA24}"/>
              </a:ext>
            </a:extLst>
          </p:cNvPr>
          <p:cNvSpPr>
            <a:spLocks noGrp="1"/>
          </p:cNvSpPr>
          <p:nvPr>
            <p:ph type="title"/>
          </p:nvPr>
        </p:nvSpPr>
        <p:spPr>
          <a:xfrm>
            <a:off x="541867" y="787400"/>
            <a:ext cx="7145866" cy="778933"/>
          </a:xfrm>
        </p:spPr>
        <p:txBody>
          <a:bodyPr anchor="ctr">
            <a:normAutofit/>
          </a:bodyPr>
          <a:lstStyle/>
          <a:p>
            <a:r>
              <a:rPr lang="es-ES" sz="3200">
                <a:solidFill>
                  <a:srgbClr val="FEFFFF"/>
                </a:solidFill>
              </a:rPr>
              <a:t>Conclusiones</a:t>
            </a:r>
          </a:p>
        </p:txBody>
      </p:sp>
      <p:sp>
        <p:nvSpPr>
          <p:cNvPr id="3" name="Marcador de contenido 2">
            <a:extLst>
              <a:ext uri="{FF2B5EF4-FFF2-40B4-BE49-F238E27FC236}">
                <a16:creationId xmlns:a16="http://schemas.microsoft.com/office/drawing/2014/main" id="{F8134E89-CB74-A5E3-6317-3EFD5B1B2AAD}"/>
              </a:ext>
            </a:extLst>
          </p:cNvPr>
          <p:cNvSpPr>
            <a:spLocks noGrp="1"/>
          </p:cNvSpPr>
          <p:nvPr>
            <p:ph idx="1"/>
          </p:nvPr>
        </p:nvSpPr>
        <p:spPr>
          <a:xfrm>
            <a:off x="541866" y="2032000"/>
            <a:ext cx="7145867" cy="3879222"/>
          </a:xfrm>
        </p:spPr>
        <p:txBody>
          <a:bodyPr>
            <a:normAutofit/>
          </a:bodyPr>
          <a:lstStyle/>
          <a:p>
            <a:r>
              <a:rPr lang="es-ES" dirty="0">
                <a:solidFill>
                  <a:srgbClr val="FEFFFF"/>
                </a:solidFill>
              </a:rPr>
              <a:t>El modelo </a:t>
            </a:r>
            <a:r>
              <a:rPr lang="es-ES" dirty="0" err="1">
                <a:solidFill>
                  <a:srgbClr val="FEFFFF"/>
                </a:solidFill>
              </a:rPr>
              <a:t>Random</a:t>
            </a:r>
            <a:r>
              <a:rPr lang="es-ES" dirty="0">
                <a:solidFill>
                  <a:srgbClr val="FEFFFF"/>
                </a:solidFill>
              </a:rPr>
              <a:t> Forest, complementado con </a:t>
            </a:r>
            <a:r>
              <a:rPr lang="es-ES" dirty="0" err="1">
                <a:solidFill>
                  <a:srgbClr val="FEFFFF"/>
                </a:solidFill>
              </a:rPr>
              <a:t>Permutation</a:t>
            </a:r>
            <a:r>
              <a:rPr lang="es-ES" dirty="0">
                <a:solidFill>
                  <a:srgbClr val="FEFFFF"/>
                </a:solidFill>
              </a:rPr>
              <a:t> </a:t>
            </a:r>
            <a:r>
              <a:rPr lang="es-ES" dirty="0" err="1">
                <a:solidFill>
                  <a:srgbClr val="FEFFFF"/>
                </a:solidFill>
              </a:rPr>
              <a:t>Importance</a:t>
            </a:r>
            <a:r>
              <a:rPr lang="es-ES" dirty="0">
                <a:solidFill>
                  <a:srgbClr val="FEFFFF"/>
                </a:solidFill>
              </a:rPr>
              <a:t>, proporciona un </a:t>
            </a:r>
            <a:r>
              <a:rPr lang="es-ES" b="1" dirty="0">
                <a:solidFill>
                  <a:srgbClr val="FEFFFF"/>
                </a:solidFill>
              </a:rPr>
              <a:t>mejor equilibrio entre precisión y </a:t>
            </a:r>
            <a:r>
              <a:rPr lang="es-ES" b="1" dirty="0" err="1">
                <a:solidFill>
                  <a:srgbClr val="FEFFFF"/>
                </a:solidFill>
              </a:rPr>
              <a:t>explicabilidad</a:t>
            </a:r>
            <a:r>
              <a:rPr lang="es-ES" b="1" dirty="0">
                <a:solidFill>
                  <a:srgbClr val="FEFFFF"/>
                </a:solidFill>
              </a:rPr>
              <a:t> </a:t>
            </a:r>
            <a:r>
              <a:rPr lang="es-ES" dirty="0">
                <a:solidFill>
                  <a:srgbClr val="FEFFFF"/>
                </a:solidFill>
              </a:rPr>
              <a:t>en comparación con los modelos clásicos evaluados. Este enfoque no solo alcanza métricas superiores, sino que también identifica de forma clara las variables que más influyen en la predicción. Aunque la regresión lineal destaca por su simplicidad e interpretabilidad, sacrifica algo de precisión, mientras que otros modelos no alcanzan su nivel de desempeño.</a:t>
            </a:r>
          </a:p>
        </p:txBody>
      </p:sp>
      <p:pic>
        <p:nvPicPr>
          <p:cNvPr id="7" name="Graphic 6" descr="Scales of Justice">
            <a:extLst>
              <a:ext uri="{FF2B5EF4-FFF2-40B4-BE49-F238E27FC236}">
                <a16:creationId xmlns:a16="http://schemas.microsoft.com/office/drawing/2014/main" id="{272CF8E3-B4B1-C662-9742-9102B77E72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3057" y="2462282"/>
            <a:ext cx="3001931" cy="3001931"/>
          </a:xfrm>
          <a:prstGeom prst="rect">
            <a:avLst/>
          </a:prstGeom>
        </p:spPr>
      </p:pic>
    </p:spTree>
    <p:extLst>
      <p:ext uri="{BB962C8B-B14F-4D97-AF65-F5344CB8AC3E}">
        <p14:creationId xmlns:p14="http://schemas.microsoft.com/office/powerpoint/2010/main" val="286318859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Espiral</Template>
  <TotalTime>39</TotalTime>
  <Words>974</Words>
  <Application>Microsoft Macintosh PowerPoint</Application>
  <PresentationFormat>Panorámica</PresentationFormat>
  <Paragraphs>155</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Black Box  vs Modelos Interpretables</vt:lpstr>
      <vt:lpstr>Saratoga Houses</vt:lpstr>
      <vt:lpstr>Modelos Interpretables</vt:lpstr>
      <vt:lpstr>Modelos de caja negra</vt:lpstr>
      <vt:lpstr>Resultados Modelo Agnóstico (Modelo 1)</vt:lpstr>
      <vt:lpstr>Resultados Modelo Agnóstico (Modelo 2)</vt:lpstr>
      <vt:lpstr>Condiciones para eliminar columnas</vt:lpstr>
      <vt:lpstr>Comparativa de modelos: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LUIS MEZQUITA JIMENEZ</dc:creator>
  <cp:lastModifiedBy>JOSE LUIS MEZQUITA JIMENEZ</cp:lastModifiedBy>
  <cp:revision>1</cp:revision>
  <dcterms:created xsi:type="dcterms:W3CDTF">2025-06-24T11:44:55Z</dcterms:created>
  <dcterms:modified xsi:type="dcterms:W3CDTF">2025-06-24T12:24:22Z</dcterms:modified>
</cp:coreProperties>
</file>