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617121" y="4324645"/>
            <a:ext cx="9977980" cy="8475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E8F"/>
              </a:buClr>
              <a:buSzPts val="4800"/>
              <a:buFont typeface="Arial"/>
              <a:buNone/>
              <a:defRPr b="1" sz="4800">
                <a:solidFill>
                  <a:srgbClr val="0F4E8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617120" y="5281153"/>
            <a:ext cx="9957209" cy="506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1" i="1" sz="2800">
                <a:solidFill>
                  <a:srgbClr val="80828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1504026" y="4487779"/>
            <a:ext cx="60959" cy="1185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13084" y="178137"/>
            <a:ext cx="9669381" cy="69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3173261" y="6575427"/>
            <a:ext cx="5778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413085" y="178137"/>
            <a:ext cx="9645316" cy="69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16427" y="1186615"/>
            <a:ext cx="1134978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>
                <a:solidFill>
                  <a:schemeClr val="dk2"/>
                </a:solidFill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Char char="–"/>
              <a:defRPr b="1">
                <a:solidFill>
                  <a:schemeClr val="dk2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b="1"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–"/>
              <a:defRPr b="1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b="1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207359" y="6575427"/>
            <a:ext cx="58120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>
            <p:ph type="ctrTitle"/>
          </p:nvPr>
        </p:nvSpPr>
        <p:spPr>
          <a:xfrm>
            <a:off x="1617121" y="4324645"/>
            <a:ext cx="9977980" cy="8475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E8F"/>
              </a:buClr>
              <a:buSzPts val="4800"/>
              <a:buFont typeface="Arial"/>
              <a:buNone/>
              <a:defRPr b="1" sz="4800">
                <a:solidFill>
                  <a:srgbClr val="0F4E8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1617120" y="5281153"/>
            <a:ext cx="9957209" cy="506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1" i="1" sz="2800">
                <a:solidFill>
                  <a:srgbClr val="80828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4"/>
          <p:cNvSpPr/>
          <p:nvPr/>
        </p:nvSpPr>
        <p:spPr>
          <a:xfrm>
            <a:off x="1504026" y="4487779"/>
            <a:ext cx="60959" cy="1185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type="ctrTitle"/>
          </p:nvPr>
        </p:nvSpPr>
        <p:spPr>
          <a:xfrm>
            <a:off x="1617121" y="4324645"/>
            <a:ext cx="9977980" cy="8475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E8F"/>
              </a:buClr>
              <a:buSzPts val="4800"/>
              <a:buFont typeface="Arial"/>
              <a:buNone/>
              <a:defRPr b="1" sz="4800">
                <a:solidFill>
                  <a:srgbClr val="0F4E8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1617120" y="5281153"/>
            <a:ext cx="9957209" cy="506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1" i="1" sz="2800">
                <a:solidFill>
                  <a:srgbClr val="80828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>
            <a:off x="1504026" y="4487779"/>
            <a:ext cx="60959" cy="1185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Subtitle">
  <p:cSld name="1_Title and Sub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25785" y="16212"/>
            <a:ext cx="9645316" cy="69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16427" y="1186615"/>
            <a:ext cx="1134978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Char char="–"/>
              <a:defRPr b="1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431800" y="450677"/>
            <a:ext cx="96520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98312" y="6575427"/>
            <a:ext cx="579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13084" y="178137"/>
            <a:ext cx="9669381" cy="69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93699" y="1187450"/>
            <a:ext cx="5372100" cy="4556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b="1" sz="20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b="1"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b="1"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6324600" y="1187450"/>
            <a:ext cx="5376672" cy="4556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b="1" sz="20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b="1"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b="1"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215014" y="6575427"/>
            <a:ext cx="5761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 with Subtitle">
  <p:cSld name="1_Two Content with Sub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26720" y="18289"/>
            <a:ext cx="9669381" cy="69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93699" y="1187450"/>
            <a:ext cx="5372100" cy="4556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b="1" sz="20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b="1"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b="1"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6324600" y="1187450"/>
            <a:ext cx="5376672" cy="4556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b="1" sz="20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b="1"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b="1"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31800" y="438151"/>
            <a:ext cx="96520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3185612" y="6575427"/>
            <a:ext cx="579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13084" y="178137"/>
            <a:ext cx="9669381" cy="69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1" type="ftr"/>
          </p:nvPr>
        </p:nvSpPr>
        <p:spPr>
          <a:xfrm>
            <a:off x="3206663" y="6575427"/>
            <a:ext cx="5778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26720" y="18289"/>
            <a:ext cx="9669381" cy="69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31800" y="438151"/>
            <a:ext cx="96520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1" type="ftr"/>
          </p:nvPr>
        </p:nvSpPr>
        <p:spPr>
          <a:xfrm>
            <a:off x="3206663" y="6575427"/>
            <a:ext cx="5778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1" type="ftr"/>
          </p:nvPr>
        </p:nvSpPr>
        <p:spPr>
          <a:xfrm>
            <a:off x="3231715" y="6575427"/>
            <a:ext cx="57285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ctrTitle"/>
          </p:nvPr>
        </p:nvSpPr>
        <p:spPr>
          <a:xfrm>
            <a:off x="1617121" y="4324645"/>
            <a:ext cx="9977980" cy="8475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E8F"/>
              </a:buClr>
              <a:buSzPts val="4800"/>
              <a:buFont typeface="Arial"/>
              <a:buNone/>
              <a:defRPr b="1" sz="4800">
                <a:solidFill>
                  <a:srgbClr val="0F4E8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617120" y="5281153"/>
            <a:ext cx="9957209" cy="506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1" i="1" sz="2800">
                <a:solidFill>
                  <a:srgbClr val="80828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1504026" y="4487779"/>
            <a:ext cx="60959" cy="1185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13084" y="178137"/>
            <a:ext cx="9669381" cy="69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3173261" y="6575427"/>
            <a:ext cx="5778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498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13085" y="178137"/>
            <a:ext cx="9645316" cy="69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16427" y="1186615"/>
            <a:ext cx="1134978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>
                <a:solidFill>
                  <a:schemeClr val="dk2"/>
                </a:solidFill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Char char="–"/>
              <a:defRPr b="1">
                <a:solidFill>
                  <a:schemeClr val="dk2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b="1"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–"/>
              <a:defRPr b="1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b="1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207359" y="6575427"/>
            <a:ext cx="58120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Subtitle">
  <p:cSld name="1_Title and Sub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25785" y="16212"/>
            <a:ext cx="9645316" cy="69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16427" y="1186615"/>
            <a:ext cx="1134978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Char char="–"/>
              <a:defRPr b="1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31800" y="450677"/>
            <a:ext cx="96520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98312" y="6575427"/>
            <a:ext cx="579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13084" y="178137"/>
            <a:ext cx="9669381" cy="69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93699" y="1187450"/>
            <a:ext cx="5372100" cy="4556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b="1" sz="20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b="1"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b="1"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324600" y="1187450"/>
            <a:ext cx="5376672" cy="4556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b="1" sz="20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b="1"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b="1"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215014" y="6575427"/>
            <a:ext cx="5761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 with Subtitle">
  <p:cSld name="1_Two Content with Sub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26720" y="18289"/>
            <a:ext cx="9669381" cy="69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93699" y="1187450"/>
            <a:ext cx="5372100" cy="4556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b="1" sz="20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b="1"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b="1"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324600" y="1187450"/>
            <a:ext cx="5376672" cy="4556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b="1" sz="20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b="1"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b="1"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31800" y="438151"/>
            <a:ext cx="96520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85612" y="6575427"/>
            <a:ext cx="579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13084" y="178137"/>
            <a:ext cx="9669381" cy="69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206663" y="6575427"/>
            <a:ext cx="5778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26720" y="18289"/>
            <a:ext cx="9669381" cy="69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31800" y="438151"/>
            <a:ext cx="96520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206663" y="6575427"/>
            <a:ext cx="5778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231715" y="6575427"/>
            <a:ext cx="57285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13084" y="178137"/>
            <a:ext cx="9669381" cy="69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03727" y="1186615"/>
            <a:ext cx="1134978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73261" y="6575427"/>
            <a:ext cx="5778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title"/>
          </p:nvPr>
        </p:nvSpPr>
        <p:spPr>
          <a:xfrm>
            <a:off x="413084" y="178137"/>
            <a:ext cx="9669381" cy="69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403727" y="1186615"/>
            <a:ext cx="1134978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064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73261" y="6575427"/>
            <a:ext cx="5778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953500" y="65754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ctrTitle"/>
          </p:nvPr>
        </p:nvSpPr>
        <p:spPr>
          <a:xfrm>
            <a:off x="1643921" y="4632720"/>
            <a:ext cx="99780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E8F"/>
              </a:buClr>
              <a:buSzPts val="4800"/>
              <a:buFont typeface="Arial"/>
              <a:buNone/>
            </a:pPr>
            <a:r>
              <a:rPr lang="en-US"/>
              <a:t>One Work Order Flow: Inputs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2736840" y="5718779"/>
            <a:ext cx="7467907" cy="506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985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90775" y="5"/>
            <a:ext cx="6846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1"/>
              <a:buFont typeface="Arial"/>
              <a:buNone/>
            </a:pPr>
            <a:r>
              <a:rPr lang="en-US" sz="2471"/>
              <a:t>Data inputs</a:t>
            </a:r>
            <a:endParaRPr sz="2471"/>
          </a:p>
        </p:txBody>
      </p:sp>
      <p:sp>
        <p:nvSpPr>
          <p:cNvPr id="146" name="Google Shape;146;p24"/>
          <p:cNvSpPr txBox="1"/>
          <p:nvPr>
            <p:ph idx="4294967295" type="sldNum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49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50" y="974255"/>
            <a:ext cx="7723569" cy="524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8426350" y="1069325"/>
            <a:ext cx="3250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8/11/2021: Our challenge is to develop a small console app that will run </a:t>
            </a:r>
            <a:r>
              <a:rPr lang="en-US"/>
              <a:t>continuously</a:t>
            </a:r>
            <a:r>
              <a:rPr lang="en-US"/>
              <a:t> to get the demand file , this app will select the newest file and copy its contents to the server were it will be  read and saved to db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kyworks PPT Update_Template AB v5_Updated2">
  <a:themeElements>
    <a:clrScheme name="Custom 8">
      <a:dk1>
        <a:srgbClr val="004985"/>
      </a:dk1>
      <a:lt1>
        <a:srgbClr val="FFFFFF"/>
      </a:lt1>
      <a:dk2>
        <a:srgbClr val="000000"/>
      </a:dk2>
      <a:lt2>
        <a:srgbClr val="FFFFFF"/>
      </a:lt2>
      <a:accent1>
        <a:srgbClr val="004985"/>
      </a:accent1>
      <a:accent2>
        <a:srgbClr val="E17D00"/>
      </a:accent2>
      <a:accent3>
        <a:srgbClr val="61279E"/>
      </a:accent3>
      <a:accent4>
        <a:srgbClr val="84B559"/>
      </a:accent4>
      <a:accent5>
        <a:srgbClr val="457A7C"/>
      </a:accent5>
      <a:accent6>
        <a:srgbClr val="802629"/>
      </a:accent6>
      <a:hlink>
        <a:srgbClr val="2C88B5"/>
      </a:hlink>
      <a:folHlink>
        <a:srgbClr val="BBE4F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kyworks PPT Update_Template AB v5_Updated2">
  <a:themeElements>
    <a:clrScheme name="Custom 8">
      <a:dk1>
        <a:srgbClr val="004985"/>
      </a:dk1>
      <a:lt1>
        <a:srgbClr val="FFFFFF"/>
      </a:lt1>
      <a:dk2>
        <a:srgbClr val="000000"/>
      </a:dk2>
      <a:lt2>
        <a:srgbClr val="FFFFFF"/>
      </a:lt2>
      <a:accent1>
        <a:srgbClr val="004985"/>
      </a:accent1>
      <a:accent2>
        <a:srgbClr val="E17D00"/>
      </a:accent2>
      <a:accent3>
        <a:srgbClr val="61279E"/>
      </a:accent3>
      <a:accent4>
        <a:srgbClr val="84B559"/>
      </a:accent4>
      <a:accent5>
        <a:srgbClr val="457A7C"/>
      </a:accent5>
      <a:accent6>
        <a:srgbClr val="802629"/>
      </a:accent6>
      <a:hlink>
        <a:srgbClr val="2C88B5"/>
      </a:hlink>
      <a:folHlink>
        <a:srgbClr val="BBE4F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