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8" r:id="rId2"/>
    <p:sldId id="259" r:id="rId3"/>
    <p:sldId id="553" r:id="rId4"/>
    <p:sldId id="554" r:id="rId5"/>
    <p:sldId id="555" r:id="rId6"/>
    <p:sldId id="556" r:id="rId7"/>
    <p:sldId id="558" r:id="rId8"/>
    <p:sldId id="561" r:id="rId9"/>
    <p:sldId id="559" r:id="rId10"/>
    <p:sldId id="560" r:id="rId11"/>
  </p:sldIdLst>
  <p:sldSz cx="9144000" cy="6858000" type="screen4x3"/>
  <p:notesSz cx="7053263"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BFF982-BADC-4602-AC8B-7842AD0ECBF1}">
          <p14:sldIdLst>
            <p14:sldId id="258"/>
            <p14:sldId id="259"/>
            <p14:sldId id="553"/>
            <p14:sldId id="554"/>
            <p14:sldId id="555"/>
            <p14:sldId id="556"/>
            <p14:sldId id="558"/>
            <p14:sldId id="561"/>
            <p14:sldId id="559"/>
            <p14:sldId id="560"/>
          </p14:sldIdLst>
        </p14:section>
        <p14:section name="Apendice" id="{B3C4FE48-EACE-4C0E-8549-1329E6A7E8C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ardo Andres Felix Robles" initials="RAFR" lastIdx="1" clrIdx="0">
    <p:extLst>
      <p:ext uri="{19B8F6BF-5375-455C-9EA6-DF929625EA0E}">
        <p15:presenceInfo xmlns:p15="http://schemas.microsoft.com/office/powerpoint/2012/main" userId="S::RFelix@martechmedical.com::72d89660-d9ee-4e9c-82fb-0ccb8087fde6" providerId="AD"/>
      </p:ext>
    </p:extLst>
  </p:cmAuthor>
  <p:cmAuthor id="2" name="Guillermo Maldonado" initials="GM" lastIdx="1" clrIdx="1">
    <p:extLst>
      <p:ext uri="{19B8F6BF-5375-455C-9EA6-DF929625EA0E}">
        <p15:presenceInfo xmlns:p15="http://schemas.microsoft.com/office/powerpoint/2012/main" userId="S::GMaldonado@martechmedical.com::aa775e4f-c447-4040-b45b-52bebefdce4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5232" autoAdjust="0"/>
  </p:normalViewPr>
  <p:slideViewPr>
    <p:cSldViewPr snapToGrid="0" snapToObjects="1">
      <p:cViewPr varScale="1">
        <p:scale>
          <a:sx n="73" d="100"/>
          <a:sy n="73" d="100"/>
        </p:scale>
        <p:origin x="1722" y="60"/>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85" d="100"/>
          <a:sy n="85" d="100"/>
        </p:scale>
        <p:origin x="384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1"/>
          </a:xfrm>
          <a:prstGeom prst="rect">
            <a:avLst/>
          </a:prstGeom>
        </p:spPr>
        <p:txBody>
          <a:bodyPr vert="horz" lIns="93494" tIns="46747" rIns="93494" bIns="46747" rtlCol="0"/>
          <a:lstStyle>
            <a:lvl1pPr algn="l">
              <a:defRPr sz="1200"/>
            </a:lvl1pPr>
          </a:lstStyle>
          <a:p>
            <a:endParaRPr lang="en-US" dirty="0"/>
          </a:p>
        </p:txBody>
      </p:sp>
      <p:sp>
        <p:nvSpPr>
          <p:cNvPr id="3" name="Date Placeholder 2"/>
          <p:cNvSpPr>
            <a:spLocks noGrp="1"/>
          </p:cNvSpPr>
          <p:nvPr>
            <p:ph type="dt" sz="quarter" idx="1"/>
          </p:nvPr>
        </p:nvSpPr>
        <p:spPr>
          <a:xfrm>
            <a:off x="3995217" y="0"/>
            <a:ext cx="3056414" cy="467071"/>
          </a:xfrm>
          <a:prstGeom prst="rect">
            <a:avLst/>
          </a:prstGeom>
        </p:spPr>
        <p:txBody>
          <a:bodyPr vert="horz" lIns="93494" tIns="46747" rIns="93494" bIns="46747" rtlCol="0"/>
          <a:lstStyle>
            <a:lvl1pPr algn="r">
              <a:defRPr sz="1200"/>
            </a:lvl1pPr>
          </a:lstStyle>
          <a:p>
            <a:fld id="{91BA59BB-5795-46CE-853A-27C4644A3F1F}" type="datetimeFigureOut">
              <a:rPr lang="en-US" smtClean="0"/>
              <a:t>8/16/2021</a:t>
            </a:fld>
            <a:endParaRPr lang="en-US" dirty="0"/>
          </a:p>
        </p:txBody>
      </p:sp>
      <p:sp>
        <p:nvSpPr>
          <p:cNvPr id="4" name="Footer Placeholder 3"/>
          <p:cNvSpPr>
            <a:spLocks noGrp="1"/>
          </p:cNvSpPr>
          <p:nvPr>
            <p:ph type="ftr" sz="quarter" idx="2"/>
          </p:nvPr>
        </p:nvSpPr>
        <p:spPr>
          <a:xfrm>
            <a:off x="0" y="8842030"/>
            <a:ext cx="3056414" cy="467070"/>
          </a:xfrm>
          <a:prstGeom prst="rect">
            <a:avLst/>
          </a:prstGeom>
        </p:spPr>
        <p:txBody>
          <a:bodyPr vert="horz" lIns="93494" tIns="46747" rIns="93494" bIns="46747"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95217" y="8842030"/>
            <a:ext cx="3056414" cy="467070"/>
          </a:xfrm>
          <a:prstGeom prst="rect">
            <a:avLst/>
          </a:prstGeom>
        </p:spPr>
        <p:txBody>
          <a:bodyPr vert="horz" lIns="93494" tIns="46747" rIns="93494" bIns="46747" rtlCol="0" anchor="b"/>
          <a:lstStyle>
            <a:lvl1pPr algn="r">
              <a:defRPr sz="1200"/>
            </a:lvl1pPr>
          </a:lstStyle>
          <a:p>
            <a:fld id="{8BFE86E4-2AEA-4F07-B1A2-36EF6C5FFFD3}" type="slidenum">
              <a:rPr lang="en-US" smtClean="0"/>
              <a:t>‹#›</a:t>
            </a:fld>
            <a:endParaRPr lang="en-US" dirty="0"/>
          </a:p>
        </p:txBody>
      </p:sp>
    </p:spTree>
    <p:extLst>
      <p:ext uri="{BB962C8B-B14F-4D97-AF65-F5344CB8AC3E}">
        <p14:creationId xmlns:p14="http://schemas.microsoft.com/office/powerpoint/2010/main" val="1389151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7053" cy="467363"/>
          </a:xfrm>
          <a:prstGeom prst="rect">
            <a:avLst/>
          </a:prstGeom>
        </p:spPr>
        <p:txBody>
          <a:bodyPr vert="horz" lIns="91751" tIns="45875" rIns="91751" bIns="45875" rtlCol="0"/>
          <a:lstStyle>
            <a:lvl1pPr algn="l">
              <a:defRPr sz="1200"/>
            </a:lvl1pPr>
          </a:lstStyle>
          <a:p>
            <a:endParaRPr lang="en-US" dirty="0"/>
          </a:p>
        </p:txBody>
      </p:sp>
      <p:sp>
        <p:nvSpPr>
          <p:cNvPr id="3" name="Date Placeholder 2"/>
          <p:cNvSpPr>
            <a:spLocks noGrp="1"/>
          </p:cNvSpPr>
          <p:nvPr>
            <p:ph type="dt" idx="1"/>
          </p:nvPr>
        </p:nvSpPr>
        <p:spPr>
          <a:xfrm>
            <a:off x="3994614" y="0"/>
            <a:ext cx="3057053" cy="467363"/>
          </a:xfrm>
          <a:prstGeom prst="rect">
            <a:avLst/>
          </a:prstGeom>
        </p:spPr>
        <p:txBody>
          <a:bodyPr vert="horz" lIns="91751" tIns="45875" rIns="91751" bIns="45875" rtlCol="0"/>
          <a:lstStyle>
            <a:lvl1pPr algn="r">
              <a:defRPr sz="1200"/>
            </a:lvl1pPr>
          </a:lstStyle>
          <a:p>
            <a:fld id="{B8B51BEF-0A00-4ADF-B4B2-B4D66068F711}" type="datetimeFigureOut">
              <a:rPr lang="en-US" smtClean="0"/>
              <a:t>8/16/2021</a:t>
            </a:fld>
            <a:endParaRPr lang="en-US" dirty="0"/>
          </a:p>
        </p:txBody>
      </p:sp>
      <p:sp>
        <p:nvSpPr>
          <p:cNvPr id="4" name="Slide Image Placeholder 3"/>
          <p:cNvSpPr>
            <a:spLocks noGrp="1" noRot="1" noChangeAspect="1"/>
          </p:cNvSpPr>
          <p:nvPr>
            <p:ph type="sldImg" idx="2"/>
          </p:nvPr>
        </p:nvSpPr>
        <p:spPr>
          <a:xfrm>
            <a:off x="1431925" y="1163638"/>
            <a:ext cx="4189413" cy="3141662"/>
          </a:xfrm>
          <a:prstGeom prst="rect">
            <a:avLst/>
          </a:prstGeom>
          <a:noFill/>
          <a:ln w="12700">
            <a:solidFill>
              <a:prstClr val="black"/>
            </a:solidFill>
          </a:ln>
        </p:spPr>
        <p:txBody>
          <a:bodyPr vert="horz" lIns="91751" tIns="45875" rIns="91751" bIns="45875" rtlCol="0" anchor="ctr"/>
          <a:lstStyle/>
          <a:p>
            <a:endParaRPr lang="en-US" dirty="0"/>
          </a:p>
        </p:txBody>
      </p:sp>
      <p:sp>
        <p:nvSpPr>
          <p:cNvPr id="5" name="Notes Placeholder 4"/>
          <p:cNvSpPr>
            <a:spLocks noGrp="1"/>
          </p:cNvSpPr>
          <p:nvPr>
            <p:ph type="body" sz="quarter" idx="3"/>
          </p:nvPr>
        </p:nvSpPr>
        <p:spPr>
          <a:xfrm>
            <a:off x="705965" y="4479687"/>
            <a:ext cx="5641333" cy="3665776"/>
          </a:xfrm>
          <a:prstGeom prst="rect">
            <a:avLst/>
          </a:prstGeom>
        </p:spPr>
        <p:txBody>
          <a:bodyPr vert="horz" lIns="91751" tIns="45875" rIns="91751" bIns="4587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1738"/>
            <a:ext cx="3057053" cy="467363"/>
          </a:xfrm>
          <a:prstGeom prst="rect">
            <a:avLst/>
          </a:prstGeom>
        </p:spPr>
        <p:txBody>
          <a:bodyPr vert="horz" lIns="91751" tIns="45875" rIns="91751" bIns="4587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94614" y="8841738"/>
            <a:ext cx="3057053" cy="467363"/>
          </a:xfrm>
          <a:prstGeom prst="rect">
            <a:avLst/>
          </a:prstGeom>
        </p:spPr>
        <p:txBody>
          <a:bodyPr vert="horz" lIns="91751" tIns="45875" rIns="91751" bIns="45875" rtlCol="0" anchor="b"/>
          <a:lstStyle>
            <a:lvl1pPr algn="r">
              <a:defRPr sz="1200"/>
            </a:lvl1pPr>
          </a:lstStyle>
          <a:p>
            <a:fld id="{47F0762B-79F8-484F-BFE5-0EFCF7A8A445}" type="slidenum">
              <a:rPr lang="en-US" smtClean="0"/>
              <a:t>‹#›</a:t>
            </a:fld>
            <a:endParaRPr lang="en-US" dirty="0"/>
          </a:p>
        </p:txBody>
      </p:sp>
    </p:spTree>
    <p:extLst>
      <p:ext uri="{BB962C8B-B14F-4D97-AF65-F5344CB8AC3E}">
        <p14:creationId xmlns:p14="http://schemas.microsoft.com/office/powerpoint/2010/main" val="37486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36919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4041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05693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256015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4256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39514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9732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6775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0399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4537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0503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297765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EAFED7D5-FA26-42CB-99A8-325ED6A7D77C}"/>
              </a:ext>
            </a:extLst>
          </p:cNvPr>
          <p:cNvSpPr>
            <a:spLocks noGrp="1"/>
          </p:cNvSpPr>
          <p:nvPr>
            <p:ph idx="1"/>
          </p:nvPr>
        </p:nvSpPr>
        <p:spPr>
          <a:xfrm>
            <a:off x="365300" y="703160"/>
            <a:ext cx="10058400" cy="4051300"/>
          </a:xfrm>
        </p:spPr>
        <p:txBody>
          <a:bodyPr>
            <a:normAutofit/>
          </a:bodyPr>
          <a:lstStyle/>
          <a:p>
            <a:r>
              <a:rPr lang="en-US" altLang="en-US" dirty="0" err="1"/>
              <a:t>Proyectos</a:t>
            </a:r>
            <a:r>
              <a:rPr lang="en-US" altLang="en-US" dirty="0"/>
              <a:t> para </a:t>
            </a:r>
            <a:r>
              <a:rPr lang="en-US" altLang="en-US" dirty="0" err="1"/>
              <a:t>el</a:t>
            </a:r>
            <a:r>
              <a:rPr lang="en-US" altLang="en-US" dirty="0"/>
              <a:t> Area de Short term</a:t>
            </a:r>
          </a:p>
          <a:p>
            <a:pPr lvl="1"/>
            <a:r>
              <a:rPr lang="en-US" altLang="en-US" dirty="0" err="1"/>
              <a:t>Retirar</a:t>
            </a:r>
            <a:r>
              <a:rPr lang="en-US" altLang="en-US" dirty="0"/>
              <a:t> Notch </a:t>
            </a:r>
            <a:r>
              <a:rPr lang="en-US" altLang="en-US" dirty="0" err="1"/>
              <a:t>en</a:t>
            </a:r>
            <a:r>
              <a:rPr lang="en-US" altLang="en-US" dirty="0"/>
              <a:t> los catheters Duo jet.</a:t>
            </a:r>
          </a:p>
          <a:p>
            <a:pPr lvl="1"/>
            <a:r>
              <a:rPr lang="en-US" altLang="en-US" dirty="0"/>
              <a:t>Corte </a:t>
            </a:r>
            <a:r>
              <a:rPr lang="en-US" altLang="en-US" dirty="0" err="1"/>
              <a:t>en</a:t>
            </a:r>
            <a:r>
              <a:rPr lang="en-US" altLang="en-US" dirty="0"/>
              <a:t> Linea PT17006.</a:t>
            </a:r>
          </a:p>
          <a:p>
            <a:pPr lvl="1"/>
            <a:r>
              <a:rPr lang="en-US" altLang="en-US" dirty="0"/>
              <a:t>Remover Pulido </a:t>
            </a:r>
            <a:r>
              <a:rPr lang="en-US" altLang="en-US" dirty="0" err="1"/>
              <a:t>en</a:t>
            </a:r>
            <a:r>
              <a:rPr lang="en-US" altLang="en-US" dirty="0"/>
              <a:t> </a:t>
            </a:r>
            <a:r>
              <a:rPr lang="en-US" altLang="en-US" dirty="0" err="1"/>
              <a:t>catheteres</a:t>
            </a:r>
            <a:r>
              <a:rPr lang="en-US" altLang="en-US" dirty="0"/>
              <a:t> </a:t>
            </a:r>
            <a:r>
              <a:rPr lang="en-US" altLang="en-US" dirty="0" err="1"/>
              <a:t>Triflow</a:t>
            </a:r>
            <a:r>
              <a:rPr lang="en-US" altLang="en-US" dirty="0"/>
              <a:t>.</a:t>
            </a:r>
          </a:p>
          <a:p>
            <a:pPr lvl="1"/>
            <a:r>
              <a:rPr lang="en-US" altLang="en-US" dirty="0" err="1"/>
              <a:t>Reducir</a:t>
            </a:r>
            <a:r>
              <a:rPr lang="en-US" altLang="en-US" dirty="0"/>
              <a:t> </a:t>
            </a:r>
            <a:r>
              <a:rPr lang="en-US" altLang="en-US" dirty="0" err="1"/>
              <a:t>Tiempos</a:t>
            </a:r>
            <a:r>
              <a:rPr lang="en-US" altLang="en-US" dirty="0"/>
              <a:t> de </a:t>
            </a:r>
            <a:r>
              <a:rPr lang="en-US" altLang="en-US" dirty="0" err="1"/>
              <a:t>curado</a:t>
            </a:r>
            <a:r>
              <a:rPr lang="en-US" altLang="en-US" dirty="0"/>
              <a:t>.</a:t>
            </a:r>
          </a:p>
        </p:txBody>
      </p:sp>
      <p:sp>
        <p:nvSpPr>
          <p:cNvPr id="11" name="TextBox 10">
            <a:extLst>
              <a:ext uri="{FF2B5EF4-FFF2-40B4-BE49-F238E27FC236}">
                <a16:creationId xmlns:a16="http://schemas.microsoft.com/office/drawing/2014/main" id="{63F7AE37-F984-4080-A64F-AE2FE0315F08}"/>
              </a:ext>
            </a:extLst>
          </p:cNvPr>
          <p:cNvSpPr txBox="1"/>
          <p:nvPr/>
        </p:nvSpPr>
        <p:spPr>
          <a:xfrm flipH="1">
            <a:off x="981511" y="3800213"/>
            <a:ext cx="4781725" cy="646331"/>
          </a:xfrm>
          <a:prstGeom prst="rect">
            <a:avLst/>
          </a:prstGeom>
          <a:noFill/>
        </p:spPr>
        <p:txBody>
          <a:bodyPr wrap="square" rtlCol="0">
            <a:spAutoFit/>
          </a:bodyPr>
          <a:lstStyle/>
          <a:p>
            <a:r>
              <a:rPr lang="en-US" dirty="0" err="1"/>
              <a:t>Lideres</a:t>
            </a:r>
            <a:r>
              <a:rPr lang="en-US" dirty="0"/>
              <a:t> de </a:t>
            </a:r>
            <a:r>
              <a:rPr lang="en-US" dirty="0" err="1"/>
              <a:t>Proyectos</a:t>
            </a:r>
            <a:endParaRPr lang="en-US" dirty="0"/>
          </a:p>
          <a:p>
            <a:r>
              <a:rPr lang="en-US" dirty="0"/>
              <a:t>Eduardo Sepulveda, Saul Ruiz , Jesus Garcia</a:t>
            </a:r>
            <a:endParaRPr lang="es-MX" dirty="0"/>
          </a:p>
        </p:txBody>
      </p:sp>
    </p:spTree>
    <p:extLst>
      <p:ext uri="{BB962C8B-B14F-4D97-AF65-F5344CB8AC3E}">
        <p14:creationId xmlns:p14="http://schemas.microsoft.com/office/powerpoint/2010/main" val="2955555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8BDE07-C65F-4A95-B1F5-30B7C3F8128D}"/>
              </a:ext>
            </a:extLst>
          </p:cNvPr>
          <p:cNvSpPr txBox="1"/>
          <p:nvPr/>
        </p:nvSpPr>
        <p:spPr>
          <a:xfrm>
            <a:off x="109057" y="419450"/>
            <a:ext cx="3343416" cy="369332"/>
          </a:xfrm>
          <a:prstGeom prst="rect">
            <a:avLst/>
          </a:prstGeom>
          <a:noFill/>
        </p:spPr>
        <p:txBody>
          <a:bodyPr wrap="none" rtlCol="0">
            <a:spAutoFit/>
          </a:bodyPr>
          <a:lstStyle/>
          <a:p>
            <a:r>
              <a:rPr lang="en-US" dirty="0" err="1"/>
              <a:t>Reduccion</a:t>
            </a:r>
            <a:r>
              <a:rPr lang="en-US" dirty="0"/>
              <a:t> de </a:t>
            </a:r>
            <a:r>
              <a:rPr lang="en-US" dirty="0" err="1"/>
              <a:t>Tiempos</a:t>
            </a:r>
            <a:r>
              <a:rPr lang="en-US" dirty="0"/>
              <a:t> de </a:t>
            </a:r>
            <a:r>
              <a:rPr lang="en-US" dirty="0" err="1"/>
              <a:t>curado</a:t>
            </a:r>
            <a:r>
              <a:rPr lang="en-US" dirty="0"/>
              <a:t> </a:t>
            </a:r>
            <a:endParaRPr lang="es-MX" dirty="0"/>
          </a:p>
        </p:txBody>
      </p:sp>
      <p:sp>
        <p:nvSpPr>
          <p:cNvPr id="7" name="TextBox 6">
            <a:extLst>
              <a:ext uri="{FF2B5EF4-FFF2-40B4-BE49-F238E27FC236}">
                <a16:creationId xmlns:a16="http://schemas.microsoft.com/office/drawing/2014/main" id="{120912E3-40AB-4B89-AAB2-5FA048CC5257}"/>
              </a:ext>
            </a:extLst>
          </p:cNvPr>
          <p:cNvSpPr txBox="1"/>
          <p:nvPr/>
        </p:nvSpPr>
        <p:spPr>
          <a:xfrm>
            <a:off x="864066" y="1766303"/>
            <a:ext cx="1770077" cy="1200329"/>
          </a:xfrm>
          <a:prstGeom prst="rect">
            <a:avLst/>
          </a:prstGeom>
          <a:noFill/>
        </p:spPr>
        <p:txBody>
          <a:bodyPr wrap="square" rtlCol="0">
            <a:spAutoFit/>
          </a:bodyPr>
          <a:lstStyle/>
          <a:p>
            <a:r>
              <a:rPr lang="en-US" dirty="0"/>
              <a:t>SXS – 24H</a:t>
            </a:r>
          </a:p>
          <a:p>
            <a:r>
              <a:rPr lang="en-US" dirty="0" err="1"/>
              <a:t>Duojet</a:t>
            </a:r>
            <a:r>
              <a:rPr lang="en-US" dirty="0"/>
              <a:t>- 24H</a:t>
            </a:r>
          </a:p>
          <a:p>
            <a:r>
              <a:rPr lang="en-US" dirty="0" err="1"/>
              <a:t>Triflow</a:t>
            </a:r>
            <a:r>
              <a:rPr lang="en-US" dirty="0"/>
              <a:t>- 48H</a:t>
            </a:r>
          </a:p>
          <a:p>
            <a:r>
              <a:rPr lang="en-US" dirty="0"/>
              <a:t>Coaxial – 24H</a:t>
            </a:r>
            <a:endParaRPr lang="es-MX" dirty="0"/>
          </a:p>
        </p:txBody>
      </p:sp>
    </p:spTree>
    <p:extLst>
      <p:ext uri="{BB962C8B-B14F-4D97-AF65-F5344CB8AC3E}">
        <p14:creationId xmlns:p14="http://schemas.microsoft.com/office/powerpoint/2010/main" val="130445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36D7-73F0-42B8-B7EC-167A0D5DF850}"/>
              </a:ext>
            </a:extLst>
          </p:cNvPr>
          <p:cNvSpPr>
            <a:spLocks noGrp="1"/>
          </p:cNvSpPr>
          <p:nvPr>
            <p:ph type="title"/>
          </p:nvPr>
        </p:nvSpPr>
        <p:spPr/>
        <p:txBody>
          <a:bodyPr/>
          <a:lstStyle/>
          <a:p>
            <a:r>
              <a:rPr lang="en-US" dirty="0"/>
              <a:t>Removed </a:t>
            </a:r>
            <a:r>
              <a:rPr lang="en-US" dirty="0" err="1"/>
              <a:t>Nocth</a:t>
            </a:r>
            <a:endParaRPr lang="es-MX" dirty="0"/>
          </a:p>
        </p:txBody>
      </p:sp>
      <p:pic>
        <p:nvPicPr>
          <p:cNvPr id="4" name="Picture 3">
            <a:extLst>
              <a:ext uri="{FF2B5EF4-FFF2-40B4-BE49-F238E27FC236}">
                <a16:creationId xmlns:a16="http://schemas.microsoft.com/office/drawing/2014/main" id="{89563A9A-35E0-4A5F-8A9B-0B18ABB7F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27" y="1417637"/>
            <a:ext cx="3377733" cy="4672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1">
            <a:extLst>
              <a:ext uri="{FF2B5EF4-FFF2-40B4-BE49-F238E27FC236}">
                <a16:creationId xmlns:a16="http://schemas.microsoft.com/office/drawing/2014/main" id="{3E2AC589-FFC9-4B62-B6F6-8DB97D44A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674" y="1417637"/>
            <a:ext cx="3103927" cy="4672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253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036CC-14BE-4B93-BAB4-B8B06F08F3BD}"/>
              </a:ext>
            </a:extLst>
          </p:cNvPr>
          <p:cNvSpPr txBox="1">
            <a:spLocks/>
          </p:cNvSpPr>
          <p:nvPr/>
        </p:nvSpPr>
        <p:spPr>
          <a:xfrm>
            <a:off x="254794" y="1759744"/>
            <a:ext cx="8582025" cy="4562475"/>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37160" indent="-137160" algn="l">
              <a:buClr>
                <a:schemeClr val="accent1">
                  <a:lumMod val="75000"/>
                </a:schemeClr>
              </a:buClr>
              <a:defRPr/>
            </a:pPr>
            <a:r>
              <a:rPr lang="en-US" sz="1200" b="1" dirty="0"/>
              <a:t>Definition:</a:t>
            </a:r>
          </a:p>
          <a:p>
            <a:pPr algn="l">
              <a:buClr>
                <a:schemeClr val="accent1">
                  <a:lumMod val="75000"/>
                </a:schemeClr>
              </a:buClr>
              <a:buFont typeface="Wingdings" panose="05000000000000000000" pitchFamily="2" charset="2"/>
              <a:buNone/>
              <a:defRPr/>
            </a:pPr>
            <a:r>
              <a:rPr lang="en-US" sz="1200" dirty="0"/>
              <a:t>Currently tube PT17006 is cut after extrusion at 12”; however, this tube is used to manufacture 11 different dimensions of catheters from 10cm to 25 cm, this project is to reduce the waste of this tube.</a:t>
            </a:r>
          </a:p>
          <a:p>
            <a:pPr marL="137160" indent="-137160" algn="l">
              <a:buClr>
                <a:schemeClr val="accent1">
                  <a:lumMod val="75000"/>
                </a:schemeClr>
              </a:buClr>
              <a:defRPr/>
            </a:pPr>
            <a:r>
              <a:rPr lang="en-US" sz="1200" b="1" dirty="0"/>
              <a:t>Scope: </a:t>
            </a:r>
          </a:p>
          <a:p>
            <a:pPr algn="l">
              <a:buClr>
                <a:schemeClr val="accent1">
                  <a:lumMod val="75000"/>
                </a:schemeClr>
              </a:buClr>
              <a:buFont typeface="Wingdings" panose="05000000000000000000" pitchFamily="2" charset="2"/>
              <a:buNone/>
              <a:defRPr/>
            </a:pPr>
            <a:r>
              <a:rPr lang="en-US" sz="1200" dirty="0"/>
              <a:t>Products that uses PT17006 .</a:t>
            </a:r>
          </a:p>
          <a:p>
            <a:pPr marL="343138" lvl="1" indent="-137160" algn="l">
              <a:buClr>
                <a:schemeClr val="accent1">
                  <a:lumMod val="75000"/>
                </a:schemeClr>
              </a:buClr>
              <a:defRPr/>
            </a:pPr>
            <a:r>
              <a:rPr lang="en-US" sz="1050" dirty="0"/>
              <a:t>Defect:</a:t>
            </a:r>
          </a:p>
          <a:p>
            <a:pPr algn="l">
              <a:buClr>
                <a:schemeClr val="accent1">
                  <a:lumMod val="75000"/>
                </a:schemeClr>
              </a:buClr>
              <a:buFont typeface="Wingdings" panose="05000000000000000000" pitchFamily="2" charset="2"/>
              <a:buNone/>
              <a:defRPr/>
            </a:pPr>
            <a:r>
              <a:rPr lang="en-US" sz="1200" dirty="0"/>
              <a:t>Waste of PT17006 per catheter.</a:t>
            </a:r>
          </a:p>
          <a:p>
            <a:pPr marL="137160" indent="-137160" algn="l">
              <a:buClr>
                <a:schemeClr val="accent1">
                  <a:lumMod val="75000"/>
                </a:schemeClr>
              </a:buClr>
              <a:defRPr/>
            </a:pPr>
            <a:r>
              <a:rPr lang="en-US" sz="1200" b="1" dirty="0"/>
              <a:t>Expected benefits:</a:t>
            </a:r>
          </a:p>
          <a:p>
            <a:pPr marL="548640" lvl="2" indent="-137160" algn="l">
              <a:buClr>
                <a:schemeClr val="accent1">
                  <a:lumMod val="75000"/>
                </a:schemeClr>
              </a:buClr>
              <a:defRPr/>
            </a:pPr>
            <a:r>
              <a:rPr lang="en-US" sz="1350" dirty="0"/>
              <a:t>Benefits for the customer:</a:t>
            </a:r>
          </a:p>
          <a:p>
            <a:pPr marL="754380" lvl="3" indent="-137160" algn="l">
              <a:buClr>
                <a:schemeClr val="accent1">
                  <a:lumMod val="75000"/>
                </a:schemeClr>
              </a:buClr>
              <a:defRPr/>
            </a:pPr>
            <a:r>
              <a:rPr lang="en-US" sz="1200" dirty="0"/>
              <a:t>Delivery Time.</a:t>
            </a:r>
          </a:p>
          <a:p>
            <a:pPr marL="548640" lvl="2" indent="-137160" algn="l">
              <a:buClr>
                <a:schemeClr val="accent1">
                  <a:lumMod val="75000"/>
                </a:schemeClr>
              </a:buClr>
              <a:defRPr/>
            </a:pPr>
            <a:r>
              <a:rPr lang="en-US" sz="1350" dirty="0"/>
              <a:t>Benefits for the company.</a:t>
            </a:r>
          </a:p>
          <a:p>
            <a:pPr marL="754380" lvl="3" indent="-137160" algn="l">
              <a:buClr>
                <a:schemeClr val="accent1">
                  <a:lumMod val="75000"/>
                </a:schemeClr>
              </a:buClr>
              <a:defRPr/>
            </a:pPr>
            <a:r>
              <a:rPr lang="en-US" sz="1200" dirty="0"/>
              <a:t>Operating cost reduction.</a:t>
            </a:r>
          </a:p>
          <a:p>
            <a:pPr marL="754380" lvl="3" indent="-137160" algn="l">
              <a:buClr>
                <a:schemeClr val="accent1">
                  <a:lumMod val="75000"/>
                </a:schemeClr>
              </a:buClr>
              <a:defRPr/>
            </a:pPr>
            <a:r>
              <a:rPr lang="en-US" sz="1200" dirty="0"/>
              <a:t>Scrap reduction.</a:t>
            </a:r>
          </a:p>
          <a:p>
            <a:pPr marL="754380" lvl="3" indent="-137160" algn="l">
              <a:buClr>
                <a:schemeClr val="accent1">
                  <a:lumMod val="75000"/>
                </a:schemeClr>
              </a:buClr>
              <a:defRPr/>
            </a:pPr>
            <a:r>
              <a:rPr lang="en-US" sz="1200" dirty="0"/>
              <a:t>Output improvement.</a:t>
            </a:r>
          </a:p>
          <a:p>
            <a:pPr marL="754380" lvl="3" indent="-137160">
              <a:buClr>
                <a:schemeClr val="accent1">
                  <a:lumMod val="75000"/>
                </a:schemeClr>
              </a:buClr>
              <a:defRPr/>
            </a:pPr>
            <a:endParaRPr lang="en-US" sz="1200" dirty="0"/>
          </a:p>
          <a:p>
            <a:pPr marL="548640" lvl="2" indent="-137160">
              <a:buClr>
                <a:schemeClr val="accent1">
                  <a:lumMod val="75000"/>
                </a:schemeClr>
              </a:buClr>
              <a:defRPr/>
            </a:pPr>
            <a:endParaRPr lang="en-US" sz="1350" dirty="0"/>
          </a:p>
        </p:txBody>
      </p:sp>
    </p:spTree>
    <p:extLst>
      <p:ext uri="{BB962C8B-B14F-4D97-AF65-F5344CB8AC3E}">
        <p14:creationId xmlns:p14="http://schemas.microsoft.com/office/powerpoint/2010/main" val="1741665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2C574-203C-4167-B554-2E1389266D08}"/>
              </a:ext>
            </a:extLst>
          </p:cNvPr>
          <p:cNvSpPr txBox="1"/>
          <p:nvPr/>
        </p:nvSpPr>
        <p:spPr>
          <a:xfrm>
            <a:off x="4082680" y="1472348"/>
            <a:ext cx="1367682" cy="461665"/>
          </a:xfrm>
          <a:prstGeom prst="rect">
            <a:avLst/>
          </a:prstGeom>
          <a:noFill/>
        </p:spPr>
        <p:txBody>
          <a:bodyPr wrap="none" rtlCol="0">
            <a:spAutoFit/>
          </a:bodyPr>
          <a:lstStyle/>
          <a:p>
            <a:r>
              <a:rPr lang="en-US" sz="2400" dirty="0"/>
              <a:t>Base line </a:t>
            </a:r>
            <a:endParaRPr lang="es-MX" sz="2400" dirty="0"/>
          </a:p>
        </p:txBody>
      </p:sp>
      <p:graphicFrame>
        <p:nvGraphicFramePr>
          <p:cNvPr id="3" name="Table 2">
            <a:extLst>
              <a:ext uri="{FF2B5EF4-FFF2-40B4-BE49-F238E27FC236}">
                <a16:creationId xmlns:a16="http://schemas.microsoft.com/office/drawing/2014/main" id="{E4024FA4-B505-4E31-BC5F-BCAD4A86B8B9}"/>
              </a:ext>
            </a:extLst>
          </p:cNvPr>
          <p:cNvGraphicFramePr>
            <a:graphicFrameLocks noGrp="1"/>
          </p:cNvGraphicFramePr>
          <p:nvPr/>
        </p:nvGraphicFramePr>
        <p:xfrm>
          <a:off x="162614" y="1918232"/>
          <a:ext cx="6405513" cy="3556035"/>
        </p:xfrm>
        <a:graphic>
          <a:graphicData uri="http://schemas.openxmlformats.org/drawingml/2006/table">
            <a:tbl>
              <a:tblPr/>
              <a:tblGrid>
                <a:gridCol w="931712">
                  <a:extLst>
                    <a:ext uri="{9D8B030D-6E8A-4147-A177-3AD203B41FA5}">
                      <a16:colId xmlns:a16="http://schemas.microsoft.com/office/drawing/2014/main" val="3204474408"/>
                    </a:ext>
                  </a:extLst>
                </a:gridCol>
                <a:gridCol w="2251634">
                  <a:extLst>
                    <a:ext uri="{9D8B030D-6E8A-4147-A177-3AD203B41FA5}">
                      <a16:colId xmlns:a16="http://schemas.microsoft.com/office/drawing/2014/main" val="2140298626"/>
                    </a:ext>
                  </a:extLst>
                </a:gridCol>
                <a:gridCol w="1177579">
                  <a:extLst>
                    <a:ext uri="{9D8B030D-6E8A-4147-A177-3AD203B41FA5}">
                      <a16:colId xmlns:a16="http://schemas.microsoft.com/office/drawing/2014/main" val="2489606397"/>
                    </a:ext>
                  </a:extLst>
                </a:gridCol>
                <a:gridCol w="1229340">
                  <a:extLst>
                    <a:ext uri="{9D8B030D-6E8A-4147-A177-3AD203B41FA5}">
                      <a16:colId xmlns:a16="http://schemas.microsoft.com/office/drawing/2014/main" val="1902654272"/>
                    </a:ext>
                  </a:extLst>
                </a:gridCol>
                <a:gridCol w="815248">
                  <a:extLst>
                    <a:ext uri="{9D8B030D-6E8A-4147-A177-3AD203B41FA5}">
                      <a16:colId xmlns:a16="http://schemas.microsoft.com/office/drawing/2014/main" val="2959380826"/>
                    </a:ext>
                  </a:extLst>
                </a:gridCol>
              </a:tblGrid>
              <a:tr h="169335">
                <a:tc>
                  <a:txBody>
                    <a:bodyPr/>
                    <a:lstStyle/>
                    <a:p>
                      <a:pPr algn="ctr" fontAlgn="b"/>
                      <a:r>
                        <a:rPr lang="es-MX" sz="800" b="0" i="0" u="none" strike="noStrike">
                          <a:solidFill>
                            <a:srgbClr val="000000"/>
                          </a:solidFill>
                          <a:effectLst/>
                          <a:latin typeface="Calibri" panose="020F0502020204030204" pitchFamily="34" charset="0"/>
                        </a:rPr>
                        <a:t>PART NUMBER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800" b="0" i="0" u="none" strike="noStrike">
                          <a:solidFill>
                            <a:srgbClr val="000000"/>
                          </a:solidFill>
                          <a:effectLst/>
                          <a:latin typeface="Calibri" panose="020F0502020204030204" pitchFamily="34" charset="0"/>
                        </a:rPr>
                        <a:t>DESCRIPTION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800" b="0" i="0" u="none" strike="noStrike">
                          <a:solidFill>
                            <a:srgbClr val="000000"/>
                          </a:solidFill>
                          <a:effectLst/>
                          <a:latin typeface="Calibri" panose="020F0502020204030204" pitchFamily="34" charset="0"/>
                        </a:rPr>
                        <a:t>CUT IN EXTRUSION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800" b="0" i="0" u="none" strike="noStrike">
                          <a:solidFill>
                            <a:srgbClr val="000000"/>
                          </a:solidFill>
                          <a:effectLst/>
                          <a:latin typeface="Calibri" panose="020F0502020204030204" pitchFamily="34" charset="0"/>
                        </a:rPr>
                        <a:t>CUT BEFORE MOLD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800" b="0" i="0" u="none" strike="noStrike" dirty="0">
                          <a:solidFill>
                            <a:srgbClr val="000000"/>
                          </a:solidFill>
                          <a:effectLst/>
                          <a:latin typeface="Calibri" panose="020F0502020204030204" pitchFamily="34" charset="0"/>
                        </a:rPr>
                        <a:t>WASTE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4098910401"/>
                  </a:ext>
                </a:extLst>
              </a:tr>
              <a:tr h="169335">
                <a:tc>
                  <a:txBody>
                    <a:bodyPr/>
                    <a:lstStyle/>
                    <a:p>
                      <a:pPr algn="l" fontAlgn="b"/>
                      <a:r>
                        <a:rPr lang="es-MX" sz="800" b="0" i="0" u="none" strike="noStrike">
                          <a:solidFill>
                            <a:srgbClr val="000000"/>
                          </a:solidFill>
                          <a:effectLst/>
                          <a:latin typeface="Calibri" panose="020F0502020204030204" pitchFamily="34" charset="0"/>
                        </a:rPr>
                        <a:t>AC1010HFC</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800" b="0" i="0" u="none" strike="noStrike">
                          <a:solidFill>
                            <a:srgbClr val="000000"/>
                          </a:solidFill>
                          <a:effectLst/>
                          <a:latin typeface="Calibri" panose="020F0502020204030204" pitchFamily="34" charset="0"/>
                        </a:rPr>
                        <a:t>11FX10CM PELL IJ HIGHFLOW SXS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s-MX" sz="800" b="0" i="0" u="none" strike="noStrike">
                          <a:solidFill>
                            <a:srgbClr val="000000"/>
                          </a:solidFill>
                          <a:effectLst/>
                          <a:latin typeface="Calibri" panose="020F0502020204030204" pitchFamily="34" charset="0"/>
                        </a:rPr>
                        <a:t>4.937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s-MX" sz="800" b="0" i="0" u="none" strike="noStrike">
                          <a:solidFill>
                            <a:srgbClr val="000000"/>
                          </a:solidFill>
                          <a:effectLst/>
                          <a:latin typeface="Calibri" panose="020F0502020204030204" pitchFamily="34" charset="0"/>
                        </a:rPr>
                        <a:t>7.063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874203421"/>
                  </a:ext>
                </a:extLst>
              </a:tr>
              <a:tr h="169335">
                <a:tc>
                  <a:txBody>
                    <a:bodyPr/>
                    <a:lstStyle/>
                    <a:p>
                      <a:pPr algn="l" fontAlgn="ctr"/>
                      <a:r>
                        <a:rPr lang="es-MX" sz="800" b="0" i="0" u="none" strike="noStrike">
                          <a:solidFill>
                            <a:srgbClr val="000000"/>
                          </a:solidFill>
                          <a:effectLst/>
                          <a:latin typeface="Calibri" panose="020F0502020204030204" pitchFamily="34" charset="0"/>
                        </a:rPr>
                        <a:t>AC1002HF</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ctr"/>
                      <a:r>
                        <a:rPr lang="pt-BR" sz="800" b="0" i="0" u="none" strike="noStrike">
                          <a:solidFill>
                            <a:srgbClr val="000000"/>
                          </a:solidFill>
                          <a:effectLst/>
                          <a:latin typeface="Calibri" panose="020F0502020204030204" pitchFamily="34" charset="0"/>
                        </a:rPr>
                        <a:t>11F X 4.75HI-FLO SXS; NO LOGO</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b"/>
                      <a:r>
                        <a:rPr lang="es-MX" sz="800" b="0" i="0" u="none" strike="noStrike" dirty="0">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5.574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b"/>
                      <a:r>
                        <a:rPr lang="es-MX" sz="800" b="0" i="0" u="none" strike="noStrike">
                          <a:solidFill>
                            <a:srgbClr val="000000"/>
                          </a:solidFill>
                          <a:effectLst/>
                          <a:latin typeface="Calibri" panose="020F0502020204030204" pitchFamily="34" charset="0"/>
                        </a:rPr>
                        <a:t>6.426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764976846"/>
                  </a:ext>
                </a:extLst>
              </a:tr>
              <a:tr h="169335">
                <a:tc>
                  <a:txBody>
                    <a:bodyPr/>
                    <a:lstStyle/>
                    <a:p>
                      <a:pPr algn="l" fontAlgn="ctr"/>
                      <a:r>
                        <a:rPr lang="es-MX" sz="800" b="0" i="0" u="none" strike="noStrike">
                          <a:solidFill>
                            <a:srgbClr val="000000"/>
                          </a:solidFill>
                          <a:effectLst/>
                          <a:latin typeface="Calibri" panose="020F0502020204030204" pitchFamily="34" charset="0"/>
                        </a:rPr>
                        <a:t>AC1002HFC</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ctr"/>
                      <a:r>
                        <a:rPr lang="pt-BR" sz="800" b="0" i="0" u="none" strike="noStrike">
                          <a:solidFill>
                            <a:srgbClr val="000000"/>
                          </a:solidFill>
                          <a:effectLst/>
                          <a:latin typeface="Calibri" panose="020F0502020204030204" pitchFamily="34" charset="0"/>
                        </a:rPr>
                        <a:t>11FX12CM IJ HI-FLO SXS;NO LOGO</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b"/>
                      <a:r>
                        <a:rPr lang="es-MX" sz="800" b="0" i="0" u="none" strike="noStrike" dirty="0">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5.574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757171"/>
                    </a:solidFill>
                  </a:tcPr>
                </a:tc>
                <a:tc>
                  <a:txBody>
                    <a:bodyPr/>
                    <a:lstStyle/>
                    <a:p>
                      <a:pPr algn="ctr" fontAlgn="b"/>
                      <a:r>
                        <a:rPr lang="es-MX" sz="800" b="0" i="0" u="none" strike="noStrike">
                          <a:solidFill>
                            <a:srgbClr val="000000"/>
                          </a:solidFill>
                          <a:effectLst/>
                          <a:latin typeface="Calibri" panose="020F0502020204030204" pitchFamily="34" charset="0"/>
                        </a:rPr>
                        <a:t>6.426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366196324"/>
                  </a:ext>
                </a:extLst>
              </a:tr>
              <a:tr h="169335">
                <a:tc>
                  <a:txBody>
                    <a:bodyPr/>
                    <a:lstStyle/>
                    <a:p>
                      <a:pPr algn="l" fontAlgn="b"/>
                      <a:r>
                        <a:rPr lang="es-MX" sz="800" b="0" i="0" u="none" strike="noStrike">
                          <a:solidFill>
                            <a:srgbClr val="000000"/>
                          </a:solidFill>
                          <a:effectLst/>
                          <a:latin typeface="Calibri" panose="020F0502020204030204" pitchFamily="34" charset="0"/>
                        </a:rPr>
                        <a:t>AC4090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s-MX" sz="800" b="0" i="0" u="none" strike="noStrike">
                          <a:solidFill>
                            <a:srgbClr val="000000"/>
                          </a:solidFill>
                          <a:effectLst/>
                          <a:latin typeface="Calibri" panose="020F0502020204030204" pitchFamily="34" charset="0"/>
                        </a:rPr>
                        <a:t>12FX13CM DUOJET SXS GEN CURVED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6.118</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s-MX" sz="800" b="0" i="0" u="none" strike="noStrike">
                          <a:solidFill>
                            <a:srgbClr val="000000"/>
                          </a:solidFill>
                          <a:effectLst/>
                          <a:latin typeface="Calibri" panose="020F0502020204030204" pitchFamily="34" charset="0"/>
                        </a:rPr>
                        <a:t>5.882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382727402"/>
                  </a:ext>
                </a:extLst>
              </a:tr>
              <a:tr h="169335">
                <a:tc>
                  <a:txBody>
                    <a:bodyPr/>
                    <a:lstStyle/>
                    <a:p>
                      <a:pPr algn="l" fontAlgn="b"/>
                      <a:r>
                        <a:rPr lang="es-MX" sz="800" b="0" i="0" u="none" strike="noStrike">
                          <a:solidFill>
                            <a:srgbClr val="000000"/>
                          </a:solidFill>
                          <a:effectLst/>
                          <a:latin typeface="Calibri" panose="020F0502020204030204" pitchFamily="34" charset="0"/>
                        </a:rPr>
                        <a:t>AC1011HFC</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b"/>
                      <a:r>
                        <a:rPr lang="es-MX" sz="800" b="0" i="0" u="none" strike="noStrike">
                          <a:solidFill>
                            <a:srgbClr val="000000"/>
                          </a:solidFill>
                          <a:effectLst/>
                          <a:latin typeface="Calibri" panose="020F0502020204030204" pitchFamily="34" charset="0"/>
                        </a:rPr>
                        <a:t>11FX13.5CM IJ HI-FLOW SXS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b"/>
                      <a:r>
                        <a:rPr lang="es-MX" sz="800" b="0" i="0" u="none" strike="noStrike" dirty="0">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6.315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b"/>
                      <a:r>
                        <a:rPr lang="es-MX" sz="800" b="0" i="0" u="none" strike="noStrike">
                          <a:solidFill>
                            <a:srgbClr val="000000"/>
                          </a:solidFill>
                          <a:effectLst/>
                          <a:latin typeface="Calibri" panose="020F0502020204030204" pitchFamily="34" charset="0"/>
                        </a:rPr>
                        <a:t>5.685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778289391"/>
                  </a:ext>
                </a:extLst>
              </a:tr>
              <a:tr h="169335">
                <a:tc>
                  <a:txBody>
                    <a:bodyPr/>
                    <a:lstStyle/>
                    <a:p>
                      <a:pPr algn="l" fontAlgn="b"/>
                      <a:r>
                        <a:rPr lang="es-MX" sz="800" b="0" i="0" u="none" strike="noStrike">
                          <a:solidFill>
                            <a:srgbClr val="000000"/>
                          </a:solidFill>
                          <a:effectLst/>
                          <a:latin typeface="Calibri" panose="020F0502020204030204" pitchFamily="34" charset="0"/>
                        </a:rPr>
                        <a:t>AC4294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800" b="0" i="0" u="none" strike="noStrike">
                          <a:solidFill>
                            <a:srgbClr val="000000"/>
                          </a:solidFill>
                          <a:effectLst/>
                          <a:latin typeface="Calibri" panose="020F0502020204030204" pitchFamily="34" charset="0"/>
                        </a:rPr>
                        <a:t>12FX15CM DUOJET SXS CV/GENERIC</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6.609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800" b="0" i="0" u="none" strike="noStrike" dirty="0">
                          <a:solidFill>
                            <a:srgbClr val="000000"/>
                          </a:solidFill>
                          <a:effectLst/>
                          <a:latin typeface="Calibri" panose="020F0502020204030204" pitchFamily="34" charset="0"/>
                        </a:rPr>
                        <a:t>5.391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544968406"/>
                  </a:ext>
                </a:extLst>
              </a:tr>
              <a:tr h="169335">
                <a:tc>
                  <a:txBody>
                    <a:bodyPr/>
                    <a:lstStyle/>
                    <a:p>
                      <a:pPr algn="l" fontAlgn="b"/>
                      <a:r>
                        <a:rPr lang="es-MX" sz="800" b="0" i="0" u="none" strike="noStrike">
                          <a:solidFill>
                            <a:srgbClr val="000000"/>
                          </a:solidFill>
                          <a:effectLst/>
                          <a:latin typeface="Calibri" panose="020F0502020204030204" pitchFamily="34" charset="0"/>
                        </a:rPr>
                        <a:t>AC4294NP</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800" b="0" i="0" u="none" strike="noStrike">
                          <a:solidFill>
                            <a:srgbClr val="000000"/>
                          </a:solidFill>
                          <a:effectLst/>
                          <a:latin typeface="Calibri" panose="020F0502020204030204" pitchFamily="34" charset="0"/>
                        </a:rPr>
                        <a:t>12FX15CM DUOJET SXS CURV-NIPRO</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6.609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800" b="0" i="0" u="none" strike="noStrike">
                          <a:solidFill>
                            <a:srgbClr val="000000"/>
                          </a:solidFill>
                          <a:effectLst/>
                          <a:latin typeface="Calibri" panose="020F0502020204030204" pitchFamily="34" charset="0"/>
                        </a:rPr>
                        <a:t>5.391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71280044"/>
                  </a:ext>
                </a:extLst>
              </a:tr>
              <a:tr h="169335">
                <a:tc>
                  <a:txBody>
                    <a:bodyPr/>
                    <a:lstStyle/>
                    <a:p>
                      <a:pPr algn="l" fontAlgn="b"/>
                      <a:r>
                        <a:rPr lang="es-MX" sz="800" b="0" i="0" u="none" strike="noStrike">
                          <a:solidFill>
                            <a:srgbClr val="000000"/>
                          </a:solidFill>
                          <a:effectLst/>
                          <a:latin typeface="Calibri" panose="020F0502020204030204" pitchFamily="34" charset="0"/>
                        </a:rPr>
                        <a:t>AC1003HF</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800" b="0" i="0" u="none" strike="noStrike">
                          <a:solidFill>
                            <a:srgbClr val="000000"/>
                          </a:solidFill>
                          <a:effectLst/>
                          <a:latin typeface="Calibri" panose="020F0502020204030204" pitchFamily="34" charset="0"/>
                        </a:rPr>
                        <a:t>11FX6" HIGH FLOW SXS; NO LOGO</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6.609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800" b="0" i="0" u="none" strike="noStrike">
                          <a:solidFill>
                            <a:srgbClr val="000000"/>
                          </a:solidFill>
                          <a:effectLst/>
                          <a:latin typeface="Calibri" panose="020F0502020204030204" pitchFamily="34" charset="0"/>
                        </a:rPr>
                        <a:t>5.391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328995127"/>
                  </a:ext>
                </a:extLst>
              </a:tr>
              <a:tr h="169335">
                <a:tc>
                  <a:txBody>
                    <a:bodyPr/>
                    <a:lstStyle/>
                    <a:p>
                      <a:pPr algn="l" fontAlgn="b"/>
                      <a:r>
                        <a:rPr lang="es-MX" sz="800" b="0" i="0" u="none" strike="noStrike">
                          <a:solidFill>
                            <a:srgbClr val="000000"/>
                          </a:solidFill>
                          <a:effectLst/>
                          <a:latin typeface="Calibri" panose="020F0502020204030204" pitchFamily="34" charset="0"/>
                        </a:rPr>
                        <a:t>AC1003HFC</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pt-BR" sz="800" b="0" i="0" u="none" strike="noStrike">
                          <a:solidFill>
                            <a:srgbClr val="000000"/>
                          </a:solidFill>
                          <a:effectLst/>
                          <a:latin typeface="Calibri" panose="020F0502020204030204" pitchFamily="34" charset="0"/>
                        </a:rPr>
                        <a:t>11FX15CM IJ HI-FLO SXS;NO LOGO</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6.609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800" b="0" i="0" u="none" strike="noStrike" dirty="0">
                          <a:solidFill>
                            <a:srgbClr val="000000"/>
                          </a:solidFill>
                          <a:effectLst/>
                          <a:latin typeface="Calibri" panose="020F0502020204030204" pitchFamily="34" charset="0"/>
                        </a:rPr>
                        <a:t>5.391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8274859"/>
                  </a:ext>
                </a:extLst>
              </a:tr>
              <a:tr h="169335">
                <a:tc>
                  <a:txBody>
                    <a:bodyPr/>
                    <a:lstStyle/>
                    <a:p>
                      <a:pPr algn="l" fontAlgn="b"/>
                      <a:r>
                        <a:rPr lang="es-MX" sz="800" b="0" i="0" u="none" strike="noStrike">
                          <a:solidFill>
                            <a:srgbClr val="000000"/>
                          </a:solidFill>
                          <a:effectLst/>
                          <a:latin typeface="Calibri" panose="020F0502020204030204" pitchFamily="34" charset="0"/>
                        </a:rPr>
                        <a:t>AC4091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800" b="0" i="0" u="none" strike="noStrike">
                          <a:solidFill>
                            <a:srgbClr val="000000"/>
                          </a:solidFill>
                          <a:effectLst/>
                          <a:latin typeface="Calibri" panose="020F0502020204030204" pitchFamily="34" charset="0"/>
                        </a:rPr>
                        <a:t>12FX16CM DUOJET SXS GEN CURVED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7.3</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800" b="0" i="0" u="none" strike="noStrike" dirty="0">
                          <a:solidFill>
                            <a:srgbClr val="000000"/>
                          </a:solidFill>
                          <a:effectLst/>
                          <a:latin typeface="Calibri" panose="020F0502020204030204" pitchFamily="34" charset="0"/>
                        </a:rPr>
                        <a:t>4.7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260469836"/>
                  </a:ext>
                </a:extLst>
              </a:tr>
              <a:tr h="169335">
                <a:tc>
                  <a:txBody>
                    <a:bodyPr/>
                    <a:lstStyle/>
                    <a:p>
                      <a:pPr algn="l" fontAlgn="b"/>
                      <a:r>
                        <a:rPr lang="es-MX" sz="800" b="0" i="0" u="none" strike="noStrike">
                          <a:solidFill>
                            <a:srgbClr val="000000"/>
                          </a:solidFill>
                          <a:effectLst/>
                          <a:latin typeface="Calibri" panose="020F0502020204030204" pitchFamily="34" charset="0"/>
                        </a:rPr>
                        <a:t>AC4211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800" b="0" i="0" u="none" strike="noStrike">
                          <a:solidFill>
                            <a:srgbClr val="000000"/>
                          </a:solidFill>
                          <a:effectLst/>
                          <a:latin typeface="Calibri" panose="020F0502020204030204" pitchFamily="34" charset="0"/>
                        </a:rPr>
                        <a:t>12FX16CM DUOJET SXS GEN STR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7.3</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800" b="0" i="0" u="none" strike="noStrike">
                          <a:solidFill>
                            <a:srgbClr val="000000"/>
                          </a:solidFill>
                          <a:effectLst/>
                          <a:latin typeface="Calibri" panose="020F0502020204030204" pitchFamily="34" charset="0"/>
                        </a:rPr>
                        <a:t>4.7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34886860"/>
                  </a:ext>
                </a:extLst>
              </a:tr>
              <a:tr h="169335">
                <a:tc>
                  <a:txBody>
                    <a:bodyPr/>
                    <a:lstStyle/>
                    <a:p>
                      <a:pPr algn="l" fontAlgn="b"/>
                      <a:r>
                        <a:rPr lang="es-MX" sz="800" b="0" i="0" u="none" strike="noStrike">
                          <a:solidFill>
                            <a:srgbClr val="000000"/>
                          </a:solidFill>
                          <a:effectLst/>
                          <a:latin typeface="Calibri" panose="020F0502020204030204" pitchFamily="34" charset="0"/>
                        </a:rPr>
                        <a:t>AC4295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da-DK" sz="800" b="0" i="0" u="none" strike="noStrike">
                          <a:solidFill>
                            <a:srgbClr val="000000"/>
                          </a:solidFill>
                          <a:effectLst/>
                          <a:latin typeface="Calibri" panose="020F0502020204030204" pitchFamily="34" charset="0"/>
                        </a:rPr>
                        <a:t>12X20CM DUOJET SXS CV/GENERIC</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8.874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800" b="0" i="0" u="none" strike="noStrike">
                          <a:solidFill>
                            <a:srgbClr val="000000"/>
                          </a:solidFill>
                          <a:effectLst/>
                          <a:latin typeface="Calibri" panose="020F0502020204030204" pitchFamily="34" charset="0"/>
                        </a:rPr>
                        <a:t>3.126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283063293"/>
                  </a:ext>
                </a:extLst>
              </a:tr>
              <a:tr h="169335">
                <a:tc>
                  <a:txBody>
                    <a:bodyPr/>
                    <a:lstStyle/>
                    <a:p>
                      <a:pPr algn="l" fontAlgn="b"/>
                      <a:r>
                        <a:rPr lang="es-MX" sz="800" b="0" i="0" u="none" strike="noStrike">
                          <a:solidFill>
                            <a:srgbClr val="000000"/>
                          </a:solidFill>
                          <a:effectLst/>
                          <a:latin typeface="Calibri" panose="020F0502020204030204" pitchFamily="34" charset="0"/>
                        </a:rPr>
                        <a:t>AC4295NP</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800" b="0" i="0" u="none" strike="noStrike">
                          <a:solidFill>
                            <a:srgbClr val="000000"/>
                          </a:solidFill>
                          <a:effectLst/>
                          <a:latin typeface="Calibri" panose="020F0502020204030204" pitchFamily="34" charset="0"/>
                        </a:rPr>
                        <a:t>12FX20CM DUOJET SXS CURV-NIPRO</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8.874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800" b="0" i="0" u="none" strike="noStrike">
                          <a:solidFill>
                            <a:srgbClr val="000000"/>
                          </a:solidFill>
                          <a:effectLst/>
                          <a:latin typeface="Calibri" panose="020F0502020204030204" pitchFamily="34" charset="0"/>
                        </a:rPr>
                        <a:t>3.126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87090408"/>
                  </a:ext>
                </a:extLst>
              </a:tr>
              <a:tr h="169335">
                <a:tc>
                  <a:txBody>
                    <a:bodyPr/>
                    <a:lstStyle/>
                    <a:p>
                      <a:pPr algn="l" fontAlgn="b"/>
                      <a:r>
                        <a:rPr lang="es-MX" sz="800" b="0" i="0" u="none" strike="noStrike">
                          <a:solidFill>
                            <a:srgbClr val="000000"/>
                          </a:solidFill>
                          <a:effectLst/>
                          <a:latin typeface="Calibri" panose="020F0502020204030204" pitchFamily="34" charset="0"/>
                        </a:rPr>
                        <a:t>AC1004HF</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800" b="0" i="0" u="none" strike="noStrike">
                          <a:solidFill>
                            <a:srgbClr val="000000"/>
                          </a:solidFill>
                          <a:effectLst/>
                          <a:latin typeface="Calibri" panose="020F0502020204030204" pitchFamily="34" charset="0"/>
                        </a:rPr>
                        <a:t>11FX8" HIGH FLOW SXS; NO LOGO</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8.874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800" b="0" i="0" u="none" strike="noStrike">
                          <a:solidFill>
                            <a:srgbClr val="000000"/>
                          </a:solidFill>
                          <a:effectLst/>
                          <a:latin typeface="Calibri" panose="020F0502020204030204" pitchFamily="34" charset="0"/>
                        </a:rPr>
                        <a:t>3.126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656301066"/>
                  </a:ext>
                </a:extLst>
              </a:tr>
              <a:tr h="169335">
                <a:tc>
                  <a:txBody>
                    <a:bodyPr/>
                    <a:lstStyle/>
                    <a:p>
                      <a:pPr algn="l" fontAlgn="b"/>
                      <a:r>
                        <a:rPr lang="es-MX" sz="800" b="0" i="0" u="none" strike="noStrike">
                          <a:solidFill>
                            <a:srgbClr val="000000"/>
                          </a:solidFill>
                          <a:effectLst/>
                          <a:latin typeface="Calibri" panose="020F0502020204030204" pitchFamily="34" charset="0"/>
                        </a:rPr>
                        <a:t>AC1004HFC</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pt-BR" sz="800" b="0" i="0" u="none" strike="noStrike">
                          <a:solidFill>
                            <a:srgbClr val="000000"/>
                          </a:solidFill>
                          <a:effectLst/>
                          <a:latin typeface="Calibri" panose="020F0502020204030204" pitchFamily="34" charset="0"/>
                        </a:rPr>
                        <a:t>11FX20CM IJ HI-FLOWSXS;NO LOGO</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8.874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800" b="0" i="0" u="none" strike="noStrike">
                          <a:solidFill>
                            <a:srgbClr val="000000"/>
                          </a:solidFill>
                          <a:effectLst/>
                          <a:latin typeface="Calibri" panose="020F0502020204030204" pitchFamily="34" charset="0"/>
                        </a:rPr>
                        <a:t>3.126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84277959"/>
                  </a:ext>
                </a:extLst>
              </a:tr>
              <a:tr h="169335">
                <a:tc>
                  <a:txBody>
                    <a:bodyPr/>
                    <a:lstStyle/>
                    <a:p>
                      <a:pPr algn="l" fontAlgn="b"/>
                      <a:r>
                        <a:rPr lang="es-MX" sz="800" b="0" i="0" u="none" strike="noStrike">
                          <a:solidFill>
                            <a:srgbClr val="000000"/>
                          </a:solidFill>
                          <a:effectLst/>
                          <a:latin typeface="Calibri" panose="020F0502020204030204" pitchFamily="34" charset="0"/>
                        </a:rPr>
                        <a:t>AC4092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s-MX" sz="800" b="0" i="0" u="none" strike="noStrike">
                          <a:solidFill>
                            <a:srgbClr val="000000"/>
                          </a:solidFill>
                          <a:effectLst/>
                          <a:latin typeface="Calibri" panose="020F0502020204030204" pitchFamily="34" charset="0"/>
                        </a:rPr>
                        <a:t>12FX21CM DUOJET SXS GEN CURVED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9.268</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s-MX" sz="800" b="0" i="0" u="none" strike="noStrike">
                          <a:solidFill>
                            <a:srgbClr val="000000"/>
                          </a:solidFill>
                          <a:effectLst/>
                          <a:latin typeface="Calibri" panose="020F0502020204030204" pitchFamily="34" charset="0"/>
                        </a:rPr>
                        <a:t>2.732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54995295"/>
                  </a:ext>
                </a:extLst>
              </a:tr>
              <a:tr h="169335">
                <a:tc>
                  <a:txBody>
                    <a:bodyPr/>
                    <a:lstStyle/>
                    <a:p>
                      <a:pPr algn="l" fontAlgn="b"/>
                      <a:r>
                        <a:rPr lang="es-MX" sz="800" b="0" i="0" u="none" strike="noStrike">
                          <a:solidFill>
                            <a:srgbClr val="000000"/>
                          </a:solidFill>
                          <a:effectLst/>
                          <a:latin typeface="Calibri" panose="020F0502020204030204" pitchFamily="34" charset="0"/>
                        </a:rPr>
                        <a:t>AC1220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s-MX" sz="800" b="0" i="0" u="none" strike="noStrike">
                          <a:solidFill>
                            <a:srgbClr val="000000"/>
                          </a:solidFill>
                          <a:effectLst/>
                          <a:latin typeface="Calibri" panose="020F0502020204030204" pitchFamily="34" charset="0"/>
                        </a:rPr>
                        <a:t>12FX24CM DUOJET SXS STRAIGHT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10.449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s-MX" sz="800" b="0" i="0" u="none" strike="noStrike">
                          <a:solidFill>
                            <a:srgbClr val="000000"/>
                          </a:solidFill>
                          <a:effectLst/>
                          <a:latin typeface="Calibri" panose="020F0502020204030204" pitchFamily="34" charset="0"/>
                        </a:rPr>
                        <a:t>1.551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606019559"/>
                  </a:ext>
                </a:extLst>
              </a:tr>
              <a:tr h="169335">
                <a:tc>
                  <a:txBody>
                    <a:bodyPr/>
                    <a:lstStyle/>
                    <a:p>
                      <a:pPr algn="l" fontAlgn="b"/>
                      <a:r>
                        <a:rPr lang="es-MX" sz="800" b="0" i="0" u="none" strike="noStrike">
                          <a:solidFill>
                            <a:srgbClr val="000000"/>
                          </a:solidFill>
                          <a:effectLst/>
                          <a:latin typeface="Calibri" panose="020F0502020204030204" pitchFamily="34" charset="0"/>
                        </a:rPr>
                        <a:t>AC1220C</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s-MX" sz="800" b="0" i="0" u="none" strike="noStrike">
                          <a:solidFill>
                            <a:srgbClr val="000000"/>
                          </a:solidFill>
                          <a:effectLst/>
                          <a:latin typeface="Calibri" panose="020F0502020204030204" pitchFamily="34" charset="0"/>
                        </a:rPr>
                        <a:t>12FX24CM DUOJET SXS CURVED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10.449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s-MX" sz="800" b="0" i="0" u="none" strike="noStrike">
                          <a:solidFill>
                            <a:srgbClr val="000000"/>
                          </a:solidFill>
                          <a:effectLst/>
                          <a:latin typeface="Calibri" panose="020F0502020204030204" pitchFamily="34" charset="0"/>
                        </a:rPr>
                        <a:t>1.551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057897364"/>
                  </a:ext>
                </a:extLst>
              </a:tr>
              <a:tr h="169335">
                <a:tc>
                  <a:txBody>
                    <a:bodyPr/>
                    <a:lstStyle/>
                    <a:p>
                      <a:pPr algn="l" fontAlgn="b"/>
                      <a:r>
                        <a:rPr lang="es-MX" sz="800" b="0" i="0" u="none" strike="noStrike">
                          <a:solidFill>
                            <a:srgbClr val="000000"/>
                          </a:solidFill>
                          <a:effectLst/>
                          <a:latin typeface="Calibri" panose="020F0502020204030204" pitchFamily="34" charset="0"/>
                        </a:rPr>
                        <a:t>AC4216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800" b="0" i="0" u="none" strike="noStrike">
                          <a:solidFill>
                            <a:srgbClr val="000000"/>
                          </a:solidFill>
                          <a:effectLst/>
                          <a:latin typeface="Calibri" panose="020F0502020204030204" pitchFamily="34" charset="0"/>
                        </a:rPr>
                        <a:t>12FX24CM DUOJET SXS STRAIGHT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10.449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800" b="0" i="0" u="none" strike="noStrike">
                          <a:solidFill>
                            <a:srgbClr val="000000"/>
                          </a:solidFill>
                          <a:effectLst/>
                          <a:latin typeface="Calibri" panose="020F0502020204030204" pitchFamily="34" charset="0"/>
                        </a:rPr>
                        <a:t>1.551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002819180"/>
                  </a:ext>
                </a:extLst>
              </a:tr>
              <a:tr h="169335">
                <a:tc>
                  <a:txBody>
                    <a:bodyPr/>
                    <a:lstStyle/>
                    <a:p>
                      <a:pPr algn="l" fontAlgn="b"/>
                      <a:r>
                        <a:rPr lang="es-MX" sz="800" b="0" i="0" u="none" strike="noStrike">
                          <a:solidFill>
                            <a:srgbClr val="000000"/>
                          </a:solidFill>
                          <a:effectLst/>
                          <a:latin typeface="Calibri" panose="020F0502020204030204" pitchFamily="34" charset="0"/>
                        </a:rPr>
                        <a:t>AC1005HF</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800" b="0" i="0" u="none" strike="noStrike">
                          <a:solidFill>
                            <a:srgbClr val="000000"/>
                          </a:solidFill>
                          <a:effectLst/>
                          <a:latin typeface="Calibri" panose="020F0502020204030204" pitchFamily="34" charset="0"/>
                        </a:rPr>
                        <a:t>11FX9.5" HIGH FLOW SXS NO LOGO</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8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s-MX" sz="800" b="0" i="0" u="none" strike="noStrike">
                          <a:solidFill>
                            <a:srgbClr val="000000"/>
                          </a:solidFill>
                          <a:effectLst/>
                          <a:latin typeface="Calibri" panose="020F0502020204030204" pitchFamily="34" charset="0"/>
                        </a:rPr>
                        <a:t>10.449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800" b="0" i="0" u="none" strike="noStrike" dirty="0">
                          <a:solidFill>
                            <a:srgbClr val="000000"/>
                          </a:solidFill>
                          <a:effectLst/>
                          <a:latin typeface="Calibri" panose="020F0502020204030204" pitchFamily="34" charset="0"/>
                        </a:rPr>
                        <a:t>1.551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extLst>
                  <a:ext uri="{0D108BD9-81ED-4DB2-BD59-A6C34878D82A}">
                    <a16:rowId xmlns:a16="http://schemas.microsoft.com/office/drawing/2014/main" val="3546284561"/>
                  </a:ext>
                </a:extLst>
              </a:tr>
            </a:tbl>
          </a:graphicData>
        </a:graphic>
      </p:graphicFrame>
      <p:graphicFrame>
        <p:nvGraphicFramePr>
          <p:cNvPr id="7" name="Table 6">
            <a:extLst>
              <a:ext uri="{FF2B5EF4-FFF2-40B4-BE49-F238E27FC236}">
                <a16:creationId xmlns:a16="http://schemas.microsoft.com/office/drawing/2014/main" id="{DF4A32FC-3393-432B-9A00-CA0D99476C35}"/>
              </a:ext>
            </a:extLst>
          </p:cNvPr>
          <p:cNvGraphicFramePr>
            <a:graphicFrameLocks noGrp="1"/>
          </p:cNvGraphicFramePr>
          <p:nvPr/>
        </p:nvGraphicFramePr>
        <p:xfrm>
          <a:off x="7170263" y="2432505"/>
          <a:ext cx="685800" cy="356236"/>
        </p:xfrm>
        <a:graphic>
          <a:graphicData uri="http://schemas.openxmlformats.org/drawingml/2006/table">
            <a:tbl>
              <a:tblPr/>
              <a:tblGrid>
                <a:gridCol w="685800">
                  <a:extLst>
                    <a:ext uri="{9D8B030D-6E8A-4147-A177-3AD203B41FA5}">
                      <a16:colId xmlns:a16="http://schemas.microsoft.com/office/drawing/2014/main" val="2837774678"/>
                    </a:ext>
                  </a:extLst>
                </a:gridCol>
              </a:tblGrid>
              <a:tr h="138113">
                <a:tc>
                  <a:txBody>
                    <a:bodyPr/>
                    <a:lstStyle/>
                    <a:p>
                      <a:pPr algn="ctr" fontAlgn="b"/>
                      <a:r>
                        <a:rPr lang="es-MX" sz="800" b="0" i="0" u="none" strike="noStrike">
                          <a:solidFill>
                            <a:srgbClr val="000000"/>
                          </a:solidFill>
                          <a:effectLst/>
                          <a:latin typeface="Calibri" panose="020F0502020204030204" pitchFamily="34" charset="0"/>
                        </a:rPr>
                        <a:t>COST PT17006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504391729"/>
                  </a:ext>
                </a:extLst>
              </a:tr>
              <a:tr h="210503">
                <a:tc>
                  <a:txBody>
                    <a:bodyPr/>
                    <a:lstStyle/>
                    <a:p>
                      <a:pPr algn="ctr" fontAlgn="b"/>
                      <a:r>
                        <a:rPr lang="es-MX" sz="1400" b="0" i="0" u="none" strike="noStrike" dirty="0">
                          <a:solidFill>
                            <a:srgbClr val="000000"/>
                          </a:solidFill>
                          <a:effectLst/>
                          <a:latin typeface="Calibri" panose="020F0502020204030204" pitchFamily="34" charset="0"/>
                        </a:rPr>
                        <a:t>0.246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976527"/>
                  </a:ext>
                </a:extLst>
              </a:tr>
            </a:tbl>
          </a:graphicData>
        </a:graphic>
      </p:graphicFrame>
      <p:graphicFrame>
        <p:nvGraphicFramePr>
          <p:cNvPr id="9" name="Table 8">
            <a:extLst>
              <a:ext uri="{FF2B5EF4-FFF2-40B4-BE49-F238E27FC236}">
                <a16:creationId xmlns:a16="http://schemas.microsoft.com/office/drawing/2014/main" id="{7A67DB1A-1B03-4A3E-994A-81FCB2603D0F}"/>
              </a:ext>
            </a:extLst>
          </p:cNvPr>
          <p:cNvGraphicFramePr>
            <a:graphicFrameLocks noGrp="1"/>
          </p:cNvGraphicFramePr>
          <p:nvPr/>
        </p:nvGraphicFramePr>
        <p:xfrm>
          <a:off x="7079775" y="3177391"/>
          <a:ext cx="866775" cy="356236"/>
        </p:xfrm>
        <a:graphic>
          <a:graphicData uri="http://schemas.openxmlformats.org/drawingml/2006/table">
            <a:tbl>
              <a:tblPr/>
              <a:tblGrid>
                <a:gridCol w="866775">
                  <a:extLst>
                    <a:ext uri="{9D8B030D-6E8A-4147-A177-3AD203B41FA5}">
                      <a16:colId xmlns:a16="http://schemas.microsoft.com/office/drawing/2014/main" val="4063945739"/>
                    </a:ext>
                  </a:extLst>
                </a:gridCol>
              </a:tblGrid>
              <a:tr h="138113">
                <a:tc>
                  <a:txBody>
                    <a:bodyPr/>
                    <a:lstStyle/>
                    <a:p>
                      <a:pPr algn="ctr" fontAlgn="b"/>
                      <a:r>
                        <a:rPr lang="es-MX" sz="800" b="0" i="0" u="none" strike="noStrike">
                          <a:solidFill>
                            <a:srgbClr val="000000"/>
                          </a:solidFill>
                          <a:effectLst/>
                          <a:latin typeface="Calibri" panose="020F0502020204030204" pitchFamily="34" charset="0"/>
                        </a:rPr>
                        <a:t>COST PER INCH</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312168256"/>
                  </a:ext>
                </a:extLst>
              </a:tr>
              <a:tr h="210503">
                <a:tc>
                  <a:txBody>
                    <a:bodyPr/>
                    <a:lstStyle/>
                    <a:p>
                      <a:pPr algn="ctr" fontAlgn="ctr"/>
                      <a:r>
                        <a:rPr lang="es-MX" sz="1400" b="0" i="0" u="none" strike="noStrike" dirty="0">
                          <a:solidFill>
                            <a:srgbClr val="000000"/>
                          </a:solidFill>
                          <a:effectLst/>
                          <a:latin typeface="Calibri" panose="020F0502020204030204" pitchFamily="34" charset="0"/>
                        </a:rPr>
                        <a:t>0.0205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4569025"/>
                  </a:ext>
                </a:extLst>
              </a:tr>
            </a:tbl>
          </a:graphicData>
        </a:graphic>
      </p:graphicFrame>
    </p:spTree>
    <p:extLst>
      <p:ext uri="{BB962C8B-B14F-4D97-AF65-F5344CB8AC3E}">
        <p14:creationId xmlns:p14="http://schemas.microsoft.com/office/powerpoint/2010/main" val="2546128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2C574-203C-4167-B554-2E1389266D08}"/>
              </a:ext>
            </a:extLst>
          </p:cNvPr>
          <p:cNvSpPr txBox="1"/>
          <p:nvPr/>
        </p:nvSpPr>
        <p:spPr>
          <a:xfrm>
            <a:off x="4062394" y="1472348"/>
            <a:ext cx="1552477" cy="830997"/>
          </a:xfrm>
          <a:prstGeom prst="rect">
            <a:avLst/>
          </a:prstGeom>
          <a:noFill/>
        </p:spPr>
        <p:txBody>
          <a:bodyPr wrap="none" rtlCol="0">
            <a:spAutoFit/>
          </a:bodyPr>
          <a:lstStyle/>
          <a:p>
            <a:pPr algn="ctr"/>
            <a:r>
              <a:rPr lang="en-US" sz="2400" dirty="0"/>
              <a:t>Base line</a:t>
            </a:r>
          </a:p>
          <a:p>
            <a:pPr algn="ctr"/>
            <a:r>
              <a:rPr lang="en-US" sz="2400" dirty="0"/>
              <a:t>RM’s 2019 </a:t>
            </a:r>
            <a:endParaRPr lang="es-MX" sz="2400" dirty="0"/>
          </a:p>
        </p:txBody>
      </p:sp>
      <p:graphicFrame>
        <p:nvGraphicFramePr>
          <p:cNvPr id="4" name="Object 3">
            <a:extLst>
              <a:ext uri="{FF2B5EF4-FFF2-40B4-BE49-F238E27FC236}">
                <a16:creationId xmlns:a16="http://schemas.microsoft.com/office/drawing/2014/main" id="{DB73A08A-D689-4A07-B843-F409A68C4A6C}"/>
              </a:ext>
            </a:extLst>
          </p:cNvPr>
          <p:cNvGraphicFramePr>
            <a:graphicFrameLocks noChangeAspect="1"/>
          </p:cNvGraphicFramePr>
          <p:nvPr/>
        </p:nvGraphicFramePr>
        <p:xfrm>
          <a:off x="2521254" y="2267736"/>
          <a:ext cx="4634757" cy="3377589"/>
        </p:xfrm>
        <a:graphic>
          <a:graphicData uri="http://schemas.openxmlformats.org/presentationml/2006/ole">
            <mc:AlternateContent xmlns:mc="http://schemas.openxmlformats.org/markup-compatibility/2006">
              <mc:Choice xmlns:v="urn:schemas-microsoft-com:vml" Requires="v">
                <p:oleObj name="Worksheet" r:id="rId2" imgW="3841936" imgH="3873315" progId="Excel.Sheet.12">
                  <p:embed/>
                </p:oleObj>
              </mc:Choice>
              <mc:Fallback>
                <p:oleObj name="Worksheet" r:id="rId2" imgW="3841936" imgH="3873315" progId="Excel.Sheet.12">
                  <p:embed/>
                  <p:pic>
                    <p:nvPicPr>
                      <p:cNvPr id="4" name="Object 3">
                        <a:extLst>
                          <a:ext uri="{FF2B5EF4-FFF2-40B4-BE49-F238E27FC236}">
                            <a16:creationId xmlns:a16="http://schemas.microsoft.com/office/drawing/2014/main" id="{DB73A08A-D689-4A07-B843-F409A68C4A6C}"/>
                          </a:ext>
                        </a:extLst>
                      </p:cNvPr>
                      <p:cNvPicPr/>
                      <p:nvPr/>
                    </p:nvPicPr>
                    <p:blipFill>
                      <a:blip r:embed="rId3"/>
                      <a:stretch>
                        <a:fillRect/>
                      </a:stretch>
                    </p:blipFill>
                    <p:spPr>
                      <a:xfrm>
                        <a:off x="2521254" y="2267736"/>
                        <a:ext cx="4634757" cy="3377589"/>
                      </a:xfrm>
                      <a:prstGeom prst="rect">
                        <a:avLst/>
                      </a:prstGeom>
                    </p:spPr>
                  </p:pic>
                </p:oleObj>
              </mc:Fallback>
            </mc:AlternateContent>
          </a:graphicData>
        </a:graphic>
      </p:graphicFrame>
    </p:spTree>
    <p:extLst>
      <p:ext uri="{BB962C8B-B14F-4D97-AF65-F5344CB8AC3E}">
        <p14:creationId xmlns:p14="http://schemas.microsoft.com/office/powerpoint/2010/main" val="3198297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2C574-203C-4167-B554-2E1389266D08}"/>
              </a:ext>
            </a:extLst>
          </p:cNvPr>
          <p:cNvSpPr txBox="1"/>
          <p:nvPr/>
        </p:nvSpPr>
        <p:spPr>
          <a:xfrm>
            <a:off x="3580503" y="1472348"/>
            <a:ext cx="2516266" cy="461665"/>
          </a:xfrm>
          <a:prstGeom prst="rect">
            <a:avLst/>
          </a:prstGeom>
          <a:noFill/>
        </p:spPr>
        <p:txBody>
          <a:bodyPr wrap="none" rtlCol="0">
            <a:spAutoFit/>
          </a:bodyPr>
          <a:lstStyle/>
          <a:p>
            <a:pPr algn="ctr"/>
            <a:r>
              <a:rPr lang="en-US" sz="2400" dirty="0"/>
              <a:t>Current waste cost</a:t>
            </a:r>
          </a:p>
        </p:txBody>
      </p:sp>
      <p:graphicFrame>
        <p:nvGraphicFramePr>
          <p:cNvPr id="6" name="Table 5">
            <a:extLst>
              <a:ext uri="{FF2B5EF4-FFF2-40B4-BE49-F238E27FC236}">
                <a16:creationId xmlns:a16="http://schemas.microsoft.com/office/drawing/2014/main" id="{E45A6D32-746B-4A24-AC3C-C2D9B0D0D0C4}"/>
              </a:ext>
            </a:extLst>
          </p:cNvPr>
          <p:cNvGraphicFramePr>
            <a:graphicFrameLocks noGrp="1"/>
          </p:cNvGraphicFramePr>
          <p:nvPr>
            <p:extLst>
              <p:ext uri="{D42A27DB-BD31-4B8C-83A1-F6EECF244321}">
                <p14:modId xmlns:p14="http://schemas.microsoft.com/office/powerpoint/2010/main" val="1163480523"/>
              </p:ext>
            </p:extLst>
          </p:nvPr>
        </p:nvGraphicFramePr>
        <p:xfrm>
          <a:off x="207468" y="1897023"/>
          <a:ext cx="4934932" cy="3629837"/>
        </p:xfrm>
        <a:graphic>
          <a:graphicData uri="http://schemas.openxmlformats.org/drawingml/2006/table">
            <a:tbl>
              <a:tblPr/>
              <a:tblGrid>
                <a:gridCol w="490090">
                  <a:extLst>
                    <a:ext uri="{9D8B030D-6E8A-4147-A177-3AD203B41FA5}">
                      <a16:colId xmlns:a16="http://schemas.microsoft.com/office/drawing/2014/main" val="4012867425"/>
                    </a:ext>
                  </a:extLst>
                </a:gridCol>
                <a:gridCol w="1184383">
                  <a:extLst>
                    <a:ext uri="{9D8B030D-6E8A-4147-A177-3AD203B41FA5}">
                      <a16:colId xmlns:a16="http://schemas.microsoft.com/office/drawing/2014/main" val="3855009538"/>
                    </a:ext>
                  </a:extLst>
                </a:gridCol>
                <a:gridCol w="619419">
                  <a:extLst>
                    <a:ext uri="{9D8B030D-6E8A-4147-A177-3AD203B41FA5}">
                      <a16:colId xmlns:a16="http://schemas.microsoft.com/office/drawing/2014/main" val="4109292296"/>
                    </a:ext>
                  </a:extLst>
                </a:gridCol>
                <a:gridCol w="646646">
                  <a:extLst>
                    <a:ext uri="{9D8B030D-6E8A-4147-A177-3AD203B41FA5}">
                      <a16:colId xmlns:a16="http://schemas.microsoft.com/office/drawing/2014/main" val="2591822674"/>
                    </a:ext>
                  </a:extLst>
                </a:gridCol>
                <a:gridCol w="428829">
                  <a:extLst>
                    <a:ext uri="{9D8B030D-6E8A-4147-A177-3AD203B41FA5}">
                      <a16:colId xmlns:a16="http://schemas.microsoft.com/office/drawing/2014/main" val="3682668290"/>
                    </a:ext>
                  </a:extLst>
                </a:gridCol>
                <a:gridCol w="428829">
                  <a:extLst>
                    <a:ext uri="{9D8B030D-6E8A-4147-A177-3AD203B41FA5}">
                      <a16:colId xmlns:a16="http://schemas.microsoft.com/office/drawing/2014/main" val="98812805"/>
                    </a:ext>
                  </a:extLst>
                </a:gridCol>
                <a:gridCol w="387988">
                  <a:extLst>
                    <a:ext uri="{9D8B030D-6E8A-4147-A177-3AD203B41FA5}">
                      <a16:colId xmlns:a16="http://schemas.microsoft.com/office/drawing/2014/main" val="2600952057"/>
                    </a:ext>
                  </a:extLst>
                </a:gridCol>
                <a:gridCol w="748748">
                  <a:extLst>
                    <a:ext uri="{9D8B030D-6E8A-4147-A177-3AD203B41FA5}">
                      <a16:colId xmlns:a16="http://schemas.microsoft.com/office/drawing/2014/main" val="1342006679"/>
                    </a:ext>
                  </a:extLst>
                </a:gridCol>
              </a:tblGrid>
              <a:tr h="98381">
                <a:tc>
                  <a:txBody>
                    <a:bodyPr/>
                    <a:lstStyle/>
                    <a:p>
                      <a:pPr algn="ctr" fontAlgn="b"/>
                      <a:r>
                        <a:rPr lang="es-MX" sz="500" b="0" i="0" u="none" strike="noStrike">
                          <a:solidFill>
                            <a:srgbClr val="000000"/>
                          </a:solidFill>
                          <a:effectLst/>
                          <a:latin typeface="Calibri" panose="020F0502020204030204" pitchFamily="34" charset="0"/>
                        </a:rPr>
                        <a:t>PART NUMBER</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500" b="0" i="0" u="none" strike="noStrike">
                          <a:solidFill>
                            <a:srgbClr val="000000"/>
                          </a:solidFill>
                          <a:effectLst/>
                          <a:latin typeface="Calibri" panose="020F0502020204030204" pitchFamily="34" charset="0"/>
                        </a:rPr>
                        <a:t>DESCRIPTION</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500" b="0" i="0" u="none" strike="noStrike">
                          <a:solidFill>
                            <a:srgbClr val="000000"/>
                          </a:solidFill>
                          <a:effectLst/>
                          <a:latin typeface="Calibri" panose="020F0502020204030204" pitchFamily="34" charset="0"/>
                        </a:rPr>
                        <a:t>CUT IN EXTRUSION</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500" b="0" i="0" u="none" strike="noStrike">
                          <a:solidFill>
                            <a:srgbClr val="000000"/>
                          </a:solidFill>
                          <a:effectLst/>
                          <a:latin typeface="Calibri" panose="020F0502020204030204" pitchFamily="34" charset="0"/>
                        </a:rPr>
                        <a:t>CUT BEFORE MOLD</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500" b="0" i="0" u="none" strike="noStrike">
                          <a:solidFill>
                            <a:srgbClr val="000000"/>
                          </a:solidFill>
                          <a:effectLst/>
                          <a:latin typeface="Calibri" panose="020F0502020204030204" pitchFamily="34" charset="0"/>
                        </a:rPr>
                        <a:t>TOLERANCIA</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500" b="0" i="0" u="none" strike="noStrike">
                          <a:solidFill>
                            <a:srgbClr val="000000"/>
                          </a:solidFill>
                          <a:effectLst/>
                          <a:latin typeface="Calibri" panose="020F0502020204030204" pitchFamily="34" charset="0"/>
                        </a:rPr>
                        <a:t>WASTE</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500" b="0" i="0" u="none" strike="noStrike">
                          <a:solidFill>
                            <a:srgbClr val="000000"/>
                          </a:solidFill>
                          <a:effectLst/>
                          <a:latin typeface="Calibri" panose="020F0502020204030204" pitchFamily="34" charset="0"/>
                        </a:rPr>
                        <a:t>RM's 2019</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500" b="0" i="0" u="none" strike="noStrike">
                          <a:solidFill>
                            <a:srgbClr val="000000"/>
                          </a:solidFill>
                          <a:effectLst/>
                          <a:latin typeface="Calibri" panose="020F0502020204030204" pitchFamily="34" charset="0"/>
                        </a:rPr>
                        <a:t>WASTE COST</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603363864"/>
                  </a:ext>
                </a:extLst>
              </a:tr>
              <a:tr h="105167">
                <a:tc>
                  <a:txBody>
                    <a:bodyPr/>
                    <a:lstStyle/>
                    <a:p>
                      <a:pPr algn="l" fontAlgn="b"/>
                      <a:r>
                        <a:rPr lang="es-MX" sz="500" b="0" i="0" u="none" strike="noStrike">
                          <a:solidFill>
                            <a:srgbClr val="000000"/>
                          </a:solidFill>
                          <a:effectLst/>
                          <a:latin typeface="Calibri" panose="020F0502020204030204" pitchFamily="34" charset="0"/>
                        </a:rPr>
                        <a:t>AC1010HFC</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500" b="0" i="0" u="none" strike="noStrike">
                          <a:solidFill>
                            <a:srgbClr val="000000"/>
                          </a:solidFill>
                          <a:effectLst/>
                          <a:latin typeface="Calibri" panose="020F0502020204030204" pitchFamily="34" charset="0"/>
                        </a:rPr>
                        <a:t>11FX10CM PELL IJ HIGHFLOW SXS</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s-MX" sz="500" b="0" i="0" u="none" strike="noStrike">
                          <a:solidFill>
                            <a:srgbClr val="000000"/>
                          </a:solidFill>
                          <a:effectLst/>
                          <a:latin typeface="Calibri" panose="020F0502020204030204" pitchFamily="34" charset="0"/>
                        </a:rPr>
                        <a:t>4.937</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s-MX" sz="500" b="0" i="0" u="none" strike="noStrike">
                          <a:solidFill>
                            <a:srgbClr val="000000"/>
                          </a:solidFill>
                          <a:effectLst/>
                          <a:latin typeface="Calibri" panose="020F0502020204030204" pitchFamily="34" charset="0"/>
                        </a:rPr>
                        <a:t>0.062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s-MX" sz="500" b="0" i="0" u="none" strike="noStrike" dirty="0">
                          <a:solidFill>
                            <a:srgbClr val="000000"/>
                          </a:solidFill>
                          <a:effectLst/>
                          <a:latin typeface="Calibri" panose="020F0502020204030204" pitchFamily="34" charset="0"/>
                        </a:rPr>
                        <a:t>7.063</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375</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54.30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8343290"/>
                  </a:ext>
                </a:extLst>
              </a:tr>
              <a:tr h="98381">
                <a:tc>
                  <a:txBody>
                    <a:bodyPr/>
                    <a:lstStyle/>
                    <a:p>
                      <a:pPr algn="l" fontAlgn="ctr"/>
                      <a:r>
                        <a:rPr lang="es-MX" sz="500" b="0" i="0" u="none" strike="noStrike">
                          <a:solidFill>
                            <a:srgbClr val="000000"/>
                          </a:solidFill>
                          <a:effectLst/>
                          <a:latin typeface="Calibri" panose="020F0502020204030204" pitchFamily="34" charset="0"/>
                        </a:rPr>
                        <a:t>AC1002HF</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ctr"/>
                      <a:r>
                        <a:rPr lang="pt-BR" sz="500" b="0" i="0" u="none" strike="noStrike">
                          <a:solidFill>
                            <a:srgbClr val="000000"/>
                          </a:solidFill>
                          <a:effectLst/>
                          <a:latin typeface="Calibri" panose="020F0502020204030204" pitchFamily="34" charset="0"/>
                        </a:rPr>
                        <a:t>11F X 4.75HI-FLO SXS; NO LOGO</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5.574</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rowSpan="2">
                  <a:txBody>
                    <a:bodyPr/>
                    <a:lstStyle/>
                    <a:p>
                      <a:pPr algn="ctr" fontAlgn="ctr"/>
                      <a:r>
                        <a:rPr lang="es-MX" sz="500" b="0" i="0" u="none" strike="noStrike">
                          <a:solidFill>
                            <a:srgbClr val="000000"/>
                          </a:solidFill>
                          <a:effectLst/>
                          <a:latin typeface="Calibri" panose="020F0502020204030204" pitchFamily="34" charset="0"/>
                        </a:rPr>
                        <a:t>0.062</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b"/>
                      <a:r>
                        <a:rPr lang="es-MX" sz="500" b="0" i="0" u="none" strike="noStrike" dirty="0">
                          <a:solidFill>
                            <a:srgbClr val="000000"/>
                          </a:solidFill>
                          <a:effectLst/>
                          <a:latin typeface="Calibri" panose="020F0502020204030204" pitchFamily="34" charset="0"/>
                        </a:rPr>
                        <a:t>6.426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591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77.85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953317"/>
                  </a:ext>
                </a:extLst>
              </a:tr>
              <a:tr h="98381">
                <a:tc>
                  <a:txBody>
                    <a:bodyPr/>
                    <a:lstStyle/>
                    <a:p>
                      <a:pPr algn="l" fontAlgn="ctr"/>
                      <a:r>
                        <a:rPr lang="es-MX" sz="500" b="0" i="0" u="none" strike="noStrike">
                          <a:solidFill>
                            <a:srgbClr val="000000"/>
                          </a:solidFill>
                          <a:effectLst/>
                          <a:latin typeface="Calibri" panose="020F0502020204030204" pitchFamily="34" charset="0"/>
                        </a:rPr>
                        <a:t>AC1002HFC</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ctr"/>
                      <a:r>
                        <a:rPr lang="pt-BR" sz="500" b="0" i="0" u="none" strike="noStrike">
                          <a:solidFill>
                            <a:srgbClr val="000000"/>
                          </a:solidFill>
                          <a:effectLst/>
                          <a:latin typeface="Calibri" panose="020F0502020204030204" pitchFamily="34" charset="0"/>
                        </a:rPr>
                        <a:t>11FX12CM IJ HI-FLO SXS;NO LOGO</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5.574</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757171"/>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6.426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2653</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349.49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3580171"/>
                  </a:ext>
                </a:extLst>
              </a:tr>
              <a:tr h="98381">
                <a:tc>
                  <a:txBody>
                    <a:bodyPr/>
                    <a:lstStyle/>
                    <a:p>
                      <a:pPr algn="l" fontAlgn="b"/>
                      <a:r>
                        <a:rPr lang="es-MX" sz="500" b="0" i="0" u="none" strike="noStrike">
                          <a:solidFill>
                            <a:srgbClr val="000000"/>
                          </a:solidFill>
                          <a:effectLst/>
                          <a:latin typeface="Calibri" panose="020F0502020204030204" pitchFamily="34" charset="0"/>
                        </a:rPr>
                        <a:t>AC4090</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s-MX" sz="500" b="0" i="0" u="none" strike="noStrike">
                          <a:solidFill>
                            <a:srgbClr val="000000"/>
                          </a:solidFill>
                          <a:effectLst/>
                          <a:latin typeface="Calibri" panose="020F0502020204030204" pitchFamily="34" charset="0"/>
                        </a:rPr>
                        <a:t>12FX13CM DUOJET SXS GEN CURVED</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6.118</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s-MX" sz="500" b="0" i="0" u="none" strike="noStrike">
                          <a:solidFill>
                            <a:srgbClr val="000000"/>
                          </a:solidFill>
                          <a:effectLst/>
                          <a:latin typeface="Calibri" panose="020F0502020204030204" pitchFamily="34" charset="0"/>
                        </a:rPr>
                        <a:t>0.100</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s-MX" sz="500" b="0" i="0" u="none" strike="noStrike" dirty="0">
                          <a:solidFill>
                            <a:srgbClr val="000000"/>
                          </a:solidFill>
                          <a:effectLst/>
                          <a:latin typeface="Calibri" panose="020F0502020204030204" pitchFamily="34" charset="0"/>
                        </a:rPr>
                        <a:t>5.882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2161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260.58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736927"/>
                  </a:ext>
                </a:extLst>
              </a:tr>
              <a:tr h="105167">
                <a:tc>
                  <a:txBody>
                    <a:bodyPr/>
                    <a:lstStyle/>
                    <a:p>
                      <a:pPr algn="l" fontAlgn="b"/>
                      <a:r>
                        <a:rPr lang="es-MX" sz="500" b="0" i="0" u="none" strike="noStrike">
                          <a:solidFill>
                            <a:srgbClr val="000000"/>
                          </a:solidFill>
                          <a:effectLst/>
                          <a:latin typeface="Calibri" panose="020F0502020204030204" pitchFamily="34" charset="0"/>
                        </a:rPr>
                        <a:t>AC1011HFC</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b"/>
                      <a:r>
                        <a:rPr lang="es-MX" sz="500" b="0" i="0" u="none" strike="noStrike">
                          <a:solidFill>
                            <a:srgbClr val="000000"/>
                          </a:solidFill>
                          <a:effectLst/>
                          <a:latin typeface="Calibri" panose="020F0502020204030204" pitchFamily="34" charset="0"/>
                        </a:rPr>
                        <a:t>11FX13.5CM IJ HI-FLOW SXS</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6.315</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es-MX" sz="500" b="0" i="0" u="none" strike="noStrike">
                          <a:solidFill>
                            <a:srgbClr val="000000"/>
                          </a:solidFill>
                          <a:effectLst/>
                          <a:latin typeface="Calibri" panose="020F0502020204030204" pitchFamily="34" charset="0"/>
                        </a:rPr>
                        <a:t>0.062</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b"/>
                      <a:r>
                        <a:rPr lang="es-MX" sz="500" b="0" i="0" u="none" strike="noStrike" dirty="0">
                          <a:solidFill>
                            <a:srgbClr val="000000"/>
                          </a:solidFill>
                          <a:effectLst/>
                          <a:latin typeface="Calibri" panose="020F0502020204030204" pitchFamily="34" charset="0"/>
                        </a:rPr>
                        <a:t>5.685</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800</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93.23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198943"/>
                  </a:ext>
                </a:extLst>
              </a:tr>
              <a:tr h="98381">
                <a:tc>
                  <a:txBody>
                    <a:bodyPr/>
                    <a:lstStyle/>
                    <a:p>
                      <a:pPr algn="l" fontAlgn="b"/>
                      <a:r>
                        <a:rPr lang="es-MX" sz="500" b="0" i="0" u="none" strike="noStrike">
                          <a:solidFill>
                            <a:srgbClr val="000000"/>
                          </a:solidFill>
                          <a:effectLst/>
                          <a:latin typeface="Calibri" panose="020F0502020204030204" pitchFamily="34" charset="0"/>
                        </a:rPr>
                        <a:t>AC1218</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500" b="0" i="0" u="none" strike="noStrike">
                          <a:solidFill>
                            <a:srgbClr val="000000"/>
                          </a:solidFill>
                          <a:effectLst/>
                          <a:latin typeface="Calibri" panose="020F0502020204030204" pitchFamily="34" charset="0"/>
                        </a:rPr>
                        <a:t>12FX15CM DUOJET SXS STRAIGHT</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dirty="0">
                          <a:solidFill>
                            <a:srgbClr val="000000"/>
                          </a:solidFill>
                          <a:effectLst/>
                          <a:latin typeface="Calibri" panose="020F0502020204030204" pitchFamily="34" charset="0"/>
                        </a:rPr>
                        <a:t>6.609</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rowSpan="8">
                  <a:txBody>
                    <a:bodyPr/>
                    <a:lstStyle/>
                    <a:p>
                      <a:pPr algn="ctr" fontAlgn="ctr"/>
                      <a:r>
                        <a:rPr lang="es-MX" sz="500" b="0" i="0" u="none" strike="noStrike">
                          <a:solidFill>
                            <a:srgbClr val="000000"/>
                          </a:solidFill>
                          <a:effectLst/>
                          <a:latin typeface="Calibri" panose="020F0502020204030204" pitchFamily="34" charset="0"/>
                        </a:rPr>
                        <a:t>0.100</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500" b="0" i="0" u="none" strike="noStrike" dirty="0">
                          <a:solidFill>
                            <a:srgbClr val="000000"/>
                          </a:solidFill>
                          <a:effectLst/>
                          <a:latin typeface="Calibri" panose="020F0502020204030204" pitchFamily="34" charset="0"/>
                        </a:rPr>
                        <a:t>5.391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2239</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247.44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0653828"/>
                  </a:ext>
                </a:extLst>
              </a:tr>
              <a:tr h="98381">
                <a:tc>
                  <a:txBody>
                    <a:bodyPr/>
                    <a:lstStyle/>
                    <a:p>
                      <a:pPr algn="l" fontAlgn="b"/>
                      <a:r>
                        <a:rPr lang="es-MX" sz="500" b="0" i="0" u="none" strike="noStrike">
                          <a:solidFill>
                            <a:srgbClr val="000000"/>
                          </a:solidFill>
                          <a:effectLst/>
                          <a:latin typeface="Calibri" panose="020F0502020204030204" pitchFamily="34" charset="0"/>
                        </a:rPr>
                        <a:t>AC1218C</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500" b="0" i="0" u="none" strike="noStrike">
                          <a:solidFill>
                            <a:srgbClr val="000000"/>
                          </a:solidFill>
                          <a:effectLst/>
                          <a:latin typeface="Calibri" panose="020F0502020204030204" pitchFamily="34" charset="0"/>
                        </a:rPr>
                        <a:t>12FX15CM DUOJET SXS CURVED</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dirty="0">
                          <a:solidFill>
                            <a:srgbClr val="000000"/>
                          </a:solidFill>
                          <a:effectLst/>
                          <a:latin typeface="Calibri" panose="020F0502020204030204" pitchFamily="34" charset="0"/>
                        </a:rPr>
                        <a:t>6.609</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5.391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12155</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1,343.32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7368549"/>
                  </a:ext>
                </a:extLst>
              </a:tr>
              <a:tr h="98381">
                <a:tc>
                  <a:txBody>
                    <a:bodyPr/>
                    <a:lstStyle/>
                    <a:p>
                      <a:pPr algn="l" fontAlgn="b"/>
                      <a:r>
                        <a:rPr lang="es-MX" sz="500" b="0" i="0" u="none" strike="noStrike">
                          <a:solidFill>
                            <a:srgbClr val="000000"/>
                          </a:solidFill>
                          <a:effectLst/>
                          <a:latin typeface="Calibri" panose="020F0502020204030204" pitchFamily="34" charset="0"/>
                        </a:rPr>
                        <a:t>AC4214</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500" b="0" i="0" u="none" strike="noStrike">
                          <a:solidFill>
                            <a:srgbClr val="000000"/>
                          </a:solidFill>
                          <a:effectLst/>
                          <a:latin typeface="Calibri" panose="020F0502020204030204" pitchFamily="34" charset="0"/>
                        </a:rPr>
                        <a:t>12FX15CM DUOJET SXS STR GENER</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dirty="0">
                          <a:solidFill>
                            <a:srgbClr val="000000"/>
                          </a:solidFill>
                          <a:effectLst/>
                          <a:latin typeface="Calibri" panose="020F0502020204030204" pitchFamily="34" charset="0"/>
                        </a:rPr>
                        <a:t>6.609</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5.391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33207</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3,669.89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8441514"/>
                  </a:ext>
                </a:extLst>
              </a:tr>
              <a:tr h="98381">
                <a:tc>
                  <a:txBody>
                    <a:bodyPr/>
                    <a:lstStyle/>
                    <a:p>
                      <a:pPr algn="l" fontAlgn="b"/>
                      <a:r>
                        <a:rPr lang="es-MX" sz="500" b="0" i="0" u="none" strike="noStrike">
                          <a:solidFill>
                            <a:srgbClr val="000000"/>
                          </a:solidFill>
                          <a:effectLst/>
                          <a:latin typeface="Calibri" panose="020F0502020204030204" pitchFamily="34" charset="0"/>
                        </a:rPr>
                        <a:t>AC4214NP</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500" b="0" i="0" u="none" strike="noStrike">
                          <a:solidFill>
                            <a:srgbClr val="000000"/>
                          </a:solidFill>
                          <a:effectLst/>
                          <a:latin typeface="Calibri" panose="020F0502020204030204" pitchFamily="34" charset="0"/>
                        </a:rPr>
                        <a:t>12FX15CM DUOJET SXS STR-NIPRO</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dirty="0">
                          <a:solidFill>
                            <a:srgbClr val="000000"/>
                          </a:solidFill>
                          <a:effectLst/>
                          <a:latin typeface="Calibri" panose="020F0502020204030204" pitchFamily="34" charset="0"/>
                        </a:rPr>
                        <a:t>6.609</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tc>
                  <a:txBody>
                    <a:bodyPr/>
                    <a:lstStyle/>
                    <a:p>
                      <a:pPr algn="ctr" fontAlgn="b"/>
                      <a:r>
                        <a:rPr lang="es-MX" sz="500" b="0" i="0" u="none" strike="noStrike">
                          <a:solidFill>
                            <a:srgbClr val="000000"/>
                          </a:solidFill>
                          <a:effectLst/>
                          <a:latin typeface="Calibri" panose="020F0502020204030204" pitchFamily="34" charset="0"/>
                        </a:rPr>
                        <a:t>5.391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2408</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266.12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360737"/>
                  </a:ext>
                </a:extLst>
              </a:tr>
              <a:tr h="98381">
                <a:tc>
                  <a:txBody>
                    <a:bodyPr/>
                    <a:lstStyle/>
                    <a:p>
                      <a:pPr algn="l" fontAlgn="b"/>
                      <a:r>
                        <a:rPr lang="es-MX" sz="500" b="0" i="0" u="none" strike="noStrike">
                          <a:solidFill>
                            <a:srgbClr val="000000"/>
                          </a:solidFill>
                          <a:effectLst/>
                          <a:latin typeface="Calibri" panose="020F0502020204030204" pitchFamily="34" charset="0"/>
                        </a:rPr>
                        <a:t>AC4294</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500" b="0" i="0" u="none" strike="noStrike">
                          <a:solidFill>
                            <a:srgbClr val="000000"/>
                          </a:solidFill>
                          <a:effectLst/>
                          <a:latin typeface="Calibri" panose="020F0502020204030204" pitchFamily="34" charset="0"/>
                        </a:rPr>
                        <a:t>12FX15CM DUOJET SXS CV/GENERIC</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dirty="0">
                          <a:solidFill>
                            <a:srgbClr val="000000"/>
                          </a:solidFill>
                          <a:effectLst/>
                          <a:latin typeface="Calibri" panose="020F0502020204030204" pitchFamily="34" charset="0"/>
                        </a:rPr>
                        <a:t>6.609</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5.391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38916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4,300.82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085669"/>
                  </a:ext>
                </a:extLst>
              </a:tr>
              <a:tr h="98381">
                <a:tc>
                  <a:txBody>
                    <a:bodyPr/>
                    <a:lstStyle/>
                    <a:p>
                      <a:pPr algn="l" fontAlgn="b"/>
                      <a:r>
                        <a:rPr lang="es-MX" sz="500" b="0" i="0" u="none" strike="noStrike">
                          <a:solidFill>
                            <a:srgbClr val="000000"/>
                          </a:solidFill>
                          <a:effectLst/>
                          <a:latin typeface="Calibri" panose="020F0502020204030204" pitchFamily="34" charset="0"/>
                        </a:rPr>
                        <a:t>AC4294NP</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500" b="0" i="0" u="none" strike="noStrike">
                          <a:solidFill>
                            <a:srgbClr val="000000"/>
                          </a:solidFill>
                          <a:effectLst/>
                          <a:latin typeface="Calibri" panose="020F0502020204030204" pitchFamily="34" charset="0"/>
                        </a:rPr>
                        <a:t>12FX15CM DUOJET SXS CURV-NIPRO</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dirty="0">
                          <a:solidFill>
                            <a:srgbClr val="000000"/>
                          </a:solidFill>
                          <a:effectLst/>
                          <a:latin typeface="Calibri" panose="020F0502020204030204" pitchFamily="34" charset="0"/>
                        </a:rPr>
                        <a:t>6.609</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5.391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7527</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831.85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0473329"/>
                  </a:ext>
                </a:extLst>
              </a:tr>
              <a:tr h="98381">
                <a:tc>
                  <a:txBody>
                    <a:bodyPr/>
                    <a:lstStyle/>
                    <a:p>
                      <a:pPr algn="l" fontAlgn="b"/>
                      <a:r>
                        <a:rPr lang="es-MX" sz="500" b="0" i="0" u="none" strike="noStrike">
                          <a:solidFill>
                            <a:srgbClr val="000000"/>
                          </a:solidFill>
                          <a:effectLst/>
                          <a:latin typeface="Calibri" panose="020F0502020204030204" pitchFamily="34" charset="0"/>
                        </a:rPr>
                        <a:t>AC1003HF</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500" b="0" i="0" u="none" strike="noStrike">
                          <a:solidFill>
                            <a:srgbClr val="000000"/>
                          </a:solidFill>
                          <a:effectLst/>
                          <a:latin typeface="Calibri" panose="020F0502020204030204" pitchFamily="34" charset="0"/>
                        </a:rPr>
                        <a:t>11FX6" HIGH FLOW SXS; NO LOGO</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dirty="0">
                          <a:solidFill>
                            <a:srgbClr val="000000"/>
                          </a:solidFill>
                          <a:effectLst/>
                          <a:latin typeface="Calibri" panose="020F0502020204030204" pitchFamily="34" charset="0"/>
                        </a:rPr>
                        <a:t>6.609</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tc>
                  <a:txBody>
                    <a:bodyPr/>
                    <a:lstStyle/>
                    <a:p>
                      <a:pPr algn="ctr" fontAlgn="b"/>
                      <a:r>
                        <a:rPr lang="es-MX" sz="500" b="0" i="0" u="none" strike="noStrike">
                          <a:solidFill>
                            <a:srgbClr val="000000"/>
                          </a:solidFill>
                          <a:effectLst/>
                          <a:latin typeface="Calibri" panose="020F0502020204030204" pitchFamily="34" charset="0"/>
                        </a:rPr>
                        <a:t>5.391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25112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2,775.27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5650361"/>
                  </a:ext>
                </a:extLst>
              </a:tr>
              <a:tr h="98381">
                <a:tc>
                  <a:txBody>
                    <a:bodyPr/>
                    <a:lstStyle/>
                    <a:p>
                      <a:pPr algn="l" fontAlgn="b"/>
                      <a:r>
                        <a:rPr lang="es-MX" sz="500" b="0" i="0" u="none" strike="noStrike">
                          <a:solidFill>
                            <a:srgbClr val="000000"/>
                          </a:solidFill>
                          <a:effectLst/>
                          <a:latin typeface="Calibri" panose="020F0502020204030204" pitchFamily="34" charset="0"/>
                        </a:rPr>
                        <a:t>AC1003HFC</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pt-BR" sz="500" b="0" i="0" u="none" strike="noStrike">
                          <a:solidFill>
                            <a:srgbClr val="000000"/>
                          </a:solidFill>
                          <a:effectLst/>
                          <a:latin typeface="Calibri" panose="020F0502020204030204" pitchFamily="34" charset="0"/>
                        </a:rPr>
                        <a:t>11FX15CM IJ HI-FLO SXS;NO LOGO</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dirty="0">
                          <a:solidFill>
                            <a:srgbClr val="000000"/>
                          </a:solidFill>
                          <a:effectLst/>
                          <a:latin typeface="Calibri" panose="020F0502020204030204" pitchFamily="34" charset="0"/>
                        </a:rPr>
                        <a:t>6.609</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5.391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23553</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2,602.97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5329628"/>
                  </a:ext>
                </a:extLst>
              </a:tr>
              <a:tr h="98381">
                <a:tc>
                  <a:txBody>
                    <a:bodyPr/>
                    <a:lstStyle/>
                    <a:p>
                      <a:pPr algn="l" fontAlgn="b"/>
                      <a:r>
                        <a:rPr lang="es-MX" sz="500" b="0" i="0" u="none" strike="noStrike">
                          <a:solidFill>
                            <a:srgbClr val="000000"/>
                          </a:solidFill>
                          <a:effectLst/>
                          <a:latin typeface="Calibri" panose="020F0502020204030204" pitchFamily="34" charset="0"/>
                        </a:rPr>
                        <a:t>AC4091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500" b="0" i="0" u="none" strike="noStrike">
                          <a:solidFill>
                            <a:srgbClr val="000000"/>
                          </a:solidFill>
                          <a:effectLst/>
                          <a:latin typeface="Calibri" panose="020F0502020204030204" pitchFamily="34" charset="0"/>
                        </a:rPr>
                        <a:t>12FX16CM DUOJET SXS GEN CURVED</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dirty="0">
                          <a:solidFill>
                            <a:srgbClr val="000000"/>
                          </a:solidFill>
                          <a:effectLst/>
                          <a:latin typeface="Calibri" panose="020F0502020204030204" pitchFamily="34" charset="0"/>
                        </a:rPr>
                        <a:t>7.3</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rowSpan="3">
                  <a:txBody>
                    <a:bodyPr/>
                    <a:lstStyle/>
                    <a:p>
                      <a:pPr algn="ctr" fontAlgn="ctr"/>
                      <a:r>
                        <a:rPr lang="es-MX" sz="500" b="0" i="0" u="none" strike="noStrike">
                          <a:solidFill>
                            <a:srgbClr val="000000"/>
                          </a:solidFill>
                          <a:effectLst/>
                          <a:latin typeface="Calibri" panose="020F0502020204030204" pitchFamily="34" charset="0"/>
                        </a:rPr>
                        <a:t>0.100</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500" b="0" i="0" u="none" strike="noStrike" dirty="0">
                          <a:solidFill>
                            <a:srgbClr val="000000"/>
                          </a:solidFill>
                          <a:effectLst/>
                          <a:latin typeface="Calibri" panose="020F0502020204030204" pitchFamily="34" charset="0"/>
                        </a:rPr>
                        <a:t>4.7</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8582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dirty="0">
                          <a:solidFill>
                            <a:srgbClr val="000000"/>
                          </a:solidFill>
                          <a:effectLst/>
                          <a:latin typeface="Calibri" panose="020F0502020204030204" pitchFamily="34" charset="0"/>
                        </a:rPr>
                        <a:t> $                          826.88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480829"/>
                  </a:ext>
                </a:extLst>
              </a:tr>
              <a:tr h="98381">
                <a:tc>
                  <a:txBody>
                    <a:bodyPr/>
                    <a:lstStyle/>
                    <a:p>
                      <a:pPr algn="l" fontAlgn="b"/>
                      <a:r>
                        <a:rPr lang="es-MX" sz="500" b="0" i="0" u="none" strike="noStrike">
                          <a:solidFill>
                            <a:srgbClr val="000000"/>
                          </a:solidFill>
                          <a:effectLst/>
                          <a:latin typeface="Calibri" panose="020F0502020204030204" pitchFamily="34" charset="0"/>
                        </a:rPr>
                        <a:t>AC4211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500" b="0" i="0" u="none" strike="noStrike">
                          <a:solidFill>
                            <a:srgbClr val="000000"/>
                          </a:solidFill>
                          <a:effectLst/>
                          <a:latin typeface="Calibri" panose="020F0502020204030204" pitchFamily="34" charset="0"/>
                        </a:rPr>
                        <a:t>12FX16CM DUOJET SXS GEN STR</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7.3</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4.7</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914</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88.06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950788"/>
                  </a:ext>
                </a:extLst>
              </a:tr>
              <a:tr h="98381">
                <a:tc>
                  <a:txBody>
                    <a:bodyPr/>
                    <a:lstStyle/>
                    <a:p>
                      <a:pPr algn="l" fontAlgn="b"/>
                      <a:r>
                        <a:rPr lang="es-MX" sz="500" b="0" i="0" u="none" strike="noStrike">
                          <a:solidFill>
                            <a:srgbClr val="000000"/>
                          </a:solidFill>
                          <a:effectLst/>
                          <a:latin typeface="Calibri" panose="020F0502020204030204" pitchFamily="34" charset="0"/>
                        </a:rPr>
                        <a:t>AC4211-A</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500" b="0" i="0" u="none" strike="noStrike">
                          <a:solidFill>
                            <a:srgbClr val="000000"/>
                          </a:solidFill>
                          <a:effectLst/>
                          <a:latin typeface="Calibri" panose="020F0502020204030204" pitchFamily="34" charset="0"/>
                        </a:rPr>
                        <a:t>12FX16CM DUOJET SXS STR-SENTIA</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7.3</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4.7</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0</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3876987"/>
                  </a:ext>
                </a:extLst>
              </a:tr>
              <a:tr h="98381">
                <a:tc rowSpan="2">
                  <a:txBody>
                    <a:bodyPr/>
                    <a:lstStyle/>
                    <a:p>
                      <a:pPr algn="l" fontAlgn="b"/>
                      <a:r>
                        <a:rPr lang="es-MX" sz="500" b="0" i="0" u="none" strike="noStrike">
                          <a:solidFill>
                            <a:srgbClr val="000000"/>
                          </a:solidFill>
                          <a:effectLst/>
                          <a:latin typeface="Calibri" panose="020F0502020204030204" pitchFamily="34" charset="0"/>
                        </a:rPr>
                        <a:t>AC1219</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rowSpan="2">
                  <a:txBody>
                    <a:bodyPr/>
                    <a:lstStyle/>
                    <a:p>
                      <a:pPr algn="l" fontAlgn="b"/>
                      <a:r>
                        <a:rPr lang="es-MX" sz="500" b="0" i="0" u="none" strike="noStrike">
                          <a:solidFill>
                            <a:srgbClr val="000000"/>
                          </a:solidFill>
                          <a:effectLst/>
                          <a:latin typeface="Calibri" panose="020F0502020204030204" pitchFamily="34" charset="0"/>
                        </a:rPr>
                        <a:t>12FX20CM DUOJET SXS STRAIGHT</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rowSpan="2">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2">
                  <a:txBody>
                    <a:bodyPr/>
                    <a:lstStyle/>
                    <a:p>
                      <a:pPr algn="ctr" fontAlgn="ctr"/>
                      <a:r>
                        <a:rPr lang="es-MX" sz="500" b="0" i="0" u="none" strike="noStrike" dirty="0">
                          <a:solidFill>
                            <a:srgbClr val="000000"/>
                          </a:solidFill>
                          <a:effectLst/>
                          <a:latin typeface="Calibri" panose="020F0502020204030204" pitchFamily="34" charset="0"/>
                        </a:rPr>
                        <a:t>8.874</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rowSpan="9">
                  <a:txBody>
                    <a:bodyPr/>
                    <a:lstStyle/>
                    <a:p>
                      <a:pPr algn="ctr" fontAlgn="ctr"/>
                      <a:r>
                        <a:rPr lang="es-MX" sz="500" b="0" i="0" u="none" strike="noStrike">
                          <a:solidFill>
                            <a:srgbClr val="000000"/>
                          </a:solidFill>
                          <a:effectLst/>
                          <a:latin typeface="Calibri" panose="020F0502020204030204" pitchFamily="34" charset="0"/>
                        </a:rPr>
                        <a:t>0.100</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500" b="0" i="0" u="none" strike="noStrike" dirty="0">
                          <a:solidFill>
                            <a:srgbClr val="000000"/>
                          </a:solidFill>
                          <a:effectLst/>
                          <a:latin typeface="Calibri" panose="020F0502020204030204" pitchFamily="34" charset="0"/>
                        </a:rPr>
                        <a:t>3.126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10040</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643.39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3095271"/>
                  </a:ext>
                </a:extLst>
              </a:tr>
              <a:tr h="130953">
                <a:tc vMerge="1">
                  <a:txBody>
                    <a:bodyPr/>
                    <a:lstStyle/>
                    <a:p>
                      <a:pPr algn="l" fontAlgn="b"/>
                      <a:r>
                        <a:rPr lang="es-MX" sz="500" b="0" i="0" u="none" strike="noStrike">
                          <a:solidFill>
                            <a:srgbClr val="000000"/>
                          </a:solidFill>
                          <a:effectLst/>
                          <a:latin typeface="Calibri" panose="020F0502020204030204" pitchFamily="34" charset="0"/>
                        </a:rPr>
                        <a:t>AC1219C</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pPr algn="l" fontAlgn="b"/>
                      <a:r>
                        <a:rPr lang="es-MX" sz="500" b="0" i="0" u="none" strike="noStrike">
                          <a:solidFill>
                            <a:srgbClr val="000000"/>
                          </a:solidFill>
                          <a:effectLst/>
                          <a:latin typeface="Calibri" panose="020F0502020204030204" pitchFamily="34" charset="0"/>
                        </a:rPr>
                        <a:t>12FX20CM DUOJET SXS CURVED</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vMerge="1">
                  <a:txBody>
                    <a:bodyPr/>
                    <a:lstStyle/>
                    <a:p>
                      <a:pPr algn="ctr" fontAlgn="ctr"/>
                      <a:r>
                        <a:rPr lang="es-MX" sz="500" b="0" i="0" u="none" strike="noStrike">
                          <a:solidFill>
                            <a:srgbClr val="000000"/>
                          </a:solidFill>
                          <a:effectLst/>
                          <a:latin typeface="Calibri" panose="020F0502020204030204" pitchFamily="34" charset="0"/>
                        </a:rPr>
                        <a:t>8.874</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rowSpan="2">
                  <a:txBody>
                    <a:bodyPr/>
                    <a:lstStyle/>
                    <a:p>
                      <a:pPr algn="ctr" fontAlgn="b"/>
                      <a:r>
                        <a:rPr lang="es-MX" sz="500" b="0" i="0" u="none" strike="noStrike" dirty="0">
                          <a:solidFill>
                            <a:srgbClr val="000000"/>
                          </a:solidFill>
                          <a:effectLst/>
                          <a:latin typeface="Calibri" panose="020F0502020204030204" pitchFamily="34" charset="0"/>
                        </a:rPr>
                        <a:t>3.126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2">
                  <a:txBody>
                    <a:bodyPr/>
                    <a:lstStyle/>
                    <a:p>
                      <a:pPr algn="ctr" fontAlgn="b"/>
                      <a:r>
                        <a:rPr lang="es-MX" sz="500" b="0" i="0" u="none" strike="noStrike">
                          <a:solidFill>
                            <a:srgbClr val="000000"/>
                          </a:solidFill>
                          <a:effectLst/>
                          <a:latin typeface="Calibri" panose="020F0502020204030204" pitchFamily="34" charset="0"/>
                        </a:rPr>
                        <a:t>6590</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s-MX" sz="500" b="0" i="0" u="none" strike="noStrike">
                          <a:solidFill>
                            <a:srgbClr val="000000"/>
                          </a:solidFill>
                          <a:effectLst/>
                          <a:latin typeface="Calibri" panose="020F0502020204030204" pitchFamily="34" charset="0"/>
                        </a:rPr>
                        <a:t> $                          422.31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3928122"/>
                  </a:ext>
                </a:extLst>
              </a:tr>
              <a:tr h="0">
                <a:tc>
                  <a:txBody>
                    <a:bodyPr/>
                    <a:lstStyle/>
                    <a:p>
                      <a:pPr algn="l" fontAlgn="b"/>
                      <a:r>
                        <a:rPr lang="es-MX" sz="500" b="0" i="0" u="none" strike="noStrike">
                          <a:solidFill>
                            <a:srgbClr val="000000"/>
                          </a:solidFill>
                          <a:effectLst/>
                          <a:latin typeface="Calibri" panose="020F0502020204030204" pitchFamily="34" charset="0"/>
                        </a:rPr>
                        <a:t>AC1219C</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500" b="0" i="0" u="none" strike="noStrike">
                          <a:solidFill>
                            <a:srgbClr val="000000"/>
                          </a:solidFill>
                          <a:effectLst/>
                          <a:latin typeface="Calibri" panose="020F0502020204030204" pitchFamily="34" charset="0"/>
                        </a:rPr>
                        <a:t>12FX20CM DUOJET SXS CURVED</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dirty="0">
                          <a:solidFill>
                            <a:srgbClr val="000000"/>
                          </a:solidFill>
                          <a:effectLst/>
                          <a:latin typeface="Calibri" panose="020F0502020204030204" pitchFamily="34" charset="0"/>
                        </a:rPr>
                        <a:t>8.874</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vMerge="1">
                  <a:txBody>
                    <a:bodyPr/>
                    <a:lstStyle/>
                    <a:p>
                      <a:pPr algn="ctr" fontAlgn="b"/>
                      <a:endParaRPr lang="es-MX" sz="500" b="0" i="0" u="none" strike="noStrike" dirty="0">
                        <a:solidFill>
                          <a:srgbClr val="000000"/>
                        </a:solidFill>
                        <a:effectLst/>
                        <a:latin typeface="Calibri" panose="020F0502020204030204" pitchFamily="34" charset="0"/>
                      </a:endParaRP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vMerge="1">
                  <a:txBody>
                    <a:bodyPr/>
                    <a:lstStyle/>
                    <a:p>
                      <a:pPr algn="ctr" fontAlgn="b"/>
                      <a:endParaRPr lang="es-MX" sz="500" b="0" i="0" u="none" strike="noStrike">
                        <a:solidFill>
                          <a:srgbClr val="000000"/>
                        </a:solidFill>
                        <a:effectLst/>
                        <a:latin typeface="Calibri" panose="020F0502020204030204" pitchFamily="34" charset="0"/>
                      </a:endParaRP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6024768"/>
                  </a:ext>
                </a:extLst>
              </a:tr>
              <a:tr h="159446">
                <a:tc>
                  <a:txBody>
                    <a:bodyPr/>
                    <a:lstStyle/>
                    <a:p>
                      <a:pPr algn="l" fontAlgn="b"/>
                      <a:r>
                        <a:rPr lang="es-MX" sz="500" b="0" i="0" u="none" strike="noStrike">
                          <a:solidFill>
                            <a:srgbClr val="000000"/>
                          </a:solidFill>
                          <a:effectLst/>
                          <a:latin typeface="Calibri" panose="020F0502020204030204" pitchFamily="34" charset="0"/>
                        </a:rPr>
                        <a:t>AC4215</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500" b="0" i="0" u="none" strike="noStrike">
                          <a:solidFill>
                            <a:srgbClr val="000000"/>
                          </a:solidFill>
                          <a:effectLst/>
                          <a:latin typeface="Calibri" panose="020F0502020204030204" pitchFamily="34" charset="0"/>
                        </a:rPr>
                        <a:t>12FX20CM DUOJET SXS STRAIGHT</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8.874</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3.126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39641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2,540.31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5050509"/>
                  </a:ext>
                </a:extLst>
              </a:tr>
              <a:tr h="98381">
                <a:tc>
                  <a:txBody>
                    <a:bodyPr/>
                    <a:lstStyle/>
                    <a:p>
                      <a:pPr algn="l" fontAlgn="b"/>
                      <a:r>
                        <a:rPr lang="es-MX" sz="500" b="0" i="0" u="none" strike="noStrike">
                          <a:solidFill>
                            <a:srgbClr val="000000"/>
                          </a:solidFill>
                          <a:effectLst/>
                          <a:latin typeface="Calibri" panose="020F0502020204030204" pitchFamily="34" charset="0"/>
                        </a:rPr>
                        <a:t>AC4215NP</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500" b="0" i="0" u="none" strike="noStrike">
                          <a:solidFill>
                            <a:srgbClr val="000000"/>
                          </a:solidFill>
                          <a:effectLst/>
                          <a:latin typeface="Calibri" panose="020F0502020204030204" pitchFamily="34" charset="0"/>
                        </a:rPr>
                        <a:t>12FX20CM DUOJET SXS STR-NIPRO</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8.874</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3.126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4767</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305.48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2554212"/>
                  </a:ext>
                </a:extLst>
              </a:tr>
              <a:tr h="98381">
                <a:tc>
                  <a:txBody>
                    <a:bodyPr/>
                    <a:lstStyle/>
                    <a:p>
                      <a:pPr algn="l" fontAlgn="b"/>
                      <a:r>
                        <a:rPr lang="es-MX" sz="500" b="0" i="0" u="none" strike="noStrike">
                          <a:solidFill>
                            <a:srgbClr val="000000"/>
                          </a:solidFill>
                          <a:effectLst/>
                          <a:latin typeface="Calibri" panose="020F0502020204030204" pitchFamily="34" charset="0"/>
                        </a:rPr>
                        <a:t>AC4295</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da-DK" sz="500" b="0" i="0" u="none" strike="noStrike">
                          <a:solidFill>
                            <a:srgbClr val="000000"/>
                          </a:solidFill>
                          <a:effectLst/>
                          <a:latin typeface="Calibri" panose="020F0502020204030204" pitchFamily="34" charset="0"/>
                        </a:rPr>
                        <a:t>12X20CM DUOJET SXS CV/GENERIC</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8.874</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3.126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17074</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1,094.15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1120589"/>
                  </a:ext>
                </a:extLst>
              </a:tr>
              <a:tr h="98381">
                <a:tc>
                  <a:txBody>
                    <a:bodyPr/>
                    <a:lstStyle/>
                    <a:p>
                      <a:pPr algn="l" fontAlgn="b"/>
                      <a:r>
                        <a:rPr lang="es-MX" sz="500" b="0" i="0" u="none" strike="noStrike">
                          <a:solidFill>
                            <a:srgbClr val="000000"/>
                          </a:solidFill>
                          <a:effectLst/>
                          <a:latin typeface="Calibri" panose="020F0502020204030204" pitchFamily="34" charset="0"/>
                        </a:rPr>
                        <a:t>AC4295NP</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500" b="0" i="0" u="none" strike="noStrike">
                          <a:solidFill>
                            <a:srgbClr val="000000"/>
                          </a:solidFill>
                          <a:effectLst/>
                          <a:latin typeface="Calibri" panose="020F0502020204030204" pitchFamily="34" charset="0"/>
                        </a:rPr>
                        <a:t>12FX20CM DUOJET SXS CURV-NIPRO</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8.874</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3.126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8586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550.22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8420861"/>
                  </a:ext>
                </a:extLst>
              </a:tr>
              <a:tr h="98381">
                <a:tc>
                  <a:txBody>
                    <a:bodyPr/>
                    <a:lstStyle/>
                    <a:p>
                      <a:pPr algn="l" fontAlgn="b"/>
                      <a:r>
                        <a:rPr lang="es-MX" sz="500" b="0" i="0" u="none" strike="noStrike">
                          <a:solidFill>
                            <a:srgbClr val="000000"/>
                          </a:solidFill>
                          <a:effectLst/>
                          <a:latin typeface="Calibri" panose="020F0502020204030204" pitchFamily="34" charset="0"/>
                        </a:rPr>
                        <a:t>AC1004HF</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500" b="0" i="0" u="none" strike="noStrike">
                          <a:solidFill>
                            <a:srgbClr val="000000"/>
                          </a:solidFill>
                          <a:effectLst/>
                          <a:latin typeface="Calibri" panose="020F0502020204030204" pitchFamily="34" charset="0"/>
                        </a:rPr>
                        <a:t>11FX8" HIGH FLOW SXS; NO LOGO</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8.874</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3.126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33221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2,128.90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1738743"/>
                  </a:ext>
                </a:extLst>
              </a:tr>
              <a:tr h="98381">
                <a:tc>
                  <a:txBody>
                    <a:bodyPr/>
                    <a:lstStyle/>
                    <a:p>
                      <a:pPr algn="l" fontAlgn="b"/>
                      <a:r>
                        <a:rPr lang="es-MX" sz="500" b="0" i="0" u="none" strike="noStrike">
                          <a:solidFill>
                            <a:srgbClr val="000000"/>
                          </a:solidFill>
                          <a:effectLst/>
                          <a:latin typeface="Calibri" panose="020F0502020204030204" pitchFamily="34" charset="0"/>
                        </a:rPr>
                        <a:t>AC1004HFC</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pt-BR" sz="500" b="0" i="0" u="none" strike="noStrike">
                          <a:solidFill>
                            <a:srgbClr val="000000"/>
                          </a:solidFill>
                          <a:effectLst/>
                          <a:latin typeface="Calibri" panose="020F0502020204030204" pitchFamily="34" charset="0"/>
                        </a:rPr>
                        <a:t>11FX20CM IJ HI-FLOWSXS;NO LOGO</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8.874</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a:txBody>
                    <a:bodyPr/>
                    <a:lstStyle/>
                    <a:p>
                      <a:pPr algn="ctr" fontAlgn="b"/>
                      <a:r>
                        <a:rPr lang="es-MX" sz="500" b="0" i="0" u="none" strike="noStrike">
                          <a:solidFill>
                            <a:srgbClr val="000000"/>
                          </a:solidFill>
                          <a:effectLst/>
                          <a:latin typeface="Calibri" panose="020F0502020204030204" pitchFamily="34" charset="0"/>
                        </a:rPr>
                        <a:t>3.126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16106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1,032.12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5313689"/>
                  </a:ext>
                </a:extLst>
              </a:tr>
              <a:tr h="98381">
                <a:tc>
                  <a:txBody>
                    <a:bodyPr/>
                    <a:lstStyle/>
                    <a:p>
                      <a:pPr algn="l" fontAlgn="b"/>
                      <a:r>
                        <a:rPr lang="es-MX" sz="500" b="0" i="0" u="none" strike="noStrike">
                          <a:solidFill>
                            <a:srgbClr val="000000"/>
                          </a:solidFill>
                          <a:effectLst/>
                          <a:latin typeface="Calibri" panose="020F0502020204030204" pitchFamily="34" charset="0"/>
                        </a:rPr>
                        <a:t>AC4092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s-MX" sz="500" b="0" i="0" u="none" strike="noStrike">
                          <a:solidFill>
                            <a:srgbClr val="000000"/>
                          </a:solidFill>
                          <a:effectLst/>
                          <a:latin typeface="Calibri" panose="020F0502020204030204" pitchFamily="34" charset="0"/>
                        </a:rPr>
                        <a:t>12FX21CM DUOJET SXS GEN CURVED</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9.268</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s-MX" sz="500" b="0" i="0" u="none" strike="noStrike">
                          <a:solidFill>
                            <a:srgbClr val="000000"/>
                          </a:solidFill>
                          <a:effectLst/>
                          <a:latin typeface="Calibri" panose="020F0502020204030204" pitchFamily="34" charset="0"/>
                        </a:rPr>
                        <a:t>0.100</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s-MX" sz="500" b="0" i="0" u="none" strike="noStrike">
                          <a:solidFill>
                            <a:srgbClr val="000000"/>
                          </a:solidFill>
                          <a:effectLst/>
                          <a:latin typeface="Calibri" panose="020F0502020204030204" pitchFamily="34" charset="0"/>
                        </a:rPr>
                        <a:t>2.732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3249</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181.96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6150952"/>
                  </a:ext>
                </a:extLst>
              </a:tr>
              <a:tr h="98381">
                <a:tc>
                  <a:txBody>
                    <a:bodyPr/>
                    <a:lstStyle/>
                    <a:p>
                      <a:pPr algn="l" fontAlgn="b"/>
                      <a:r>
                        <a:rPr lang="es-MX" sz="500" b="0" i="0" u="none" strike="noStrike">
                          <a:solidFill>
                            <a:srgbClr val="000000"/>
                          </a:solidFill>
                          <a:effectLst/>
                          <a:latin typeface="Calibri" panose="020F0502020204030204" pitchFamily="34" charset="0"/>
                        </a:rPr>
                        <a:t>AC1220</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s-MX" sz="500" b="0" i="0" u="none" strike="noStrike">
                          <a:solidFill>
                            <a:srgbClr val="000000"/>
                          </a:solidFill>
                          <a:effectLst/>
                          <a:latin typeface="Calibri" panose="020F0502020204030204" pitchFamily="34" charset="0"/>
                        </a:rPr>
                        <a:t>12FX24CM DUOJET SXS STRAIGHT</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10.449</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rowSpan="2">
                  <a:txBody>
                    <a:bodyPr/>
                    <a:lstStyle/>
                    <a:p>
                      <a:pPr algn="ctr" fontAlgn="ctr"/>
                      <a:r>
                        <a:rPr lang="es-MX" sz="500" b="0" i="0" u="none" strike="noStrike">
                          <a:solidFill>
                            <a:srgbClr val="000000"/>
                          </a:solidFill>
                          <a:effectLst/>
                          <a:latin typeface="Calibri" panose="020F0502020204030204" pitchFamily="34" charset="0"/>
                        </a:rPr>
                        <a:t>0.100</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s-MX" sz="500" b="0" i="0" u="none" strike="noStrike" dirty="0">
                          <a:solidFill>
                            <a:srgbClr val="000000"/>
                          </a:solidFill>
                          <a:effectLst/>
                          <a:latin typeface="Calibri" panose="020F0502020204030204" pitchFamily="34" charset="0"/>
                        </a:rPr>
                        <a:t>1.551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7635</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242.76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1387825"/>
                  </a:ext>
                </a:extLst>
              </a:tr>
              <a:tr h="98381">
                <a:tc>
                  <a:txBody>
                    <a:bodyPr/>
                    <a:lstStyle/>
                    <a:p>
                      <a:pPr algn="l" fontAlgn="b"/>
                      <a:r>
                        <a:rPr lang="es-MX" sz="500" b="0" i="0" u="none" strike="noStrike">
                          <a:solidFill>
                            <a:srgbClr val="000000"/>
                          </a:solidFill>
                          <a:effectLst/>
                          <a:latin typeface="Calibri" panose="020F0502020204030204" pitchFamily="34" charset="0"/>
                        </a:rPr>
                        <a:t>AC1220C</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s-MX" sz="500" b="0" i="0" u="none" strike="noStrike">
                          <a:solidFill>
                            <a:srgbClr val="000000"/>
                          </a:solidFill>
                          <a:effectLst/>
                          <a:latin typeface="Calibri" panose="020F0502020204030204" pitchFamily="34" charset="0"/>
                        </a:rPr>
                        <a:t>12FX24CM DUOJET SXS CURVED</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10.449</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vMerge="1">
                  <a:txBody>
                    <a:bodyPr/>
                    <a:lstStyle/>
                    <a:p>
                      <a:endParaRPr lang="es-MX"/>
                    </a:p>
                  </a:txBody>
                  <a:tcPr/>
                </a:tc>
                <a:tc>
                  <a:txBody>
                    <a:bodyPr/>
                    <a:lstStyle/>
                    <a:p>
                      <a:pPr algn="ctr" fontAlgn="b"/>
                      <a:r>
                        <a:rPr lang="es-MX" sz="500" b="0" i="0" u="none" strike="noStrike">
                          <a:solidFill>
                            <a:srgbClr val="000000"/>
                          </a:solidFill>
                          <a:effectLst/>
                          <a:latin typeface="Calibri" panose="020F0502020204030204" pitchFamily="34" charset="0"/>
                        </a:rPr>
                        <a:t>1.551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1213</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38.57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668093"/>
                  </a:ext>
                </a:extLst>
              </a:tr>
              <a:tr h="98381">
                <a:tc>
                  <a:txBody>
                    <a:bodyPr/>
                    <a:lstStyle/>
                    <a:p>
                      <a:pPr algn="l" fontAlgn="b"/>
                      <a:r>
                        <a:rPr lang="es-MX" sz="500" b="0" i="0" u="none" strike="noStrike">
                          <a:solidFill>
                            <a:srgbClr val="000000"/>
                          </a:solidFill>
                          <a:effectLst/>
                          <a:latin typeface="Calibri" panose="020F0502020204030204" pitchFamily="34" charset="0"/>
                        </a:rPr>
                        <a:t>AC4216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500" b="0" i="0" u="none" strike="noStrike">
                          <a:solidFill>
                            <a:srgbClr val="000000"/>
                          </a:solidFill>
                          <a:effectLst/>
                          <a:latin typeface="Calibri" panose="020F0502020204030204" pitchFamily="34" charset="0"/>
                        </a:rPr>
                        <a:t>12FX24CM DUOJET SXS STRAIGHT</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10.449</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rowSpan="4">
                  <a:txBody>
                    <a:bodyPr/>
                    <a:lstStyle/>
                    <a:p>
                      <a:pPr algn="ctr" fontAlgn="ctr"/>
                      <a:r>
                        <a:rPr lang="es-MX" sz="500" b="0" i="0" u="none" strike="noStrike">
                          <a:solidFill>
                            <a:srgbClr val="000000"/>
                          </a:solidFill>
                          <a:effectLst/>
                          <a:latin typeface="Calibri" panose="020F0502020204030204" pitchFamily="34" charset="0"/>
                        </a:rPr>
                        <a:t>0.100</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500" b="0" i="0" u="none" strike="noStrike" dirty="0">
                          <a:solidFill>
                            <a:srgbClr val="000000"/>
                          </a:solidFill>
                          <a:effectLst/>
                          <a:latin typeface="Calibri" panose="020F0502020204030204" pitchFamily="34" charset="0"/>
                        </a:rPr>
                        <a:t>1.551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4501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143.11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5939927"/>
                  </a:ext>
                </a:extLst>
              </a:tr>
              <a:tr h="98381">
                <a:tc>
                  <a:txBody>
                    <a:bodyPr/>
                    <a:lstStyle/>
                    <a:p>
                      <a:pPr algn="l" fontAlgn="b"/>
                      <a:r>
                        <a:rPr lang="es-MX" sz="500" b="0" i="0" u="none" strike="noStrike">
                          <a:solidFill>
                            <a:srgbClr val="000000"/>
                          </a:solidFill>
                          <a:effectLst/>
                          <a:latin typeface="Calibri" panose="020F0502020204030204" pitchFamily="34" charset="0"/>
                        </a:rPr>
                        <a:t>AC4216NP</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500" b="0" i="0" u="none" strike="noStrike">
                          <a:solidFill>
                            <a:srgbClr val="000000"/>
                          </a:solidFill>
                          <a:effectLst/>
                          <a:latin typeface="Calibri" panose="020F0502020204030204" pitchFamily="34" charset="0"/>
                        </a:rPr>
                        <a:t>12FX24CM DUOJET SXS STR-NIPRO</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10.449</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1.551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588</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18.70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58956"/>
                  </a:ext>
                </a:extLst>
              </a:tr>
              <a:tr h="98381">
                <a:tc>
                  <a:txBody>
                    <a:bodyPr/>
                    <a:lstStyle/>
                    <a:p>
                      <a:pPr algn="l" fontAlgn="b"/>
                      <a:r>
                        <a:rPr lang="es-MX" sz="500" b="0" i="0" u="none" strike="noStrike">
                          <a:solidFill>
                            <a:srgbClr val="000000"/>
                          </a:solidFill>
                          <a:effectLst/>
                          <a:latin typeface="Calibri" panose="020F0502020204030204" pitchFamily="34" charset="0"/>
                        </a:rPr>
                        <a:t>AC4296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500" b="0" i="0" u="none" strike="noStrike">
                          <a:solidFill>
                            <a:srgbClr val="000000"/>
                          </a:solidFill>
                          <a:effectLst/>
                          <a:latin typeface="Calibri" panose="020F0502020204030204" pitchFamily="34" charset="0"/>
                        </a:rPr>
                        <a:t>12FX24CM DUOJET SXS CV/GENERIC</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10.449</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1.551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1316</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41.84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207112"/>
                  </a:ext>
                </a:extLst>
              </a:tr>
              <a:tr h="98381">
                <a:tc>
                  <a:txBody>
                    <a:bodyPr/>
                    <a:lstStyle/>
                    <a:p>
                      <a:pPr algn="l" fontAlgn="b"/>
                      <a:r>
                        <a:rPr lang="es-MX" sz="500" b="0" i="0" u="none" strike="noStrike">
                          <a:solidFill>
                            <a:srgbClr val="000000"/>
                          </a:solidFill>
                          <a:effectLst/>
                          <a:latin typeface="Calibri" panose="020F0502020204030204" pitchFamily="34" charset="0"/>
                        </a:rPr>
                        <a:t>AC1005HF</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500" b="0" i="0" u="none" strike="noStrike">
                          <a:solidFill>
                            <a:srgbClr val="000000"/>
                          </a:solidFill>
                          <a:effectLst/>
                          <a:latin typeface="Calibri" panose="020F0502020204030204" pitchFamily="34" charset="0"/>
                        </a:rPr>
                        <a:t>11FX9.5" HIGH FLOW SXS NO LOGO</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500" b="0" i="0" u="none" strike="noStrike">
                          <a:solidFill>
                            <a:srgbClr val="000000"/>
                          </a:solidFill>
                          <a:effectLst/>
                          <a:latin typeface="Calibri" panose="020F0502020204030204" pitchFamily="34" charset="0"/>
                        </a:rPr>
                        <a:t>12</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500" b="0" i="0" u="none" strike="noStrike">
                          <a:solidFill>
                            <a:srgbClr val="000000"/>
                          </a:solidFill>
                          <a:effectLst/>
                          <a:latin typeface="Calibri" panose="020F0502020204030204" pitchFamily="34" charset="0"/>
                        </a:rPr>
                        <a:t>10.449</a:t>
                      </a:r>
                    </a:p>
                  </a:txBody>
                  <a:tcPr marL="3093" marR="3093" marT="3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vMerge="1">
                  <a:txBody>
                    <a:bodyPr/>
                    <a:lstStyle/>
                    <a:p>
                      <a:endParaRPr lang="es-MX"/>
                    </a:p>
                  </a:txBody>
                  <a:tcPr/>
                </a:tc>
                <a:tc>
                  <a:txBody>
                    <a:bodyPr/>
                    <a:lstStyle/>
                    <a:p>
                      <a:pPr algn="ctr" fontAlgn="b"/>
                      <a:r>
                        <a:rPr lang="es-MX" sz="500" b="0" i="0" u="none" strike="noStrike" dirty="0">
                          <a:solidFill>
                            <a:srgbClr val="000000"/>
                          </a:solidFill>
                          <a:effectLst/>
                          <a:latin typeface="Calibri" panose="020F0502020204030204" pitchFamily="34" charset="0"/>
                        </a:rPr>
                        <a:t>1.551</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ctr" fontAlgn="b"/>
                      <a:r>
                        <a:rPr lang="es-MX" sz="500" b="0" i="0" u="none" strike="noStrike">
                          <a:solidFill>
                            <a:srgbClr val="000000"/>
                          </a:solidFill>
                          <a:effectLst/>
                          <a:latin typeface="Calibri" panose="020F0502020204030204" pitchFamily="34" charset="0"/>
                        </a:rPr>
                        <a:t>5333</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500" b="0" i="0" u="none" strike="noStrike">
                          <a:solidFill>
                            <a:srgbClr val="000000"/>
                          </a:solidFill>
                          <a:effectLst/>
                          <a:latin typeface="Calibri" panose="020F0502020204030204" pitchFamily="34" charset="0"/>
                        </a:rPr>
                        <a:t> $                          169.57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768032"/>
                  </a:ext>
                </a:extLst>
              </a:tr>
              <a:tr h="98381">
                <a:tc>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a:noFill/>
                    </a:lnT>
                    <a:lnB>
                      <a:noFill/>
                    </a:lnB>
                  </a:tcPr>
                </a:tc>
                <a:tc>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6698162"/>
                  </a:ext>
                </a:extLst>
              </a:tr>
              <a:tr h="98381">
                <a:tc>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a:noFill/>
                    </a:lnT>
                    <a:lnB>
                      <a:noFill/>
                    </a:lnB>
                  </a:tcPr>
                </a:tc>
                <a:tc>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a:noFill/>
                    </a:lnT>
                    <a:lnB>
                      <a:noFill/>
                    </a:lnB>
                  </a:tcPr>
                </a:tc>
                <a:tc>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a:noFill/>
                    </a:lnT>
                    <a:lnB>
                      <a:noFill/>
                    </a:lnB>
                  </a:tcPr>
                </a:tc>
                <a:tc>
                  <a:txBody>
                    <a:bodyPr/>
                    <a:lstStyle/>
                    <a:p>
                      <a:pPr algn="ctr"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a:noFill/>
                    </a:lnT>
                    <a:lnB>
                      <a:noFill/>
                    </a:lnB>
                  </a:tcPr>
                </a:tc>
                <a:tc>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a:noFill/>
                    </a:lnT>
                    <a:lnB>
                      <a:noFill/>
                    </a:lnB>
                  </a:tcPr>
                </a:tc>
                <a:tc rowSpan="2" gridSpan="2">
                  <a:txBody>
                    <a:bodyPr/>
                    <a:lstStyle/>
                    <a:p>
                      <a:pPr algn="ctr" fontAlgn="ctr"/>
                      <a:r>
                        <a:rPr lang="es-MX" sz="500" b="0" i="0" u="none" strike="noStrike">
                          <a:solidFill>
                            <a:srgbClr val="000000"/>
                          </a:solidFill>
                          <a:effectLst/>
                          <a:latin typeface="Calibri" panose="020F0502020204030204" pitchFamily="34" charset="0"/>
                        </a:rPr>
                        <a:t>TOTAL COST</a:t>
                      </a:r>
                    </a:p>
                  </a:txBody>
                  <a:tcPr marL="3093" marR="3093" marT="3093" marB="0" anchor="ctr">
                    <a:lnL>
                      <a:noFill/>
                    </a:lnL>
                    <a:lnR w="6350" cap="flat" cmpd="sng" algn="ctr">
                      <a:solidFill>
                        <a:srgbClr val="000000"/>
                      </a:solidFill>
                      <a:prstDash val="solid"/>
                      <a:round/>
                      <a:headEnd type="none" w="med" len="med"/>
                      <a:tailEnd type="none" w="med" len="med"/>
                    </a:lnR>
                    <a:lnT>
                      <a:noFill/>
                    </a:lnT>
                    <a:lnB>
                      <a:noFill/>
                    </a:lnB>
                  </a:tcPr>
                </a:tc>
                <a:tc rowSpan="2" hMerge="1">
                  <a:txBody>
                    <a:bodyPr/>
                    <a:lstStyle/>
                    <a:p>
                      <a:endParaRPr lang="es-MX"/>
                    </a:p>
                  </a:txBody>
                  <a:tcPr/>
                </a:tc>
                <a:tc rowSpan="2">
                  <a:txBody>
                    <a:bodyPr/>
                    <a:lstStyle/>
                    <a:p>
                      <a:pPr algn="ctr" fontAlgn="b"/>
                      <a:r>
                        <a:rPr lang="es-MX" sz="1000" b="0" i="0" u="none" strike="noStrike">
                          <a:solidFill>
                            <a:srgbClr val="000000"/>
                          </a:solidFill>
                          <a:effectLst/>
                          <a:latin typeface="Calibri" panose="020F0502020204030204" pitchFamily="34" charset="0"/>
                        </a:rPr>
                        <a:t> $ 27,341.46 </a:t>
                      </a:r>
                    </a:p>
                  </a:txBody>
                  <a:tcPr marL="3093" marR="3093" marT="3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2009282"/>
                  </a:ext>
                </a:extLst>
              </a:tr>
              <a:tr h="98381">
                <a:tc>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a:noFill/>
                    </a:lnT>
                    <a:lnB>
                      <a:noFill/>
                    </a:lnB>
                  </a:tcPr>
                </a:tc>
                <a:tc>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a:noFill/>
                    </a:lnT>
                    <a:lnB>
                      <a:noFill/>
                    </a:lnB>
                  </a:tcPr>
                </a:tc>
                <a:tc>
                  <a:txBody>
                    <a:bodyPr/>
                    <a:lstStyle/>
                    <a:p>
                      <a:pPr algn="l"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a:noFill/>
                    </a:lnT>
                    <a:lnB>
                      <a:noFill/>
                    </a:lnB>
                  </a:tcPr>
                </a:tc>
                <a:tc>
                  <a:txBody>
                    <a:bodyPr/>
                    <a:lstStyle/>
                    <a:p>
                      <a:pPr algn="ctr" fontAlgn="b"/>
                      <a:endParaRPr lang="es-MX" sz="500" b="0" i="0" u="none" strike="noStrike">
                        <a:solidFill>
                          <a:srgbClr val="000000"/>
                        </a:solidFill>
                        <a:effectLst/>
                        <a:latin typeface="Calibri" panose="020F0502020204030204" pitchFamily="34" charset="0"/>
                      </a:endParaRPr>
                    </a:p>
                  </a:txBody>
                  <a:tcPr marL="3093" marR="3093" marT="3093" marB="0" anchor="b">
                    <a:lnL>
                      <a:noFill/>
                    </a:lnL>
                    <a:lnR>
                      <a:noFill/>
                    </a:lnR>
                    <a:lnT>
                      <a:noFill/>
                    </a:lnT>
                    <a:lnB>
                      <a:noFill/>
                    </a:lnB>
                  </a:tcPr>
                </a:tc>
                <a:tc>
                  <a:txBody>
                    <a:bodyPr/>
                    <a:lstStyle/>
                    <a:p>
                      <a:pPr algn="l" fontAlgn="b"/>
                      <a:endParaRPr lang="es-MX" sz="500" b="0" i="0" u="none" strike="noStrike" dirty="0">
                        <a:solidFill>
                          <a:srgbClr val="000000"/>
                        </a:solidFill>
                        <a:effectLst/>
                        <a:latin typeface="Calibri" panose="020F0502020204030204" pitchFamily="34" charset="0"/>
                      </a:endParaRPr>
                    </a:p>
                  </a:txBody>
                  <a:tcPr marL="3093" marR="3093" marT="3093" marB="0" anchor="b">
                    <a:lnL>
                      <a:noFill/>
                    </a:lnL>
                    <a:lnR>
                      <a:noFill/>
                    </a:lnR>
                    <a:lnT>
                      <a:noFill/>
                    </a:lnT>
                    <a:lnB>
                      <a:noFill/>
                    </a:lnB>
                  </a:tcPr>
                </a:tc>
                <a:tc gridSpan="2" vMerge="1">
                  <a:txBody>
                    <a:bodyPr/>
                    <a:lstStyle/>
                    <a:p>
                      <a:endParaRPr lang="es-MX"/>
                    </a:p>
                  </a:txBody>
                  <a:tcPr/>
                </a:tc>
                <a:tc hMerge="1" vMerge="1">
                  <a:txBody>
                    <a:bodyPr/>
                    <a:lstStyle/>
                    <a:p>
                      <a:endParaRPr lang="es-MX"/>
                    </a:p>
                  </a:txBody>
                  <a:tcPr/>
                </a:tc>
                <a:tc vMerge="1">
                  <a:txBody>
                    <a:bodyPr/>
                    <a:lstStyle/>
                    <a:p>
                      <a:endParaRPr lang="es-MX"/>
                    </a:p>
                  </a:txBody>
                  <a:tcPr/>
                </a:tc>
                <a:extLst>
                  <a:ext uri="{0D108BD9-81ED-4DB2-BD59-A6C34878D82A}">
                    <a16:rowId xmlns:a16="http://schemas.microsoft.com/office/drawing/2014/main" val="288011376"/>
                  </a:ext>
                </a:extLst>
              </a:tr>
            </a:tbl>
          </a:graphicData>
        </a:graphic>
      </p:graphicFrame>
      <p:graphicFrame>
        <p:nvGraphicFramePr>
          <p:cNvPr id="8" name="Table 7">
            <a:extLst>
              <a:ext uri="{FF2B5EF4-FFF2-40B4-BE49-F238E27FC236}">
                <a16:creationId xmlns:a16="http://schemas.microsoft.com/office/drawing/2014/main" id="{1E9A6887-314C-486C-AD01-F4E062E52E56}"/>
              </a:ext>
            </a:extLst>
          </p:cNvPr>
          <p:cNvGraphicFramePr>
            <a:graphicFrameLocks noGrp="1"/>
          </p:cNvGraphicFramePr>
          <p:nvPr/>
        </p:nvGraphicFramePr>
        <p:xfrm>
          <a:off x="5083405" y="1822018"/>
          <a:ext cx="3579833" cy="2539170"/>
        </p:xfrm>
        <a:graphic>
          <a:graphicData uri="http://schemas.openxmlformats.org/drawingml/2006/table">
            <a:tbl>
              <a:tblPr/>
              <a:tblGrid>
                <a:gridCol w="438347">
                  <a:extLst>
                    <a:ext uri="{9D8B030D-6E8A-4147-A177-3AD203B41FA5}">
                      <a16:colId xmlns:a16="http://schemas.microsoft.com/office/drawing/2014/main" val="509948479"/>
                    </a:ext>
                  </a:extLst>
                </a:gridCol>
                <a:gridCol w="438347">
                  <a:extLst>
                    <a:ext uri="{9D8B030D-6E8A-4147-A177-3AD203B41FA5}">
                      <a16:colId xmlns:a16="http://schemas.microsoft.com/office/drawing/2014/main" val="152793526"/>
                    </a:ext>
                  </a:extLst>
                </a:gridCol>
                <a:gridCol w="721446">
                  <a:extLst>
                    <a:ext uri="{9D8B030D-6E8A-4147-A177-3AD203B41FA5}">
                      <a16:colId xmlns:a16="http://schemas.microsoft.com/office/drawing/2014/main" val="1188762672"/>
                    </a:ext>
                  </a:extLst>
                </a:gridCol>
                <a:gridCol w="438347">
                  <a:extLst>
                    <a:ext uri="{9D8B030D-6E8A-4147-A177-3AD203B41FA5}">
                      <a16:colId xmlns:a16="http://schemas.microsoft.com/office/drawing/2014/main" val="3251733401"/>
                    </a:ext>
                  </a:extLst>
                </a:gridCol>
                <a:gridCol w="438347">
                  <a:extLst>
                    <a:ext uri="{9D8B030D-6E8A-4147-A177-3AD203B41FA5}">
                      <a16:colId xmlns:a16="http://schemas.microsoft.com/office/drawing/2014/main" val="1378135353"/>
                    </a:ext>
                  </a:extLst>
                </a:gridCol>
                <a:gridCol w="547933">
                  <a:extLst>
                    <a:ext uri="{9D8B030D-6E8A-4147-A177-3AD203B41FA5}">
                      <a16:colId xmlns:a16="http://schemas.microsoft.com/office/drawing/2014/main" val="174999187"/>
                    </a:ext>
                  </a:extLst>
                </a:gridCol>
                <a:gridCol w="557066">
                  <a:extLst>
                    <a:ext uri="{9D8B030D-6E8A-4147-A177-3AD203B41FA5}">
                      <a16:colId xmlns:a16="http://schemas.microsoft.com/office/drawing/2014/main" val="4155317498"/>
                    </a:ext>
                  </a:extLst>
                </a:gridCol>
              </a:tblGrid>
              <a:tr h="130493">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extLst>
                  <a:ext uri="{0D108BD9-81ED-4DB2-BD59-A6C34878D82A}">
                    <a16:rowId xmlns:a16="http://schemas.microsoft.com/office/drawing/2014/main" val="3095439581"/>
                  </a:ext>
                </a:extLst>
              </a:tr>
              <a:tr h="152776">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MX" sz="900" b="0" i="0" u="none" strike="noStrike">
                          <a:solidFill>
                            <a:srgbClr val="000000"/>
                          </a:solidFill>
                          <a:effectLst/>
                          <a:latin typeface="Calibri" panose="020F0502020204030204" pitchFamily="34" charset="0"/>
                        </a:rPr>
                        <a:t>PARTS PER HOUR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s-MX"/>
                    </a:p>
                  </a:txBody>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MX" sz="900" b="0" i="0" u="none" strike="noStrike">
                          <a:solidFill>
                            <a:srgbClr val="000000"/>
                          </a:solidFill>
                          <a:effectLst/>
                          <a:latin typeface="Calibri" panose="020F0502020204030204" pitchFamily="34" charset="0"/>
                        </a:rPr>
                        <a:t>COST PER HOUR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s-MX"/>
                    </a:p>
                  </a:txBody>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51739395"/>
                  </a:ext>
                </a:extLst>
              </a:tr>
              <a:tr h="130493">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b"/>
                      <a:r>
                        <a:rPr lang="es-MX" sz="1500" b="0" i="0" u="none" strike="noStrike">
                          <a:solidFill>
                            <a:srgbClr val="000000"/>
                          </a:solidFill>
                          <a:effectLst/>
                          <a:latin typeface="Calibri" panose="020F0502020204030204" pitchFamily="34" charset="0"/>
                        </a:rPr>
                        <a:t>300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s-MX"/>
                    </a:p>
                  </a:txBody>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b"/>
                      <a:r>
                        <a:rPr lang="es-MX" sz="1500" b="0" i="0" u="none" strike="noStrike">
                          <a:solidFill>
                            <a:srgbClr val="000000"/>
                          </a:solidFill>
                          <a:effectLst/>
                          <a:latin typeface="Calibri" panose="020F0502020204030204" pitchFamily="34" charset="0"/>
                        </a:rPr>
                        <a:t> $          9.79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s-MX"/>
                    </a:p>
                  </a:txBody>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2053400"/>
                  </a:ext>
                </a:extLst>
              </a:tr>
              <a:tr h="301346">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s-MX"/>
                    </a:p>
                  </a:txBody>
                  <a:tcPr/>
                </a:tc>
                <a:tc hMerge="1" vMerge="1">
                  <a:txBody>
                    <a:bodyPr/>
                    <a:lstStyle/>
                    <a:p>
                      <a:endParaRPr lang="es-MX"/>
                    </a:p>
                  </a:txBody>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s-MX"/>
                    </a:p>
                  </a:txBody>
                  <a:tcPr/>
                </a:tc>
                <a:tc hMerge="1" vMerge="1">
                  <a:txBody>
                    <a:bodyPr/>
                    <a:lstStyle/>
                    <a:p>
                      <a:endParaRPr lang="es-MX"/>
                    </a:p>
                  </a:txBody>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92530626"/>
                  </a:ext>
                </a:extLst>
              </a:tr>
              <a:tr h="130493">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extLst>
                  <a:ext uri="{0D108BD9-81ED-4DB2-BD59-A6C34878D82A}">
                    <a16:rowId xmlns:a16="http://schemas.microsoft.com/office/drawing/2014/main" val="3588377917"/>
                  </a:ext>
                </a:extLst>
              </a:tr>
              <a:tr h="253719">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MX" sz="900" b="0" i="0" u="none" strike="noStrike">
                          <a:solidFill>
                            <a:srgbClr val="000000"/>
                          </a:solidFill>
                          <a:effectLst/>
                          <a:latin typeface="Calibri" panose="020F0502020204030204" pitchFamily="34" charset="0"/>
                        </a:rPr>
                        <a:t>TOTAL PRODUCED 2019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s-MX"/>
                    </a:p>
                  </a:txBody>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MX" sz="900" b="0" i="0" u="none" strike="noStrike">
                          <a:solidFill>
                            <a:srgbClr val="000000"/>
                          </a:solidFill>
                          <a:effectLst/>
                          <a:latin typeface="Calibri" panose="020F0502020204030204" pitchFamily="34" charset="0"/>
                        </a:rPr>
                        <a:t>NECESSARY HOURS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s-MX"/>
                    </a:p>
                  </a:txBody>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993433"/>
                  </a:ext>
                </a:extLst>
              </a:tr>
              <a:tr h="130493">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b"/>
                      <a:r>
                        <a:rPr lang="es-MX" sz="1500" b="0" i="0" u="none" strike="noStrike">
                          <a:solidFill>
                            <a:srgbClr val="000000"/>
                          </a:solidFill>
                          <a:effectLst/>
                          <a:latin typeface="Calibri" panose="020F0502020204030204" pitchFamily="34" charset="0"/>
                        </a:rPr>
                        <a:t>321,053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s-MX"/>
                    </a:p>
                  </a:txBody>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s-MX" sz="1400" b="0" i="0" u="none" strike="noStrike">
                          <a:solidFill>
                            <a:srgbClr val="000000"/>
                          </a:solidFill>
                          <a:effectLst/>
                          <a:latin typeface="Calibri" panose="020F0502020204030204" pitchFamily="34" charset="0"/>
                        </a:rPr>
                        <a:t>1070.18</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s-MX"/>
                    </a:p>
                  </a:txBody>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83497294"/>
                  </a:ext>
                </a:extLst>
              </a:tr>
              <a:tr h="130493">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s-MX"/>
                    </a:p>
                  </a:txBody>
                  <a:tcPr/>
                </a:tc>
                <a:tc hMerge="1" vMerge="1">
                  <a:txBody>
                    <a:bodyPr/>
                    <a:lstStyle/>
                    <a:p>
                      <a:endParaRPr lang="es-MX"/>
                    </a:p>
                  </a:txBody>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s-MX"/>
                    </a:p>
                  </a:txBody>
                  <a:tcPr/>
                </a:tc>
                <a:tc hMerge="1" vMerge="1">
                  <a:txBody>
                    <a:bodyPr/>
                    <a:lstStyle/>
                    <a:p>
                      <a:endParaRPr lang="es-MX"/>
                    </a:p>
                  </a:txBody>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3899854"/>
                  </a:ext>
                </a:extLst>
              </a:tr>
              <a:tr h="130493">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extLst>
                  <a:ext uri="{0D108BD9-81ED-4DB2-BD59-A6C34878D82A}">
                    <a16:rowId xmlns:a16="http://schemas.microsoft.com/office/drawing/2014/main" val="3450608912"/>
                  </a:ext>
                </a:extLst>
              </a:tr>
              <a:tr h="130493">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extLst>
                  <a:ext uri="{0D108BD9-81ED-4DB2-BD59-A6C34878D82A}">
                    <a16:rowId xmlns:a16="http://schemas.microsoft.com/office/drawing/2014/main" val="2410948361"/>
                  </a:ext>
                </a:extLst>
              </a:tr>
              <a:tr h="141923">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s-MX" sz="900" b="0" i="0" u="none" strike="noStrike">
                          <a:solidFill>
                            <a:srgbClr val="000000"/>
                          </a:solidFill>
                          <a:effectLst/>
                          <a:latin typeface="Calibri" panose="020F0502020204030204" pitchFamily="34" charset="0"/>
                        </a:rPr>
                        <a:t>PRODUCTION COST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s-MX"/>
                    </a:p>
                  </a:txBody>
                  <a:tcPr/>
                </a:tc>
                <a:tc hMerge="1">
                  <a:txBody>
                    <a:bodyPr/>
                    <a:lstStyle/>
                    <a:p>
                      <a:endParaRPr lang="es-MX"/>
                    </a:p>
                  </a:txBody>
                  <a:tcPr/>
                </a:tc>
                <a:tc>
                  <a:txBody>
                    <a:bodyPr/>
                    <a:lstStyle/>
                    <a:p>
                      <a:pPr algn="l" fontAlgn="b"/>
                      <a:endParaRPr lang="es-MX" sz="800" b="0" i="0" u="none" strike="noStrike" dirty="0">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8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tcPr>
                </a:tc>
                <a:extLst>
                  <a:ext uri="{0D108BD9-81ED-4DB2-BD59-A6C34878D82A}">
                    <a16:rowId xmlns:a16="http://schemas.microsoft.com/office/drawing/2014/main" val="3719641051"/>
                  </a:ext>
                </a:extLst>
              </a:tr>
              <a:tr h="130493">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rowSpan="2" gridSpan="3">
                  <a:txBody>
                    <a:bodyPr/>
                    <a:lstStyle/>
                    <a:p>
                      <a:pPr algn="l" fontAlgn="ctr"/>
                      <a:r>
                        <a:rPr lang="es-MX" sz="1800" b="0" i="0" u="none" strike="noStrike" dirty="0">
                          <a:solidFill>
                            <a:srgbClr val="000000"/>
                          </a:solidFill>
                          <a:effectLst/>
                          <a:latin typeface="Calibri" panose="020F0502020204030204" pitchFamily="34" charset="0"/>
                        </a:rPr>
                        <a:t> $         10,477.03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s-MX"/>
                    </a:p>
                  </a:txBody>
                  <a:tcPr/>
                </a:tc>
                <a:tc rowSpan="2" hMerge="1">
                  <a:txBody>
                    <a:bodyPr/>
                    <a:lstStyle/>
                    <a:p>
                      <a:endParaRPr lang="es-MX"/>
                    </a:p>
                  </a:txBody>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extLst>
                  <a:ext uri="{0D108BD9-81ED-4DB2-BD59-A6C34878D82A}">
                    <a16:rowId xmlns:a16="http://schemas.microsoft.com/office/drawing/2014/main" val="909605117"/>
                  </a:ext>
                </a:extLst>
              </a:tr>
              <a:tr h="384476">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gridSpan="3" vMerge="1">
                  <a:txBody>
                    <a:bodyPr/>
                    <a:lstStyle/>
                    <a:p>
                      <a:endParaRPr lang="es-MX"/>
                    </a:p>
                  </a:txBody>
                  <a:tcPr/>
                </a:tc>
                <a:tc hMerge="1" vMerge="1">
                  <a:txBody>
                    <a:bodyPr/>
                    <a:lstStyle/>
                    <a:p>
                      <a:endParaRPr lang="es-MX"/>
                    </a:p>
                  </a:txBody>
                  <a:tcPr/>
                </a:tc>
                <a:tc hMerge="1" vMerge="1">
                  <a:txBody>
                    <a:bodyPr/>
                    <a:lstStyle/>
                    <a:p>
                      <a:endParaRPr lang="es-MX"/>
                    </a:p>
                  </a:txBody>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extLst>
                  <a:ext uri="{0D108BD9-81ED-4DB2-BD59-A6C34878D82A}">
                    <a16:rowId xmlns:a16="http://schemas.microsoft.com/office/drawing/2014/main" val="352067553"/>
                  </a:ext>
                </a:extLst>
              </a:tr>
              <a:tr h="130493">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extLst>
                  <a:ext uri="{0D108BD9-81ED-4DB2-BD59-A6C34878D82A}">
                    <a16:rowId xmlns:a16="http://schemas.microsoft.com/office/drawing/2014/main" val="3482297025"/>
                  </a:ext>
                </a:extLst>
              </a:tr>
              <a:tr h="130493">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s-MX" sz="8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tcPr>
                </a:tc>
                <a:extLst>
                  <a:ext uri="{0D108BD9-81ED-4DB2-BD59-A6C34878D82A}">
                    <a16:rowId xmlns:a16="http://schemas.microsoft.com/office/drawing/2014/main" val="2607076170"/>
                  </a:ext>
                </a:extLst>
              </a:tr>
            </a:tbl>
          </a:graphicData>
        </a:graphic>
      </p:graphicFrame>
    </p:spTree>
    <p:extLst>
      <p:ext uri="{BB962C8B-B14F-4D97-AF65-F5344CB8AC3E}">
        <p14:creationId xmlns:p14="http://schemas.microsoft.com/office/powerpoint/2010/main" val="232779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5EBBB2-D69C-4243-A02A-D8D3939275C5}"/>
              </a:ext>
            </a:extLst>
          </p:cNvPr>
          <p:cNvSpPr txBox="1"/>
          <p:nvPr/>
        </p:nvSpPr>
        <p:spPr>
          <a:xfrm>
            <a:off x="4157221" y="1465279"/>
            <a:ext cx="1222258" cy="415498"/>
          </a:xfrm>
          <a:prstGeom prst="rect">
            <a:avLst/>
          </a:prstGeom>
          <a:noFill/>
        </p:spPr>
        <p:txBody>
          <a:bodyPr wrap="none" rtlCol="0">
            <a:spAutoFit/>
          </a:bodyPr>
          <a:lstStyle/>
          <a:p>
            <a:r>
              <a:rPr lang="en-US" sz="2100" dirty="0"/>
              <a:t>Proposed</a:t>
            </a:r>
            <a:endParaRPr lang="es-MX" sz="2100" dirty="0"/>
          </a:p>
        </p:txBody>
      </p:sp>
      <p:sp>
        <p:nvSpPr>
          <p:cNvPr id="6" name="TextBox 5">
            <a:extLst>
              <a:ext uri="{FF2B5EF4-FFF2-40B4-BE49-F238E27FC236}">
                <a16:creationId xmlns:a16="http://schemas.microsoft.com/office/drawing/2014/main" id="{E05E59BA-A432-4086-A391-56345DD7E54B}"/>
              </a:ext>
            </a:extLst>
          </p:cNvPr>
          <p:cNvSpPr txBox="1"/>
          <p:nvPr/>
        </p:nvSpPr>
        <p:spPr>
          <a:xfrm>
            <a:off x="318155" y="1833856"/>
            <a:ext cx="8625525" cy="507831"/>
          </a:xfrm>
          <a:prstGeom prst="rect">
            <a:avLst/>
          </a:prstGeom>
          <a:noFill/>
        </p:spPr>
        <p:txBody>
          <a:bodyPr wrap="square" rtlCol="0">
            <a:spAutoFit/>
          </a:bodyPr>
          <a:lstStyle/>
          <a:p>
            <a:r>
              <a:rPr lang="en-US" sz="1350" dirty="0"/>
              <a:t>To reduce waste of PT17006 we proposed generate new part numbers  with only one  specification for each dimension of catheter, generate 10 new part numbers will be necessary, see image below as example.</a:t>
            </a:r>
            <a:endParaRPr lang="es-MX" sz="1350" dirty="0"/>
          </a:p>
        </p:txBody>
      </p:sp>
      <p:graphicFrame>
        <p:nvGraphicFramePr>
          <p:cNvPr id="8" name="Table 7">
            <a:extLst>
              <a:ext uri="{FF2B5EF4-FFF2-40B4-BE49-F238E27FC236}">
                <a16:creationId xmlns:a16="http://schemas.microsoft.com/office/drawing/2014/main" id="{BACE5A9E-7F14-4DA7-9ACD-5EC379B86E00}"/>
              </a:ext>
            </a:extLst>
          </p:cNvPr>
          <p:cNvGraphicFramePr>
            <a:graphicFrameLocks noGrp="1"/>
          </p:cNvGraphicFramePr>
          <p:nvPr>
            <p:extLst>
              <p:ext uri="{D42A27DB-BD31-4B8C-83A1-F6EECF244321}">
                <p14:modId xmlns:p14="http://schemas.microsoft.com/office/powerpoint/2010/main" val="621413498"/>
              </p:ext>
            </p:extLst>
          </p:nvPr>
        </p:nvGraphicFramePr>
        <p:xfrm>
          <a:off x="318155" y="2401741"/>
          <a:ext cx="4065310" cy="3131032"/>
        </p:xfrm>
        <a:graphic>
          <a:graphicData uri="http://schemas.openxmlformats.org/drawingml/2006/table">
            <a:tbl>
              <a:tblPr/>
              <a:tblGrid>
                <a:gridCol w="431715">
                  <a:extLst>
                    <a:ext uri="{9D8B030D-6E8A-4147-A177-3AD203B41FA5}">
                      <a16:colId xmlns:a16="http://schemas.microsoft.com/office/drawing/2014/main" val="3702805973"/>
                    </a:ext>
                  </a:extLst>
                </a:gridCol>
                <a:gridCol w="647571">
                  <a:extLst>
                    <a:ext uri="{9D8B030D-6E8A-4147-A177-3AD203B41FA5}">
                      <a16:colId xmlns:a16="http://schemas.microsoft.com/office/drawing/2014/main" val="2490781027"/>
                    </a:ext>
                  </a:extLst>
                </a:gridCol>
                <a:gridCol w="1564964">
                  <a:extLst>
                    <a:ext uri="{9D8B030D-6E8A-4147-A177-3AD203B41FA5}">
                      <a16:colId xmlns:a16="http://schemas.microsoft.com/office/drawing/2014/main" val="2606068740"/>
                    </a:ext>
                  </a:extLst>
                </a:gridCol>
                <a:gridCol w="854435">
                  <a:extLst>
                    <a:ext uri="{9D8B030D-6E8A-4147-A177-3AD203B41FA5}">
                      <a16:colId xmlns:a16="http://schemas.microsoft.com/office/drawing/2014/main" val="2542880733"/>
                    </a:ext>
                  </a:extLst>
                </a:gridCol>
                <a:gridCol w="566625">
                  <a:extLst>
                    <a:ext uri="{9D8B030D-6E8A-4147-A177-3AD203B41FA5}">
                      <a16:colId xmlns:a16="http://schemas.microsoft.com/office/drawing/2014/main" val="969802087"/>
                    </a:ext>
                  </a:extLst>
                </a:gridCol>
              </a:tblGrid>
              <a:tr h="94811">
                <a:tc>
                  <a:txBody>
                    <a:bodyPr/>
                    <a:lstStyle/>
                    <a:p>
                      <a:pPr algn="l" fontAlgn="b"/>
                      <a:r>
                        <a:rPr lang="es-MX" sz="600" b="1" i="0" u="none" strike="noStrike">
                          <a:solidFill>
                            <a:srgbClr val="000000"/>
                          </a:solidFill>
                          <a:effectLst/>
                          <a:latin typeface="Calibri" panose="020F0502020204030204" pitchFamily="34" charset="0"/>
                        </a:rPr>
                        <a:t>TUBE</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600" b="1" i="0" u="none" strike="noStrike">
                          <a:solidFill>
                            <a:srgbClr val="000000"/>
                          </a:solidFill>
                          <a:effectLst/>
                          <a:latin typeface="Calibri" panose="020F0502020204030204" pitchFamily="34" charset="0"/>
                        </a:rPr>
                        <a:t>PART NUMBER</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600" b="1" i="0" u="none" strike="noStrike">
                          <a:solidFill>
                            <a:srgbClr val="000000"/>
                          </a:solidFill>
                          <a:effectLst/>
                          <a:latin typeface="Calibri" panose="020F0502020204030204" pitchFamily="34" charset="0"/>
                        </a:rPr>
                        <a:t>DESCRIPTION</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600" b="1" i="0" u="none" strike="noStrike">
                          <a:solidFill>
                            <a:srgbClr val="000000"/>
                          </a:solidFill>
                          <a:effectLst/>
                          <a:latin typeface="Calibri" panose="020F0502020204030204" pitchFamily="34" charset="0"/>
                        </a:rPr>
                        <a:t>CUT EXTRUSION</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600" b="1" i="0" u="none" strike="noStrike">
                          <a:solidFill>
                            <a:srgbClr val="000000"/>
                          </a:solidFill>
                          <a:effectLst/>
                          <a:latin typeface="Calibri" panose="020F0502020204030204" pitchFamily="34" charset="0"/>
                        </a:rPr>
                        <a:t>TOLERANCIA</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472187256"/>
                  </a:ext>
                </a:extLst>
              </a:tr>
              <a:tr h="94811">
                <a:tc>
                  <a:txBody>
                    <a:bodyPr/>
                    <a:lstStyle/>
                    <a:p>
                      <a:pPr algn="ctr" fontAlgn="ctr"/>
                      <a:r>
                        <a:rPr lang="es-MX" sz="600" b="1" i="0" u="none" strike="noStrike">
                          <a:solidFill>
                            <a:srgbClr val="000000"/>
                          </a:solidFill>
                          <a:effectLst/>
                          <a:latin typeface="Calibri" panose="020F0502020204030204" pitchFamily="34" charset="0"/>
                        </a:rPr>
                        <a:t>PT17006</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s-MX" sz="600" b="0" i="0" u="none" strike="noStrike">
                          <a:solidFill>
                            <a:srgbClr val="000000"/>
                          </a:solidFill>
                          <a:effectLst/>
                          <a:latin typeface="Calibri" panose="020F0502020204030204" pitchFamily="34" charset="0"/>
                        </a:rPr>
                        <a:t>AC1010HFC</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600" b="0" i="0" u="none" strike="noStrike">
                          <a:solidFill>
                            <a:srgbClr val="000000"/>
                          </a:solidFill>
                          <a:effectLst/>
                          <a:latin typeface="Calibri" panose="020F0502020204030204" pitchFamily="34" charset="0"/>
                        </a:rPr>
                        <a:t>11FX10CM PELL IJ HIGHFLOW SXS</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s-MX" sz="600" b="0" i="0" u="none" strike="noStrike">
                          <a:solidFill>
                            <a:srgbClr val="000000"/>
                          </a:solidFill>
                          <a:effectLst/>
                          <a:latin typeface="Calibri" panose="020F0502020204030204" pitchFamily="34" charset="0"/>
                        </a:rPr>
                        <a:t>4.937</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s-MX" sz="600" b="0" i="0" u="none" strike="noStrike">
                          <a:solidFill>
                            <a:srgbClr val="000000"/>
                          </a:solidFill>
                          <a:effectLst/>
                          <a:latin typeface="Calibri" panose="020F0502020204030204" pitchFamily="34" charset="0"/>
                        </a:rPr>
                        <a:t>0.062</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480568972"/>
                  </a:ext>
                </a:extLst>
              </a:tr>
              <a:tr h="94811">
                <a:tc rowSpan="2">
                  <a:txBody>
                    <a:bodyPr/>
                    <a:lstStyle/>
                    <a:p>
                      <a:pPr algn="ctr" fontAlgn="ctr"/>
                      <a:r>
                        <a:rPr lang="es-MX" sz="600" b="1" i="0" u="none" strike="noStrike" dirty="0">
                          <a:solidFill>
                            <a:srgbClr val="000000"/>
                          </a:solidFill>
                          <a:effectLst/>
                          <a:latin typeface="Calibri" panose="020F0502020204030204" pitchFamily="34" charset="0"/>
                        </a:rPr>
                        <a:t>PT17006A</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ctr"/>
                      <a:r>
                        <a:rPr lang="es-MX" sz="600" b="0" i="0" u="none" strike="noStrike">
                          <a:solidFill>
                            <a:srgbClr val="000000"/>
                          </a:solidFill>
                          <a:effectLst/>
                          <a:latin typeface="Calibri" panose="020F0502020204030204" pitchFamily="34" charset="0"/>
                        </a:rPr>
                        <a:t>AC1002HF</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ctr"/>
                      <a:r>
                        <a:rPr lang="pt-BR" sz="600" b="0" i="0" u="none" strike="noStrike">
                          <a:solidFill>
                            <a:srgbClr val="000000"/>
                          </a:solidFill>
                          <a:effectLst/>
                          <a:latin typeface="Calibri" panose="020F0502020204030204" pitchFamily="34" charset="0"/>
                        </a:rPr>
                        <a:t>11F X 4.75HI-FLO SXS; NO LOGO</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ctr"/>
                      <a:r>
                        <a:rPr lang="es-MX" sz="600" b="0" i="0" u="none" strike="noStrike">
                          <a:solidFill>
                            <a:srgbClr val="000000"/>
                          </a:solidFill>
                          <a:effectLst/>
                          <a:latin typeface="Calibri" panose="020F0502020204030204" pitchFamily="34" charset="0"/>
                        </a:rPr>
                        <a:t>5.574</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rowSpan="2">
                  <a:txBody>
                    <a:bodyPr/>
                    <a:lstStyle/>
                    <a:p>
                      <a:pPr algn="ctr" fontAlgn="ctr"/>
                      <a:r>
                        <a:rPr lang="es-MX" sz="600" b="0" i="0" u="none" strike="noStrike">
                          <a:solidFill>
                            <a:srgbClr val="000000"/>
                          </a:solidFill>
                          <a:effectLst/>
                          <a:latin typeface="Calibri" panose="020F0502020204030204" pitchFamily="34" charset="0"/>
                        </a:rPr>
                        <a:t>0.062</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2540995176"/>
                  </a:ext>
                </a:extLst>
              </a:tr>
              <a:tr h="94811">
                <a:tc vMerge="1">
                  <a:txBody>
                    <a:bodyPr/>
                    <a:lstStyle/>
                    <a:p>
                      <a:endParaRPr lang="es-MX"/>
                    </a:p>
                  </a:txBody>
                  <a:tcPr/>
                </a:tc>
                <a:tc>
                  <a:txBody>
                    <a:bodyPr/>
                    <a:lstStyle/>
                    <a:p>
                      <a:pPr algn="l" fontAlgn="ctr"/>
                      <a:r>
                        <a:rPr lang="es-MX" sz="600" b="0" i="0" u="none" strike="noStrike">
                          <a:solidFill>
                            <a:srgbClr val="000000"/>
                          </a:solidFill>
                          <a:effectLst/>
                          <a:latin typeface="Calibri" panose="020F0502020204030204" pitchFamily="34" charset="0"/>
                        </a:rPr>
                        <a:t>AC1002HFC</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ctr"/>
                      <a:r>
                        <a:rPr lang="pt-BR" sz="600" b="0" i="0" u="none" strike="noStrike">
                          <a:solidFill>
                            <a:srgbClr val="000000"/>
                          </a:solidFill>
                          <a:effectLst/>
                          <a:latin typeface="Calibri" panose="020F0502020204030204" pitchFamily="34" charset="0"/>
                        </a:rPr>
                        <a:t>11FX12CM IJ HI-FLO SXS;NO LOGO</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ctr"/>
                      <a:r>
                        <a:rPr lang="es-MX" sz="600" b="0" i="0" u="none" strike="noStrike">
                          <a:solidFill>
                            <a:srgbClr val="000000"/>
                          </a:solidFill>
                          <a:effectLst/>
                          <a:latin typeface="Calibri" panose="020F0502020204030204" pitchFamily="34" charset="0"/>
                        </a:rPr>
                        <a:t>5.574</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757171"/>
                    </a:solidFill>
                  </a:tcPr>
                </a:tc>
                <a:tc vMerge="1">
                  <a:txBody>
                    <a:bodyPr/>
                    <a:lstStyle/>
                    <a:p>
                      <a:endParaRPr lang="es-MX"/>
                    </a:p>
                  </a:txBody>
                  <a:tcPr/>
                </a:tc>
                <a:extLst>
                  <a:ext uri="{0D108BD9-81ED-4DB2-BD59-A6C34878D82A}">
                    <a16:rowId xmlns:a16="http://schemas.microsoft.com/office/drawing/2014/main" val="2017039175"/>
                  </a:ext>
                </a:extLst>
              </a:tr>
              <a:tr h="94811">
                <a:tc>
                  <a:txBody>
                    <a:bodyPr/>
                    <a:lstStyle/>
                    <a:p>
                      <a:pPr algn="l" fontAlgn="b"/>
                      <a:r>
                        <a:rPr lang="es-MX" sz="600" b="1" i="0" u="none" strike="noStrike" dirty="0">
                          <a:solidFill>
                            <a:srgbClr val="000000"/>
                          </a:solidFill>
                          <a:effectLst/>
                          <a:latin typeface="Calibri" panose="020F0502020204030204" pitchFamily="34" charset="0"/>
                        </a:rPr>
                        <a:t>PT17006B</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s-MX" sz="600" b="0" i="0" u="none" strike="noStrike">
                          <a:solidFill>
                            <a:srgbClr val="000000"/>
                          </a:solidFill>
                          <a:effectLst/>
                          <a:latin typeface="Calibri" panose="020F0502020204030204" pitchFamily="34" charset="0"/>
                        </a:rPr>
                        <a:t>AC4090</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s-MX" sz="600" b="0" i="0" u="none" strike="noStrike">
                          <a:solidFill>
                            <a:srgbClr val="000000"/>
                          </a:solidFill>
                          <a:effectLst/>
                          <a:latin typeface="Calibri" panose="020F0502020204030204" pitchFamily="34" charset="0"/>
                        </a:rPr>
                        <a:t>12FX13CM DUOJET SXS GEN CURVED</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s-MX" sz="600" b="0" i="0" u="none" strike="noStrike">
                          <a:solidFill>
                            <a:srgbClr val="000000"/>
                          </a:solidFill>
                          <a:effectLst/>
                          <a:latin typeface="Calibri" panose="020F0502020204030204" pitchFamily="34" charset="0"/>
                        </a:rPr>
                        <a:t>6.118</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s-MX" sz="600" b="0" i="0" u="none" strike="noStrike">
                          <a:solidFill>
                            <a:srgbClr val="000000"/>
                          </a:solidFill>
                          <a:effectLst/>
                          <a:latin typeface="Calibri" panose="020F0502020204030204" pitchFamily="34" charset="0"/>
                        </a:rPr>
                        <a:t>0.100</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279078403"/>
                  </a:ext>
                </a:extLst>
              </a:tr>
              <a:tr h="94811">
                <a:tc>
                  <a:txBody>
                    <a:bodyPr/>
                    <a:lstStyle/>
                    <a:p>
                      <a:pPr algn="l" fontAlgn="b"/>
                      <a:r>
                        <a:rPr lang="es-MX" sz="600" b="1" i="0" u="none" strike="noStrike" dirty="0">
                          <a:solidFill>
                            <a:srgbClr val="000000"/>
                          </a:solidFill>
                          <a:effectLst/>
                          <a:latin typeface="Calibri" panose="020F0502020204030204" pitchFamily="34" charset="0"/>
                        </a:rPr>
                        <a:t>PT17006C</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b"/>
                      <a:r>
                        <a:rPr lang="es-MX" sz="600" b="0" i="0" u="none" strike="noStrike">
                          <a:solidFill>
                            <a:srgbClr val="000000"/>
                          </a:solidFill>
                          <a:effectLst/>
                          <a:latin typeface="Calibri" panose="020F0502020204030204" pitchFamily="34" charset="0"/>
                        </a:rPr>
                        <a:t>AC1011HFC</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b"/>
                      <a:r>
                        <a:rPr lang="es-MX" sz="600" b="0" i="0" u="none" strike="noStrike">
                          <a:solidFill>
                            <a:srgbClr val="000000"/>
                          </a:solidFill>
                          <a:effectLst/>
                          <a:latin typeface="Calibri" panose="020F0502020204030204" pitchFamily="34" charset="0"/>
                        </a:rPr>
                        <a:t>11FX13.5CM IJ HI-FLOW SXS</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es-MX" sz="600" b="0" i="0" u="none" strike="noStrike">
                          <a:solidFill>
                            <a:srgbClr val="000000"/>
                          </a:solidFill>
                          <a:effectLst/>
                          <a:latin typeface="Calibri" panose="020F0502020204030204" pitchFamily="34" charset="0"/>
                        </a:rPr>
                        <a:t>6.315</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es-MX" sz="600" b="0" i="0" u="none" strike="noStrike">
                          <a:solidFill>
                            <a:srgbClr val="000000"/>
                          </a:solidFill>
                          <a:effectLst/>
                          <a:latin typeface="Calibri" panose="020F0502020204030204" pitchFamily="34" charset="0"/>
                        </a:rPr>
                        <a:t>0.062</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2899600705"/>
                  </a:ext>
                </a:extLst>
              </a:tr>
              <a:tr h="120256">
                <a:tc rowSpan="8">
                  <a:txBody>
                    <a:bodyPr/>
                    <a:lstStyle/>
                    <a:p>
                      <a:pPr algn="ctr" fontAlgn="ctr"/>
                      <a:r>
                        <a:rPr lang="es-MX" sz="600" b="1" i="0" u="none" strike="noStrike">
                          <a:solidFill>
                            <a:srgbClr val="000000"/>
                          </a:solidFill>
                          <a:effectLst/>
                          <a:latin typeface="Calibri" panose="020F0502020204030204" pitchFamily="34" charset="0"/>
                        </a:rPr>
                        <a:t>PT17006D</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600" b="0" i="0" u="none" strike="noStrike">
                          <a:solidFill>
                            <a:srgbClr val="000000"/>
                          </a:solidFill>
                          <a:effectLst/>
                          <a:latin typeface="Calibri" panose="020F0502020204030204" pitchFamily="34" charset="0"/>
                        </a:rPr>
                        <a:t>AC1218</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600" b="0" i="0" u="none" strike="noStrike">
                          <a:solidFill>
                            <a:srgbClr val="000000"/>
                          </a:solidFill>
                          <a:effectLst/>
                          <a:latin typeface="Calibri" panose="020F0502020204030204" pitchFamily="34" charset="0"/>
                        </a:rPr>
                        <a:t>12FX15CM DUOJET SXS STRAIGHT</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600" b="0" i="0" u="none" strike="noStrike">
                          <a:solidFill>
                            <a:srgbClr val="000000"/>
                          </a:solidFill>
                          <a:effectLst/>
                          <a:latin typeface="Calibri" panose="020F0502020204030204" pitchFamily="34" charset="0"/>
                        </a:rPr>
                        <a:t>6.609</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rowSpan="8">
                  <a:txBody>
                    <a:bodyPr/>
                    <a:lstStyle/>
                    <a:p>
                      <a:pPr algn="ctr" fontAlgn="ctr"/>
                      <a:r>
                        <a:rPr lang="es-MX" sz="600" b="0" i="0" u="none" strike="noStrike">
                          <a:solidFill>
                            <a:srgbClr val="000000"/>
                          </a:solidFill>
                          <a:effectLst/>
                          <a:latin typeface="Calibri" panose="020F0502020204030204" pitchFamily="34" charset="0"/>
                        </a:rPr>
                        <a:t>0.100</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625715386"/>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AC1218C</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600" b="0" i="0" u="none" strike="noStrike">
                          <a:solidFill>
                            <a:srgbClr val="000000"/>
                          </a:solidFill>
                          <a:effectLst/>
                          <a:latin typeface="Calibri" panose="020F0502020204030204" pitchFamily="34" charset="0"/>
                        </a:rPr>
                        <a:t>12FX15CM DUOJET SXS CURVED</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600" b="0" i="0" u="none" strike="noStrike">
                          <a:solidFill>
                            <a:srgbClr val="000000"/>
                          </a:solidFill>
                          <a:effectLst/>
                          <a:latin typeface="Calibri" panose="020F0502020204030204" pitchFamily="34" charset="0"/>
                        </a:rPr>
                        <a:t>6.609</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extLst>
                  <a:ext uri="{0D108BD9-81ED-4DB2-BD59-A6C34878D82A}">
                    <a16:rowId xmlns:a16="http://schemas.microsoft.com/office/drawing/2014/main" val="3419211708"/>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AC4214</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600" b="0" i="0" u="none" strike="noStrike">
                          <a:solidFill>
                            <a:srgbClr val="000000"/>
                          </a:solidFill>
                          <a:effectLst/>
                          <a:latin typeface="Calibri" panose="020F0502020204030204" pitchFamily="34" charset="0"/>
                        </a:rPr>
                        <a:t>12FX15CM DUOJET SXS STR GENER</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600" b="0" i="0" u="none" strike="noStrike">
                          <a:solidFill>
                            <a:srgbClr val="000000"/>
                          </a:solidFill>
                          <a:effectLst/>
                          <a:latin typeface="Calibri" panose="020F0502020204030204" pitchFamily="34" charset="0"/>
                        </a:rPr>
                        <a:t>6.609</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extLst>
                  <a:ext uri="{0D108BD9-81ED-4DB2-BD59-A6C34878D82A}">
                    <a16:rowId xmlns:a16="http://schemas.microsoft.com/office/drawing/2014/main" val="3880814561"/>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AC4214NP</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600" b="0" i="0" u="none" strike="noStrike">
                          <a:solidFill>
                            <a:srgbClr val="000000"/>
                          </a:solidFill>
                          <a:effectLst/>
                          <a:latin typeface="Calibri" panose="020F0502020204030204" pitchFamily="34" charset="0"/>
                        </a:rPr>
                        <a:t>12FX15CM DUOJET SXS STR-NIPRO</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600" b="0" i="0" u="none" strike="noStrike">
                          <a:solidFill>
                            <a:srgbClr val="000000"/>
                          </a:solidFill>
                          <a:effectLst/>
                          <a:latin typeface="Calibri" panose="020F0502020204030204" pitchFamily="34" charset="0"/>
                        </a:rPr>
                        <a:t>6.609</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extLst>
                  <a:ext uri="{0D108BD9-81ED-4DB2-BD59-A6C34878D82A}">
                    <a16:rowId xmlns:a16="http://schemas.microsoft.com/office/drawing/2014/main" val="3130024287"/>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AC4294</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600" b="0" i="0" u="none" strike="noStrike">
                          <a:solidFill>
                            <a:srgbClr val="000000"/>
                          </a:solidFill>
                          <a:effectLst/>
                          <a:latin typeface="Calibri" panose="020F0502020204030204" pitchFamily="34" charset="0"/>
                        </a:rPr>
                        <a:t>12FX15CM DUOJET SXS CV/GENERIC</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600" b="0" i="0" u="none" strike="noStrike">
                          <a:solidFill>
                            <a:srgbClr val="000000"/>
                          </a:solidFill>
                          <a:effectLst/>
                          <a:latin typeface="Calibri" panose="020F0502020204030204" pitchFamily="34" charset="0"/>
                        </a:rPr>
                        <a:t>6.609</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extLst>
                  <a:ext uri="{0D108BD9-81ED-4DB2-BD59-A6C34878D82A}">
                    <a16:rowId xmlns:a16="http://schemas.microsoft.com/office/drawing/2014/main" val="2092057893"/>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AC4294NP</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600" b="0" i="0" u="none" strike="noStrike">
                          <a:solidFill>
                            <a:srgbClr val="000000"/>
                          </a:solidFill>
                          <a:effectLst/>
                          <a:latin typeface="Calibri" panose="020F0502020204030204" pitchFamily="34" charset="0"/>
                        </a:rPr>
                        <a:t>12FX15CM DUOJET SXS CURV-NIPRO</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600" b="0" i="0" u="none" strike="noStrike">
                          <a:solidFill>
                            <a:srgbClr val="000000"/>
                          </a:solidFill>
                          <a:effectLst/>
                          <a:latin typeface="Calibri" panose="020F0502020204030204" pitchFamily="34" charset="0"/>
                        </a:rPr>
                        <a:t>6.609</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extLst>
                  <a:ext uri="{0D108BD9-81ED-4DB2-BD59-A6C34878D82A}">
                    <a16:rowId xmlns:a16="http://schemas.microsoft.com/office/drawing/2014/main" val="413631334"/>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AC1003HF</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600" b="0" i="0" u="none" strike="noStrike">
                          <a:solidFill>
                            <a:srgbClr val="000000"/>
                          </a:solidFill>
                          <a:effectLst/>
                          <a:latin typeface="Calibri" panose="020F0502020204030204" pitchFamily="34" charset="0"/>
                        </a:rPr>
                        <a:t>11FX6" HIGH FLOW SXS; NO LOGO</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600" b="0" i="0" u="none" strike="noStrike">
                          <a:solidFill>
                            <a:srgbClr val="000000"/>
                          </a:solidFill>
                          <a:effectLst/>
                          <a:latin typeface="Calibri" panose="020F0502020204030204" pitchFamily="34" charset="0"/>
                        </a:rPr>
                        <a:t>6.609</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extLst>
                  <a:ext uri="{0D108BD9-81ED-4DB2-BD59-A6C34878D82A}">
                    <a16:rowId xmlns:a16="http://schemas.microsoft.com/office/drawing/2014/main" val="1255925610"/>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AC1003HFC</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pt-BR" sz="600" b="0" i="0" u="none" strike="noStrike">
                          <a:solidFill>
                            <a:srgbClr val="000000"/>
                          </a:solidFill>
                          <a:effectLst/>
                          <a:latin typeface="Calibri" panose="020F0502020204030204" pitchFamily="34" charset="0"/>
                        </a:rPr>
                        <a:t>11FX15CM IJ HI-FLO SXS;NO LOGO</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600" b="0" i="0" u="none" strike="noStrike">
                          <a:solidFill>
                            <a:srgbClr val="000000"/>
                          </a:solidFill>
                          <a:effectLst/>
                          <a:latin typeface="Calibri" panose="020F0502020204030204" pitchFamily="34" charset="0"/>
                        </a:rPr>
                        <a:t>6.609</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extLst>
                  <a:ext uri="{0D108BD9-81ED-4DB2-BD59-A6C34878D82A}">
                    <a16:rowId xmlns:a16="http://schemas.microsoft.com/office/drawing/2014/main" val="2098046093"/>
                  </a:ext>
                </a:extLst>
              </a:tr>
              <a:tr h="94811">
                <a:tc rowSpan="3">
                  <a:txBody>
                    <a:bodyPr/>
                    <a:lstStyle/>
                    <a:p>
                      <a:pPr algn="ctr" fontAlgn="ctr"/>
                      <a:r>
                        <a:rPr lang="es-MX" sz="600" b="1" i="0" u="none" strike="noStrike">
                          <a:solidFill>
                            <a:srgbClr val="000000"/>
                          </a:solidFill>
                          <a:effectLst/>
                          <a:latin typeface="Calibri" panose="020F0502020204030204" pitchFamily="34" charset="0"/>
                        </a:rPr>
                        <a:t>PT17006E</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600" b="0" i="0" u="none" strike="noStrike">
                          <a:solidFill>
                            <a:srgbClr val="000000"/>
                          </a:solidFill>
                          <a:effectLst/>
                          <a:latin typeface="Calibri" panose="020F0502020204030204" pitchFamily="34" charset="0"/>
                        </a:rPr>
                        <a:t>AC4091</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600" b="0" i="0" u="none" strike="noStrike">
                          <a:solidFill>
                            <a:srgbClr val="000000"/>
                          </a:solidFill>
                          <a:effectLst/>
                          <a:latin typeface="Calibri" panose="020F0502020204030204" pitchFamily="34" charset="0"/>
                        </a:rPr>
                        <a:t>12FX16CM DUOJET SXS GEN CURVED</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s-MX" sz="600" b="0" i="0" u="none" strike="noStrike">
                          <a:solidFill>
                            <a:srgbClr val="000000"/>
                          </a:solidFill>
                          <a:effectLst/>
                          <a:latin typeface="Calibri" panose="020F0502020204030204" pitchFamily="34" charset="0"/>
                        </a:rPr>
                        <a:t>7.3</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rowSpan="3">
                  <a:txBody>
                    <a:bodyPr/>
                    <a:lstStyle/>
                    <a:p>
                      <a:pPr algn="ctr" fontAlgn="ctr"/>
                      <a:r>
                        <a:rPr lang="es-MX" sz="600" b="0" i="0" u="none" strike="noStrike">
                          <a:solidFill>
                            <a:srgbClr val="000000"/>
                          </a:solidFill>
                          <a:effectLst/>
                          <a:latin typeface="Calibri" panose="020F0502020204030204" pitchFamily="34" charset="0"/>
                        </a:rPr>
                        <a:t>0.100</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935530150"/>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AC4211</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600" b="0" i="0" u="none" strike="noStrike">
                          <a:solidFill>
                            <a:srgbClr val="000000"/>
                          </a:solidFill>
                          <a:effectLst/>
                          <a:latin typeface="Calibri" panose="020F0502020204030204" pitchFamily="34" charset="0"/>
                        </a:rPr>
                        <a:t>12FX16CM DUOJET SXS GEN STR</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s-MX" sz="600" b="0" i="0" u="none" strike="noStrike">
                          <a:solidFill>
                            <a:srgbClr val="000000"/>
                          </a:solidFill>
                          <a:effectLst/>
                          <a:latin typeface="Calibri" panose="020F0502020204030204" pitchFamily="34" charset="0"/>
                        </a:rPr>
                        <a:t>7.3</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vMerge="1">
                  <a:txBody>
                    <a:bodyPr/>
                    <a:lstStyle/>
                    <a:p>
                      <a:endParaRPr lang="es-MX"/>
                    </a:p>
                  </a:txBody>
                  <a:tcPr/>
                </a:tc>
                <a:extLst>
                  <a:ext uri="{0D108BD9-81ED-4DB2-BD59-A6C34878D82A}">
                    <a16:rowId xmlns:a16="http://schemas.microsoft.com/office/drawing/2014/main" val="2870110103"/>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AC4211-A</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600" b="0" i="0" u="none" strike="noStrike">
                          <a:solidFill>
                            <a:srgbClr val="000000"/>
                          </a:solidFill>
                          <a:effectLst/>
                          <a:latin typeface="Calibri" panose="020F0502020204030204" pitchFamily="34" charset="0"/>
                        </a:rPr>
                        <a:t>12FX16CM DUOJET SXS STR-SENTIA</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s-MX" sz="600" b="0" i="0" u="none" strike="noStrike">
                          <a:solidFill>
                            <a:srgbClr val="000000"/>
                          </a:solidFill>
                          <a:effectLst/>
                          <a:latin typeface="Calibri" panose="020F0502020204030204" pitchFamily="34" charset="0"/>
                        </a:rPr>
                        <a:t>7.3</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vMerge="1">
                  <a:txBody>
                    <a:bodyPr/>
                    <a:lstStyle/>
                    <a:p>
                      <a:endParaRPr lang="es-MX"/>
                    </a:p>
                  </a:txBody>
                  <a:tcPr/>
                </a:tc>
                <a:extLst>
                  <a:ext uri="{0D108BD9-81ED-4DB2-BD59-A6C34878D82A}">
                    <a16:rowId xmlns:a16="http://schemas.microsoft.com/office/drawing/2014/main" val="1034568973"/>
                  </a:ext>
                </a:extLst>
              </a:tr>
              <a:tr h="94811">
                <a:tc rowSpan="8">
                  <a:txBody>
                    <a:bodyPr/>
                    <a:lstStyle/>
                    <a:p>
                      <a:pPr algn="ctr" fontAlgn="ctr"/>
                      <a:r>
                        <a:rPr lang="es-MX" sz="600" b="1" i="0" u="none" strike="noStrike">
                          <a:solidFill>
                            <a:srgbClr val="000000"/>
                          </a:solidFill>
                          <a:effectLst/>
                          <a:latin typeface="Calibri" panose="020F0502020204030204" pitchFamily="34" charset="0"/>
                        </a:rPr>
                        <a:t>PT17006F</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600" b="0" i="0" u="none" strike="noStrike">
                          <a:solidFill>
                            <a:srgbClr val="000000"/>
                          </a:solidFill>
                          <a:effectLst/>
                          <a:latin typeface="Calibri" panose="020F0502020204030204" pitchFamily="34" charset="0"/>
                        </a:rPr>
                        <a:t>AC1219</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600" b="0" i="0" u="none" strike="noStrike">
                          <a:solidFill>
                            <a:srgbClr val="000000"/>
                          </a:solidFill>
                          <a:effectLst/>
                          <a:latin typeface="Calibri" panose="020F0502020204030204" pitchFamily="34" charset="0"/>
                        </a:rPr>
                        <a:t>12FX20CM DUOJET SXS STRAIGHT</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600" b="0" i="0" u="none" strike="noStrike">
                          <a:solidFill>
                            <a:srgbClr val="000000"/>
                          </a:solidFill>
                          <a:effectLst/>
                          <a:latin typeface="Calibri" panose="020F0502020204030204" pitchFamily="34" charset="0"/>
                        </a:rPr>
                        <a:t>8.874</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rowSpan="8">
                  <a:txBody>
                    <a:bodyPr/>
                    <a:lstStyle/>
                    <a:p>
                      <a:pPr algn="ctr" fontAlgn="ctr"/>
                      <a:r>
                        <a:rPr lang="es-MX" sz="600" b="0" i="0" u="none" strike="noStrike">
                          <a:solidFill>
                            <a:srgbClr val="000000"/>
                          </a:solidFill>
                          <a:effectLst/>
                          <a:latin typeface="Calibri" panose="020F0502020204030204" pitchFamily="34" charset="0"/>
                        </a:rPr>
                        <a:t>0.100</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876748249"/>
                  </a:ext>
                </a:extLst>
              </a:tr>
              <a:tr h="112133">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AC1219C</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600" b="0" i="0" u="none" strike="noStrike">
                          <a:solidFill>
                            <a:srgbClr val="000000"/>
                          </a:solidFill>
                          <a:effectLst/>
                          <a:latin typeface="Calibri" panose="020F0502020204030204" pitchFamily="34" charset="0"/>
                        </a:rPr>
                        <a:t>12FX20CM DUOJET SXS CURVED</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600" b="0" i="0" u="none" strike="noStrike">
                          <a:solidFill>
                            <a:srgbClr val="000000"/>
                          </a:solidFill>
                          <a:effectLst/>
                          <a:latin typeface="Calibri" panose="020F0502020204030204" pitchFamily="34" charset="0"/>
                        </a:rPr>
                        <a:t>8.874</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extLst>
                  <a:ext uri="{0D108BD9-81ED-4DB2-BD59-A6C34878D82A}">
                    <a16:rowId xmlns:a16="http://schemas.microsoft.com/office/drawing/2014/main" val="1575946838"/>
                  </a:ext>
                </a:extLst>
              </a:tr>
              <a:tr h="112133">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AC4215</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600" b="0" i="0" u="none" strike="noStrike">
                          <a:solidFill>
                            <a:srgbClr val="000000"/>
                          </a:solidFill>
                          <a:effectLst/>
                          <a:latin typeface="Calibri" panose="020F0502020204030204" pitchFamily="34" charset="0"/>
                        </a:rPr>
                        <a:t>12FX20CM DUOJET SXS STRAIGHT</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600" b="0" i="0" u="none" strike="noStrike">
                          <a:solidFill>
                            <a:srgbClr val="000000"/>
                          </a:solidFill>
                          <a:effectLst/>
                          <a:latin typeface="Calibri" panose="020F0502020204030204" pitchFamily="34" charset="0"/>
                        </a:rPr>
                        <a:t>8.874</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extLst>
                  <a:ext uri="{0D108BD9-81ED-4DB2-BD59-A6C34878D82A}">
                    <a16:rowId xmlns:a16="http://schemas.microsoft.com/office/drawing/2014/main" val="3705360569"/>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AC4215NP</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600" b="0" i="0" u="none" strike="noStrike">
                          <a:solidFill>
                            <a:srgbClr val="000000"/>
                          </a:solidFill>
                          <a:effectLst/>
                          <a:latin typeface="Calibri" panose="020F0502020204030204" pitchFamily="34" charset="0"/>
                        </a:rPr>
                        <a:t>12FX20CM DUOJET SXS STR-NIPRO</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600" b="0" i="0" u="none" strike="noStrike">
                          <a:solidFill>
                            <a:srgbClr val="000000"/>
                          </a:solidFill>
                          <a:effectLst/>
                          <a:latin typeface="Calibri" panose="020F0502020204030204" pitchFamily="34" charset="0"/>
                        </a:rPr>
                        <a:t>8.874</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extLst>
                  <a:ext uri="{0D108BD9-81ED-4DB2-BD59-A6C34878D82A}">
                    <a16:rowId xmlns:a16="http://schemas.microsoft.com/office/drawing/2014/main" val="365382748"/>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AC4295</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da-DK" sz="600" b="0" i="0" u="none" strike="noStrike">
                          <a:solidFill>
                            <a:srgbClr val="000000"/>
                          </a:solidFill>
                          <a:effectLst/>
                          <a:latin typeface="Calibri" panose="020F0502020204030204" pitchFamily="34" charset="0"/>
                        </a:rPr>
                        <a:t>12X20CM DUOJET SXS CV/GENERIC</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600" b="0" i="0" u="none" strike="noStrike">
                          <a:solidFill>
                            <a:srgbClr val="000000"/>
                          </a:solidFill>
                          <a:effectLst/>
                          <a:latin typeface="Calibri" panose="020F0502020204030204" pitchFamily="34" charset="0"/>
                        </a:rPr>
                        <a:t>8.874</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extLst>
                  <a:ext uri="{0D108BD9-81ED-4DB2-BD59-A6C34878D82A}">
                    <a16:rowId xmlns:a16="http://schemas.microsoft.com/office/drawing/2014/main" val="2651950171"/>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AC4295NP</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600" b="0" i="0" u="none" strike="noStrike">
                          <a:solidFill>
                            <a:srgbClr val="000000"/>
                          </a:solidFill>
                          <a:effectLst/>
                          <a:latin typeface="Calibri" panose="020F0502020204030204" pitchFamily="34" charset="0"/>
                        </a:rPr>
                        <a:t>12FX20CM DUOJET SXS CURV-NIPRO</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600" b="0" i="0" u="none" strike="noStrike">
                          <a:solidFill>
                            <a:srgbClr val="000000"/>
                          </a:solidFill>
                          <a:effectLst/>
                          <a:latin typeface="Calibri" panose="020F0502020204030204" pitchFamily="34" charset="0"/>
                        </a:rPr>
                        <a:t>8.874</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extLst>
                  <a:ext uri="{0D108BD9-81ED-4DB2-BD59-A6C34878D82A}">
                    <a16:rowId xmlns:a16="http://schemas.microsoft.com/office/drawing/2014/main" val="232930130"/>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AC1004HF</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600" b="0" i="0" u="none" strike="noStrike">
                          <a:solidFill>
                            <a:srgbClr val="000000"/>
                          </a:solidFill>
                          <a:effectLst/>
                          <a:latin typeface="Calibri" panose="020F0502020204030204" pitchFamily="34" charset="0"/>
                        </a:rPr>
                        <a:t>11FX8" HIGH FLOW SXS; NO LOGO</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600" b="0" i="0" u="none" strike="noStrike">
                          <a:solidFill>
                            <a:srgbClr val="000000"/>
                          </a:solidFill>
                          <a:effectLst/>
                          <a:latin typeface="Calibri" panose="020F0502020204030204" pitchFamily="34" charset="0"/>
                        </a:rPr>
                        <a:t>8.874</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extLst>
                  <a:ext uri="{0D108BD9-81ED-4DB2-BD59-A6C34878D82A}">
                    <a16:rowId xmlns:a16="http://schemas.microsoft.com/office/drawing/2014/main" val="3129759659"/>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AC1004HFC</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pt-BR" sz="600" b="0" i="0" u="none" strike="noStrike">
                          <a:solidFill>
                            <a:srgbClr val="000000"/>
                          </a:solidFill>
                          <a:effectLst/>
                          <a:latin typeface="Calibri" panose="020F0502020204030204" pitchFamily="34" charset="0"/>
                        </a:rPr>
                        <a:t>11FX20CM IJ HI-FLOWSXS;NO LOGO</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600" b="0" i="0" u="none" strike="noStrike">
                          <a:solidFill>
                            <a:srgbClr val="000000"/>
                          </a:solidFill>
                          <a:effectLst/>
                          <a:latin typeface="Calibri" panose="020F0502020204030204" pitchFamily="34" charset="0"/>
                        </a:rPr>
                        <a:t>8.874</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extLst>
                  <a:ext uri="{0D108BD9-81ED-4DB2-BD59-A6C34878D82A}">
                    <a16:rowId xmlns:a16="http://schemas.microsoft.com/office/drawing/2014/main" val="3015675336"/>
                  </a:ext>
                </a:extLst>
              </a:tr>
              <a:tr h="131802">
                <a:tc>
                  <a:txBody>
                    <a:bodyPr/>
                    <a:lstStyle/>
                    <a:p>
                      <a:pPr algn="ctr" fontAlgn="ctr"/>
                      <a:r>
                        <a:rPr lang="es-MX" sz="600" b="1" i="0" u="none" strike="noStrike">
                          <a:solidFill>
                            <a:srgbClr val="000000"/>
                          </a:solidFill>
                          <a:effectLst/>
                          <a:latin typeface="Calibri" panose="020F0502020204030204" pitchFamily="34" charset="0"/>
                        </a:rPr>
                        <a:t>PT17006G</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s-MX" sz="600" b="0" i="0" u="none" strike="noStrike">
                          <a:solidFill>
                            <a:srgbClr val="000000"/>
                          </a:solidFill>
                          <a:effectLst/>
                          <a:latin typeface="Calibri" panose="020F0502020204030204" pitchFamily="34" charset="0"/>
                        </a:rPr>
                        <a:t>AC4092</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s-MX" sz="600" b="0" i="0" u="none" strike="noStrike">
                          <a:solidFill>
                            <a:srgbClr val="000000"/>
                          </a:solidFill>
                          <a:effectLst/>
                          <a:latin typeface="Calibri" panose="020F0502020204030204" pitchFamily="34" charset="0"/>
                        </a:rPr>
                        <a:t>12FX21CM DUOJET SXS GEN CURVED</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s-MX" sz="600" b="0" i="0" u="none" strike="noStrike">
                          <a:solidFill>
                            <a:srgbClr val="000000"/>
                          </a:solidFill>
                          <a:effectLst/>
                          <a:latin typeface="Calibri" panose="020F0502020204030204" pitchFamily="34" charset="0"/>
                        </a:rPr>
                        <a:t>9.268</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s-MX" sz="600" b="0" i="0" u="none" strike="noStrike">
                          <a:solidFill>
                            <a:srgbClr val="000000"/>
                          </a:solidFill>
                          <a:effectLst/>
                          <a:latin typeface="Calibri" panose="020F0502020204030204" pitchFamily="34" charset="0"/>
                        </a:rPr>
                        <a:t>0.100</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46456254"/>
                  </a:ext>
                </a:extLst>
              </a:tr>
              <a:tr h="94811">
                <a:tc rowSpan="2">
                  <a:txBody>
                    <a:bodyPr/>
                    <a:lstStyle/>
                    <a:p>
                      <a:pPr algn="ctr" fontAlgn="ctr"/>
                      <a:r>
                        <a:rPr lang="es-MX" sz="600" b="1" i="0" u="none" strike="noStrike">
                          <a:solidFill>
                            <a:srgbClr val="000000"/>
                          </a:solidFill>
                          <a:effectLst/>
                          <a:latin typeface="Calibri" panose="020F0502020204030204" pitchFamily="34" charset="0"/>
                        </a:rPr>
                        <a:t>PT17006H</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s-MX" sz="600" b="0" i="0" u="none" strike="noStrike">
                          <a:solidFill>
                            <a:srgbClr val="000000"/>
                          </a:solidFill>
                          <a:effectLst/>
                          <a:latin typeface="Calibri" panose="020F0502020204030204" pitchFamily="34" charset="0"/>
                        </a:rPr>
                        <a:t>AC1220</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s-MX" sz="600" b="0" i="0" u="none" strike="noStrike">
                          <a:solidFill>
                            <a:srgbClr val="000000"/>
                          </a:solidFill>
                          <a:effectLst/>
                          <a:latin typeface="Calibri" panose="020F0502020204030204" pitchFamily="34" charset="0"/>
                        </a:rPr>
                        <a:t>12FX24CM DUOJET SXS STRAIGHT</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s-MX" sz="600" b="0" i="0" u="none" strike="noStrike">
                          <a:solidFill>
                            <a:srgbClr val="000000"/>
                          </a:solidFill>
                          <a:effectLst/>
                          <a:latin typeface="Calibri" panose="020F0502020204030204" pitchFamily="34" charset="0"/>
                        </a:rPr>
                        <a:t>10.449</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rowSpan="2">
                  <a:txBody>
                    <a:bodyPr/>
                    <a:lstStyle/>
                    <a:p>
                      <a:pPr algn="ctr" fontAlgn="ctr"/>
                      <a:r>
                        <a:rPr lang="es-MX" sz="600" b="0" i="0" u="none" strike="noStrike">
                          <a:solidFill>
                            <a:srgbClr val="000000"/>
                          </a:solidFill>
                          <a:effectLst/>
                          <a:latin typeface="Calibri" panose="020F0502020204030204" pitchFamily="34" charset="0"/>
                        </a:rPr>
                        <a:t>0.100</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02087258"/>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AC1220C</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s-MX" sz="600" b="0" i="0" u="none" strike="noStrike">
                          <a:solidFill>
                            <a:srgbClr val="000000"/>
                          </a:solidFill>
                          <a:effectLst/>
                          <a:latin typeface="Calibri" panose="020F0502020204030204" pitchFamily="34" charset="0"/>
                        </a:rPr>
                        <a:t>12FX24CM DUOJET SXS CURVED</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s-MX" sz="600" b="0" i="0" u="none" strike="noStrike">
                          <a:solidFill>
                            <a:srgbClr val="000000"/>
                          </a:solidFill>
                          <a:effectLst/>
                          <a:latin typeface="Calibri" panose="020F0502020204030204" pitchFamily="34" charset="0"/>
                        </a:rPr>
                        <a:t>10.449</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vMerge="1">
                  <a:txBody>
                    <a:bodyPr/>
                    <a:lstStyle/>
                    <a:p>
                      <a:endParaRPr lang="es-MX"/>
                    </a:p>
                  </a:txBody>
                  <a:tcPr/>
                </a:tc>
                <a:extLst>
                  <a:ext uri="{0D108BD9-81ED-4DB2-BD59-A6C34878D82A}">
                    <a16:rowId xmlns:a16="http://schemas.microsoft.com/office/drawing/2014/main" val="742751767"/>
                  </a:ext>
                </a:extLst>
              </a:tr>
              <a:tr h="94811">
                <a:tc rowSpan="4">
                  <a:txBody>
                    <a:bodyPr/>
                    <a:lstStyle/>
                    <a:p>
                      <a:pPr algn="ctr" fontAlgn="ctr"/>
                      <a:r>
                        <a:rPr lang="es-MX" sz="600" b="1" i="0" u="none" strike="noStrike">
                          <a:solidFill>
                            <a:srgbClr val="000000"/>
                          </a:solidFill>
                          <a:effectLst/>
                          <a:latin typeface="Calibri" panose="020F0502020204030204" pitchFamily="34" charset="0"/>
                        </a:rPr>
                        <a:t>PT17006I</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600" b="0" i="0" u="none" strike="noStrike">
                          <a:solidFill>
                            <a:srgbClr val="000000"/>
                          </a:solidFill>
                          <a:effectLst/>
                          <a:latin typeface="Calibri" panose="020F0502020204030204" pitchFamily="34" charset="0"/>
                        </a:rPr>
                        <a:t>AC4216</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600" b="0" i="0" u="none" strike="noStrike">
                          <a:solidFill>
                            <a:srgbClr val="000000"/>
                          </a:solidFill>
                          <a:effectLst/>
                          <a:latin typeface="Calibri" panose="020F0502020204030204" pitchFamily="34" charset="0"/>
                        </a:rPr>
                        <a:t>12FX24CM DUOJET SXS STRAIGHT</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s-MX" sz="600" b="0" i="0" u="none" strike="noStrike">
                          <a:solidFill>
                            <a:srgbClr val="000000"/>
                          </a:solidFill>
                          <a:effectLst/>
                          <a:latin typeface="Calibri" panose="020F0502020204030204" pitchFamily="34" charset="0"/>
                        </a:rPr>
                        <a:t>10.449</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rowSpan="4">
                  <a:txBody>
                    <a:bodyPr/>
                    <a:lstStyle/>
                    <a:p>
                      <a:pPr algn="ctr" fontAlgn="ctr"/>
                      <a:r>
                        <a:rPr lang="es-MX" sz="600" b="0" i="0" u="none" strike="noStrike">
                          <a:solidFill>
                            <a:srgbClr val="000000"/>
                          </a:solidFill>
                          <a:effectLst/>
                          <a:latin typeface="Calibri" panose="020F0502020204030204" pitchFamily="34" charset="0"/>
                        </a:rPr>
                        <a:t>0.100</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59702460"/>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AC4216NP</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600" b="0" i="0" u="none" strike="noStrike">
                          <a:solidFill>
                            <a:srgbClr val="000000"/>
                          </a:solidFill>
                          <a:effectLst/>
                          <a:latin typeface="Calibri" panose="020F0502020204030204" pitchFamily="34" charset="0"/>
                        </a:rPr>
                        <a:t>12FX24CM DUOJET SXS STR-NIPRO</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s-MX" sz="600" b="0" i="0" u="none" strike="noStrike">
                          <a:solidFill>
                            <a:srgbClr val="000000"/>
                          </a:solidFill>
                          <a:effectLst/>
                          <a:latin typeface="Calibri" panose="020F0502020204030204" pitchFamily="34" charset="0"/>
                        </a:rPr>
                        <a:t>10.449</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vMerge="1">
                  <a:txBody>
                    <a:bodyPr/>
                    <a:lstStyle/>
                    <a:p>
                      <a:endParaRPr lang="es-MX"/>
                    </a:p>
                  </a:txBody>
                  <a:tcPr/>
                </a:tc>
                <a:extLst>
                  <a:ext uri="{0D108BD9-81ED-4DB2-BD59-A6C34878D82A}">
                    <a16:rowId xmlns:a16="http://schemas.microsoft.com/office/drawing/2014/main" val="2470368986"/>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AC4296</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600" b="0" i="0" u="none" strike="noStrike">
                          <a:solidFill>
                            <a:srgbClr val="000000"/>
                          </a:solidFill>
                          <a:effectLst/>
                          <a:latin typeface="Calibri" panose="020F0502020204030204" pitchFamily="34" charset="0"/>
                        </a:rPr>
                        <a:t>12FX24CM DUOJET SXS CV/GENERIC</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s-MX" sz="600" b="0" i="0" u="none" strike="noStrike">
                          <a:solidFill>
                            <a:srgbClr val="000000"/>
                          </a:solidFill>
                          <a:effectLst/>
                          <a:latin typeface="Calibri" panose="020F0502020204030204" pitchFamily="34" charset="0"/>
                        </a:rPr>
                        <a:t>10.449</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vMerge="1">
                  <a:txBody>
                    <a:bodyPr/>
                    <a:lstStyle/>
                    <a:p>
                      <a:endParaRPr lang="es-MX"/>
                    </a:p>
                  </a:txBody>
                  <a:tcPr/>
                </a:tc>
                <a:extLst>
                  <a:ext uri="{0D108BD9-81ED-4DB2-BD59-A6C34878D82A}">
                    <a16:rowId xmlns:a16="http://schemas.microsoft.com/office/drawing/2014/main" val="2911109757"/>
                  </a:ext>
                </a:extLst>
              </a:tr>
              <a:tr h="94811">
                <a:tc vMerge="1">
                  <a:txBody>
                    <a:bodyPr/>
                    <a:lstStyle/>
                    <a:p>
                      <a:endParaRPr lang="es-MX"/>
                    </a:p>
                  </a:txBody>
                  <a:tcPr/>
                </a:tc>
                <a:tc>
                  <a:txBody>
                    <a:bodyPr/>
                    <a:lstStyle/>
                    <a:p>
                      <a:pPr algn="l" fontAlgn="b"/>
                      <a:r>
                        <a:rPr lang="es-MX" sz="600" b="0" i="0" u="none" strike="noStrike">
                          <a:solidFill>
                            <a:srgbClr val="000000"/>
                          </a:solidFill>
                          <a:effectLst/>
                          <a:latin typeface="Calibri" panose="020F0502020204030204" pitchFamily="34" charset="0"/>
                        </a:rPr>
                        <a:t>AC1005HF</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600" b="0" i="0" u="none" strike="noStrike">
                          <a:solidFill>
                            <a:srgbClr val="000000"/>
                          </a:solidFill>
                          <a:effectLst/>
                          <a:latin typeface="Calibri" panose="020F0502020204030204" pitchFamily="34" charset="0"/>
                        </a:rPr>
                        <a:t>11FX9.5" HIGH FLOW SXS NO LOGO</a:t>
                      </a:r>
                    </a:p>
                  </a:txBody>
                  <a:tcPr marL="3371" marR="3371" marT="33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s-MX" sz="600" b="0" i="0" u="none" strike="noStrike" dirty="0">
                          <a:solidFill>
                            <a:srgbClr val="000000"/>
                          </a:solidFill>
                          <a:effectLst/>
                          <a:latin typeface="Calibri" panose="020F0502020204030204" pitchFamily="34" charset="0"/>
                        </a:rPr>
                        <a:t>10.449</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vMerge="1">
                  <a:txBody>
                    <a:bodyPr/>
                    <a:lstStyle/>
                    <a:p>
                      <a:endParaRPr lang="es-MX"/>
                    </a:p>
                  </a:txBody>
                  <a:tcPr/>
                </a:tc>
                <a:extLst>
                  <a:ext uri="{0D108BD9-81ED-4DB2-BD59-A6C34878D82A}">
                    <a16:rowId xmlns:a16="http://schemas.microsoft.com/office/drawing/2014/main" val="3865124539"/>
                  </a:ext>
                </a:extLst>
              </a:tr>
            </a:tbl>
          </a:graphicData>
        </a:graphic>
      </p:graphicFrame>
      <p:graphicFrame>
        <p:nvGraphicFramePr>
          <p:cNvPr id="9" name="Table 8">
            <a:extLst>
              <a:ext uri="{FF2B5EF4-FFF2-40B4-BE49-F238E27FC236}">
                <a16:creationId xmlns:a16="http://schemas.microsoft.com/office/drawing/2014/main" id="{FC03E8EE-205D-4FB5-8FB3-CBD93DBDE5AD}"/>
              </a:ext>
            </a:extLst>
          </p:cNvPr>
          <p:cNvGraphicFramePr>
            <a:graphicFrameLocks noGrp="1"/>
          </p:cNvGraphicFramePr>
          <p:nvPr/>
        </p:nvGraphicFramePr>
        <p:xfrm>
          <a:off x="5993925" y="2677037"/>
          <a:ext cx="1666875" cy="625794"/>
        </p:xfrm>
        <a:graphic>
          <a:graphicData uri="http://schemas.openxmlformats.org/drawingml/2006/table">
            <a:tbl>
              <a:tblPr/>
              <a:tblGrid>
                <a:gridCol w="1666875">
                  <a:extLst>
                    <a:ext uri="{9D8B030D-6E8A-4147-A177-3AD203B41FA5}">
                      <a16:colId xmlns:a16="http://schemas.microsoft.com/office/drawing/2014/main" val="3190554481"/>
                    </a:ext>
                  </a:extLst>
                </a:gridCol>
              </a:tblGrid>
              <a:tr h="138113">
                <a:tc>
                  <a:txBody>
                    <a:bodyPr/>
                    <a:lstStyle/>
                    <a:p>
                      <a:pPr algn="ctr" fontAlgn="b"/>
                      <a:r>
                        <a:rPr lang="es-MX" sz="800" b="1" i="0" u="none" strike="noStrike" dirty="0">
                          <a:solidFill>
                            <a:srgbClr val="000000"/>
                          </a:solidFill>
                          <a:effectLst/>
                          <a:latin typeface="Calibri" panose="020F0502020204030204" pitchFamily="34" charset="0"/>
                        </a:rPr>
                        <a:t>TOTAL SAVING (CURRENT)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079563707"/>
                  </a:ext>
                </a:extLst>
              </a:tr>
              <a:tr h="223838">
                <a:tc>
                  <a:txBody>
                    <a:bodyPr/>
                    <a:lstStyle/>
                    <a:p>
                      <a:pPr algn="ctr" fontAlgn="b"/>
                      <a:r>
                        <a:rPr lang="es-MX" sz="800" b="1" i="0" u="none" strike="noStrike">
                          <a:solidFill>
                            <a:srgbClr val="000000"/>
                          </a:solidFill>
                          <a:effectLst/>
                          <a:latin typeface="Calibri" panose="020F0502020204030204" pitchFamily="34" charset="0"/>
                        </a:rPr>
                        <a:t>WASTE COST + PRODUCTION COST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4057281681"/>
                  </a:ext>
                </a:extLst>
              </a:tr>
              <a:tr h="256223">
                <a:tc>
                  <a:txBody>
                    <a:bodyPr/>
                    <a:lstStyle/>
                    <a:p>
                      <a:pPr algn="ctr" fontAlgn="b"/>
                      <a:r>
                        <a:rPr lang="es-MX" sz="1700" b="0" i="0" u="none" strike="noStrike" dirty="0">
                          <a:solidFill>
                            <a:srgbClr val="000000"/>
                          </a:solidFill>
                          <a:effectLst/>
                          <a:latin typeface="Calibri" panose="020F0502020204030204" pitchFamily="34" charset="0"/>
                        </a:rPr>
                        <a:t> $           37,818.49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6897049"/>
                  </a:ext>
                </a:extLst>
              </a:tr>
            </a:tbl>
          </a:graphicData>
        </a:graphic>
      </p:graphicFrame>
      <p:graphicFrame>
        <p:nvGraphicFramePr>
          <p:cNvPr id="10" name="Table 9">
            <a:extLst>
              <a:ext uri="{FF2B5EF4-FFF2-40B4-BE49-F238E27FC236}">
                <a16:creationId xmlns:a16="http://schemas.microsoft.com/office/drawing/2014/main" id="{E9E634DF-B0C6-43AF-8499-4806BC855F78}"/>
              </a:ext>
            </a:extLst>
          </p:cNvPr>
          <p:cNvGraphicFramePr>
            <a:graphicFrameLocks noGrp="1"/>
          </p:cNvGraphicFramePr>
          <p:nvPr/>
        </p:nvGraphicFramePr>
        <p:xfrm>
          <a:off x="5993925" y="3966909"/>
          <a:ext cx="1666875" cy="625794"/>
        </p:xfrm>
        <a:graphic>
          <a:graphicData uri="http://schemas.openxmlformats.org/drawingml/2006/table">
            <a:tbl>
              <a:tblPr/>
              <a:tblGrid>
                <a:gridCol w="1666875">
                  <a:extLst>
                    <a:ext uri="{9D8B030D-6E8A-4147-A177-3AD203B41FA5}">
                      <a16:colId xmlns:a16="http://schemas.microsoft.com/office/drawing/2014/main" val="3190554481"/>
                    </a:ext>
                  </a:extLst>
                </a:gridCol>
              </a:tblGrid>
              <a:tr h="138113">
                <a:tc>
                  <a:txBody>
                    <a:bodyPr/>
                    <a:lstStyle/>
                    <a:p>
                      <a:pPr algn="ctr" fontAlgn="b"/>
                      <a:r>
                        <a:rPr lang="es-MX" sz="800" b="1" i="0" u="none" strike="noStrike" dirty="0">
                          <a:solidFill>
                            <a:srgbClr val="000000"/>
                          </a:solidFill>
                          <a:effectLst/>
                          <a:latin typeface="Calibri" panose="020F0502020204030204" pitchFamily="34" charset="0"/>
                        </a:rPr>
                        <a:t>TOTAL SAVING (PROYECTED 2020)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79563707"/>
                  </a:ext>
                </a:extLst>
              </a:tr>
              <a:tr h="223838">
                <a:tc>
                  <a:txBody>
                    <a:bodyPr/>
                    <a:lstStyle/>
                    <a:p>
                      <a:pPr algn="ctr" fontAlgn="b"/>
                      <a:r>
                        <a:rPr lang="es-MX" sz="800" b="1" i="0" u="none" strike="noStrike" dirty="0">
                          <a:solidFill>
                            <a:srgbClr val="000000"/>
                          </a:solidFill>
                          <a:effectLst/>
                          <a:latin typeface="Calibri" panose="020F0502020204030204" pitchFamily="34" charset="0"/>
                        </a:rPr>
                        <a:t>WASTE COST + PRODUCTION COST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057281681"/>
                  </a:ext>
                </a:extLst>
              </a:tr>
              <a:tr h="256223">
                <a:tc>
                  <a:txBody>
                    <a:bodyPr/>
                    <a:lstStyle/>
                    <a:p>
                      <a:pPr algn="ctr" fontAlgn="b"/>
                      <a:r>
                        <a:rPr lang="es-MX" sz="1700" b="0" i="0" u="none" strike="noStrike" dirty="0">
                          <a:solidFill>
                            <a:srgbClr val="000000"/>
                          </a:solidFill>
                          <a:effectLst/>
                          <a:latin typeface="Calibri" panose="020F0502020204030204" pitchFamily="34" charset="0"/>
                        </a:rPr>
                        <a:t> $           42,426.77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6897049"/>
                  </a:ext>
                </a:extLst>
              </a:tr>
            </a:tbl>
          </a:graphicData>
        </a:graphic>
      </p:graphicFrame>
    </p:spTree>
    <p:extLst>
      <p:ext uri="{BB962C8B-B14F-4D97-AF65-F5344CB8AC3E}">
        <p14:creationId xmlns:p14="http://schemas.microsoft.com/office/powerpoint/2010/main" val="168611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9E796-41A0-4776-9567-AF059022F45D}"/>
              </a:ext>
            </a:extLst>
          </p:cNvPr>
          <p:cNvSpPr txBox="1"/>
          <p:nvPr/>
        </p:nvSpPr>
        <p:spPr>
          <a:xfrm>
            <a:off x="427839" y="662730"/>
            <a:ext cx="2288640" cy="369332"/>
          </a:xfrm>
          <a:prstGeom prst="rect">
            <a:avLst/>
          </a:prstGeom>
          <a:noFill/>
        </p:spPr>
        <p:txBody>
          <a:bodyPr wrap="none" rtlCol="0">
            <a:spAutoFit/>
          </a:bodyPr>
          <a:lstStyle/>
          <a:p>
            <a:r>
              <a:rPr lang="en-US" dirty="0" err="1"/>
              <a:t>Eliminar</a:t>
            </a:r>
            <a:r>
              <a:rPr lang="en-US" dirty="0"/>
              <a:t> Pulido </a:t>
            </a:r>
            <a:r>
              <a:rPr lang="en-US" dirty="0" err="1"/>
              <a:t>Triflow</a:t>
            </a:r>
            <a:endParaRPr lang="es-MX" dirty="0"/>
          </a:p>
        </p:txBody>
      </p:sp>
      <p:pic>
        <p:nvPicPr>
          <p:cNvPr id="8" name="Picture 7">
            <a:extLst>
              <a:ext uri="{FF2B5EF4-FFF2-40B4-BE49-F238E27FC236}">
                <a16:creationId xmlns:a16="http://schemas.microsoft.com/office/drawing/2014/main" id="{D6D1094B-EDEC-4C29-8C2A-21344E4DF4AA}"/>
              </a:ext>
            </a:extLst>
          </p:cNvPr>
          <p:cNvPicPr>
            <a:picLocks noChangeAspect="1"/>
          </p:cNvPicPr>
          <p:nvPr/>
        </p:nvPicPr>
        <p:blipFill>
          <a:blip r:embed="rId2"/>
          <a:stretch>
            <a:fillRect/>
          </a:stretch>
        </p:blipFill>
        <p:spPr>
          <a:xfrm>
            <a:off x="201905" y="1117309"/>
            <a:ext cx="3841590" cy="3314700"/>
          </a:xfrm>
          <a:prstGeom prst="rect">
            <a:avLst/>
          </a:prstGeom>
        </p:spPr>
      </p:pic>
      <p:pic>
        <p:nvPicPr>
          <p:cNvPr id="10" name="Picture 9">
            <a:extLst>
              <a:ext uri="{FF2B5EF4-FFF2-40B4-BE49-F238E27FC236}">
                <a16:creationId xmlns:a16="http://schemas.microsoft.com/office/drawing/2014/main" id="{C61F1A05-E918-4062-80C0-E93262A30A5F}"/>
              </a:ext>
            </a:extLst>
          </p:cNvPr>
          <p:cNvPicPr>
            <a:picLocks noChangeAspect="1"/>
          </p:cNvPicPr>
          <p:nvPr/>
        </p:nvPicPr>
        <p:blipFill>
          <a:blip r:embed="rId3"/>
          <a:stretch>
            <a:fillRect/>
          </a:stretch>
        </p:blipFill>
        <p:spPr>
          <a:xfrm>
            <a:off x="4185650" y="1224886"/>
            <a:ext cx="4562475" cy="2333625"/>
          </a:xfrm>
          <a:prstGeom prst="rect">
            <a:avLst/>
          </a:prstGeom>
        </p:spPr>
      </p:pic>
    </p:spTree>
    <p:extLst>
      <p:ext uri="{BB962C8B-B14F-4D97-AF65-F5344CB8AC3E}">
        <p14:creationId xmlns:p14="http://schemas.microsoft.com/office/powerpoint/2010/main" val="188170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1FB9A5-26CA-40E6-AE9E-E22E156C9F4C}"/>
              </a:ext>
            </a:extLst>
          </p:cNvPr>
          <p:cNvPicPr>
            <a:picLocks noChangeAspect="1"/>
          </p:cNvPicPr>
          <p:nvPr/>
        </p:nvPicPr>
        <p:blipFill>
          <a:blip r:embed="rId2"/>
          <a:stretch>
            <a:fillRect/>
          </a:stretch>
        </p:blipFill>
        <p:spPr>
          <a:xfrm>
            <a:off x="1933575" y="2181225"/>
            <a:ext cx="5276850" cy="2495550"/>
          </a:xfrm>
          <a:prstGeom prst="rect">
            <a:avLst/>
          </a:prstGeom>
        </p:spPr>
      </p:pic>
      <p:sp>
        <p:nvSpPr>
          <p:cNvPr id="9" name="TextBox 8">
            <a:extLst>
              <a:ext uri="{FF2B5EF4-FFF2-40B4-BE49-F238E27FC236}">
                <a16:creationId xmlns:a16="http://schemas.microsoft.com/office/drawing/2014/main" id="{049BF434-7436-466E-BDFF-67AF4A9B78D8}"/>
              </a:ext>
            </a:extLst>
          </p:cNvPr>
          <p:cNvSpPr txBox="1"/>
          <p:nvPr/>
        </p:nvSpPr>
        <p:spPr>
          <a:xfrm>
            <a:off x="563461" y="1763304"/>
            <a:ext cx="2133405" cy="369332"/>
          </a:xfrm>
          <a:prstGeom prst="rect">
            <a:avLst/>
          </a:prstGeom>
          <a:noFill/>
        </p:spPr>
        <p:txBody>
          <a:bodyPr wrap="none" rtlCol="0">
            <a:spAutoFit/>
          </a:bodyPr>
          <a:lstStyle/>
          <a:p>
            <a:r>
              <a:rPr lang="en-US" dirty="0"/>
              <a:t>MLGP250-PO134250</a:t>
            </a:r>
            <a:endParaRPr lang="es-MX" dirty="0"/>
          </a:p>
        </p:txBody>
      </p:sp>
    </p:spTree>
    <p:extLst>
      <p:ext uri="{BB962C8B-B14F-4D97-AF65-F5344CB8AC3E}">
        <p14:creationId xmlns:p14="http://schemas.microsoft.com/office/powerpoint/2010/main" val="2565667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54055</TotalTime>
  <Words>1132</Words>
  <Application>Microsoft Office PowerPoint</Application>
  <PresentationFormat>On-screen Show (4:3)</PresentationFormat>
  <Paragraphs>514</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Calibri</vt:lpstr>
      <vt:lpstr>Wingdings</vt:lpstr>
      <vt:lpstr>Office Theme</vt:lpstr>
      <vt:lpstr>Worksheet</vt:lpstr>
      <vt:lpstr>PowerPoint Presentation</vt:lpstr>
      <vt:lpstr>Removed Nocth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Medical Components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Linh Nguyen</dc:creator>
  <cp:lastModifiedBy>Jesus Manuel Garcia Moreno</cp:lastModifiedBy>
  <cp:revision>577</cp:revision>
  <cp:lastPrinted>2019-11-27T23:45:39Z</cp:lastPrinted>
  <dcterms:created xsi:type="dcterms:W3CDTF">2016-11-01T13:01:14Z</dcterms:created>
  <dcterms:modified xsi:type="dcterms:W3CDTF">2021-08-16T16:53:09Z</dcterms:modified>
</cp:coreProperties>
</file>