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53" r:id="rId3"/>
    <p:sldId id="554" r:id="rId4"/>
    <p:sldId id="555" r:id="rId5"/>
    <p:sldId id="556" r:id="rId6"/>
    <p:sldId id="558"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248" d="100"/>
          <a:sy n="248" d="100"/>
        </p:scale>
        <p:origin x="3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3568-2D4C-47FB-B087-D49195AD96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3FD5E4D1-E9F3-44D7-8068-CD3EF6260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291BD635-BFEB-4651-BBAF-4498E7CA2604}"/>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5" name="Footer Placeholder 4">
            <a:extLst>
              <a:ext uri="{FF2B5EF4-FFF2-40B4-BE49-F238E27FC236}">
                <a16:creationId xmlns:a16="http://schemas.microsoft.com/office/drawing/2014/main" id="{2F0AC727-B95F-4BD3-8611-979D02856DA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E3009E43-2D57-455D-8252-1F580BC0BBE1}"/>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417143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CFC1-09B3-4438-BAE8-C4D07BEA6E62}"/>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4EDEF149-AE45-4AAF-92B8-8D08ADAC31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658AB75A-A060-4232-921C-E6563DB8D780}"/>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5" name="Footer Placeholder 4">
            <a:extLst>
              <a:ext uri="{FF2B5EF4-FFF2-40B4-BE49-F238E27FC236}">
                <a16:creationId xmlns:a16="http://schemas.microsoft.com/office/drawing/2014/main" id="{9065A9E2-AE76-4893-9203-FCCF816BD294}"/>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C90E364-92E6-4AE4-BB4F-F6311E9C8704}"/>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30939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E8E561-2597-4A1F-ACDA-6EA044274B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D9090543-2CF1-433E-BC90-786CF6D32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CB53425-5F99-41FC-99C5-96685BCB84C8}"/>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5" name="Footer Placeholder 4">
            <a:extLst>
              <a:ext uri="{FF2B5EF4-FFF2-40B4-BE49-F238E27FC236}">
                <a16:creationId xmlns:a16="http://schemas.microsoft.com/office/drawing/2014/main" id="{482D460C-A85D-48FE-AAE6-4D580AABCE1A}"/>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230A0A19-E87C-4CA7-AD64-CABA013F5A2D}"/>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166489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1677-E300-47B5-8985-82DE062D586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3B2BE7BE-A0E4-497A-87B2-9DA3DBAC8A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F85DC6A-35D9-43C0-AC33-461FFDE94B9C}"/>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5" name="Footer Placeholder 4">
            <a:extLst>
              <a:ext uri="{FF2B5EF4-FFF2-40B4-BE49-F238E27FC236}">
                <a16:creationId xmlns:a16="http://schemas.microsoft.com/office/drawing/2014/main" id="{076211C5-70F3-4005-A95F-6239532A3E85}"/>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7280A70-85E9-4819-9899-7A965C941EA7}"/>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25214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EAA3-19C3-4047-8D49-7B7E147C38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2B10F8C6-6B28-4D0A-90BB-55209EB5D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A12181-A4E9-43DA-AAC3-C7BFDE7B0ECD}"/>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5" name="Footer Placeholder 4">
            <a:extLst>
              <a:ext uri="{FF2B5EF4-FFF2-40B4-BE49-F238E27FC236}">
                <a16:creationId xmlns:a16="http://schemas.microsoft.com/office/drawing/2014/main" id="{9EACE539-D18A-4684-8933-F578E99BF28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B9AC85D-4CE9-4A82-95EC-91514A57AE6D}"/>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26749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7989-E48D-49E8-A4D5-19D0EE635BF8}"/>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6779BDF0-C05E-489D-8025-2D53CFB9B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2BB94CDD-075A-4086-B45F-CDFA7F61B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221AC6DE-C702-4FE5-8EEF-3EBD817A96B7}"/>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6" name="Footer Placeholder 5">
            <a:extLst>
              <a:ext uri="{FF2B5EF4-FFF2-40B4-BE49-F238E27FC236}">
                <a16:creationId xmlns:a16="http://schemas.microsoft.com/office/drawing/2014/main" id="{E397B7B5-3F2E-4E21-908D-280532AC4CA1}"/>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27595510-6B9B-4810-BF99-7BA972AB2430}"/>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139119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EBF9-1306-4028-9814-77D7A562466A}"/>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A501C3CA-A7E2-4DBD-A81C-C903711CC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B0A0A0-87E1-446F-876B-029170FFC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9567DE0E-0CFA-4D25-BE08-AD696A1CB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1C163-E4AA-4018-B3A9-C027ECBAE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D2A0226B-E47A-446F-89F3-3D029018FF8D}"/>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8" name="Footer Placeholder 7">
            <a:extLst>
              <a:ext uri="{FF2B5EF4-FFF2-40B4-BE49-F238E27FC236}">
                <a16:creationId xmlns:a16="http://schemas.microsoft.com/office/drawing/2014/main" id="{4E23045C-BE48-4A03-BA4E-9E018C1C2B3A}"/>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A4B030FC-132D-47ED-8EC5-C25151E95992}"/>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2367045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8A08-8475-43CE-B22A-93052886580C}"/>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42B2E8D5-171C-4A91-84ED-BBA9E7373076}"/>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4" name="Footer Placeholder 3">
            <a:extLst>
              <a:ext uri="{FF2B5EF4-FFF2-40B4-BE49-F238E27FC236}">
                <a16:creationId xmlns:a16="http://schemas.microsoft.com/office/drawing/2014/main" id="{687226E0-D01B-4BF1-A01B-657A5F45CEEA}"/>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5292773B-3EDF-4699-9065-4ABC1CF939CF}"/>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181532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23592-1893-4107-BCCA-2B2354FA598F}"/>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3" name="Footer Placeholder 2">
            <a:extLst>
              <a:ext uri="{FF2B5EF4-FFF2-40B4-BE49-F238E27FC236}">
                <a16:creationId xmlns:a16="http://schemas.microsoft.com/office/drawing/2014/main" id="{FA21F87F-7DF0-408A-A1B9-29087F793C06}"/>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AF016815-C180-4F14-9175-77E5026B8C96}"/>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377552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9CDC-E913-4DE4-9D67-1A0F059AC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9A07EF4B-0433-4A12-BEAB-462D5A927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2F0F8F82-454F-4E4D-8ADC-A19EA39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84D50-9AC0-4E04-AC61-41859FB4F894}"/>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6" name="Footer Placeholder 5">
            <a:extLst>
              <a:ext uri="{FF2B5EF4-FFF2-40B4-BE49-F238E27FC236}">
                <a16:creationId xmlns:a16="http://schemas.microsoft.com/office/drawing/2014/main" id="{3FFB9E49-73E2-4D2A-B450-3B2B830759B2}"/>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89AF0CA0-42FB-467B-B0F9-F9343A0A5429}"/>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335755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E4CD-9A48-4909-9688-47D06C0B3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3222FE95-856B-4E5A-908F-683D60905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BC54E4B8-6D44-4195-8C5B-954306632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340C6-3AE2-497B-9835-0FEB2A9A0FED}"/>
              </a:ext>
            </a:extLst>
          </p:cNvPr>
          <p:cNvSpPr>
            <a:spLocks noGrp="1"/>
          </p:cNvSpPr>
          <p:nvPr>
            <p:ph type="dt" sz="half" idx="10"/>
          </p:nvPr>
        </p:nvSpPr>
        <p:spPr/>
        <p:txBody>
          <a:bodyPr/>
          <a:lstStyle/>
          <a:p>
            <a:fld id="{FE9BCDDF-1C5F-45AB-82A6-89C56E208B19}" type="datetimeFigureOut">
              <a:rPr lang="es-MX" smtClean="0"/>
              <a:t>16/08/2021</a:t>
            </a:fld>
            <a:endParaRPr lang="es-MX"/>
          </a:p>
        </p:txBody>
      </p:sp>
      <p:sp>
        <p:nvSpPr>
          <p:cNvPr id="6" name="Footer Placeholder 5">
            <a:extLst>
              <a:ext uri="{FF2B5EF4-FFF2-40B4-BE49-F238E27FC236}">
                <a16:creationId xmlns:a16="http://schemas.microsoft.com/office/drawing/2014/main" id="{22DD2308-8BCB-4BFD-8E2A-9E18A0677039}"/>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90CB1ED2-7FEB-4DC8-B3A8-158923C2EA89}"/>
              </a:ext>
            </a:extLst>
          </p:cNvPr>
          <p:cNvSpPr>
            <a:spLocks noGrp="1"/>
          </p:cNvSpPr>
          <p:nvPr>
            <p:ph type="sldNum" sz="quarter" idx="12"/>
          </p:nvPr>
        </p:nvSpPr>
        <p:spPr/>
        <p:txBody>
          <a:bodyPr/>
          <a:lstStyle/>
          <a:p>
            <a:fld id="{B14CEB5D-5E0A-4362-9B35-7F7EF3251224}" type="slidenum">
              <a:rPr lang="es-MX" smtClean="0"/>
              <a:t>‹#›</a:t>
            </a:fld>
            <a:endParaRPr lang="es-MX"/>
          </a:p>
        </p:txBody>
      </p:sp>
    </p:spTree>
    <p:extLst>
      <p:ext uri="{BB962C8B-B14F-4D97-AF65-F5344CB8AC3E}">
        <p14:creationId xmlns:p14="http://schemas.microsoft.com/office/powerpoint/2010/main" val="26188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5A030-6F25-45F8-ABFB-80AFF38AE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ED216195-9089-4F1A-9D31-38964A669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1B3F6E42-F969-40AB-914C-F920D87186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BCDDF-1C5F-45AB-82A6-89C56E208B19}" type="datetimeFigureOut">
              <a:rPr lang="es-MX" smtClean="0"/>
              <a:t>16/08/2021</a:t>
            </a:fld>
            <a:endParaRPr lang="es-MX"/>
          </a:p>
        </p:txBody>
      </p:sp>
      <p:sp>
        <p:nvSpPr>
          <p:cNvPr id="5" name="Footer Placeholder 4">
            <a:extLst>
              <a:ext uri="{FF2B5EF4-FFF2-40B4-BE49-F238E27FC236}">
                <a16:creationId xmlns:a16="http://schemas.microsoft.com/office/drawing/2014/main" id="{03649C36-D57E-4374-956E-40BDA16BD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1B1EB581-09D6-464E-A907-78171CF63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CEB5D-5E0A-4362-9B35-7F7EF3251224}" type="slidenum">
              <a:rPr lang="es-MX" smtClean="0"/>
              <a:t>‹#›</a:t>
            </a:fld>
            <a:endParaRPr lang="es-MX"/>
          </a:p>
        </p:txBody>
      </p:sp>
    </p:spTree>
    <p:extLst>
      <p:ext uri="{BB962C8B-B14F-4D97-AF65-F5344CB8AC3E}">
        <p14:creationId xmlns:p14="http://schemas.microsoft.com/office/powerpoint/2010/main" val="863025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00115-B34B-459B-8F7F-4FCD9D2C9BBB}"/>
              </a:ext>
            </a:extLst>
          </p:cNvPr>
          <p:cNvPicPr>
            <a:picLocks noChangeAspect="1"/>
          </p:cNvPicPr>
          <p:nvPr/>
        </p:nvPicPr>
        <p:blipFill rotWithShape="1">
          <a:blip r:embed="rId2"/>
          <a:srcRect l="1" r="583"/>
          <a:stretch/>
        </p:blipFill>
        <p:spPr>
          <a:xfrm>
            <a:off x="1" y="0"/>
            <a:ext cx="12395200" cy="6858000"/>
          </a:xfrm>
          <a:prstGeom prst="rect">
            <a:avLst/>
          </a:prstGeom>
        </p:spPr>
      </p:pic>
      <p:pic>
        <p:nvPicPr>
          <p:cNvPr id="10" name="Picture 9">
            <a:extLst>
              <a:ext uri="{FF2B5EF4-FFF2-40B4-BE49-F238E27FC236}">
                <a16:creationId xmlns:a16="http://schemas.microsoft.com/office/drawing/2014/main" id="{B19836A9-04AB-4C90-A4DC-D71C5CB590A1}"/>
              </a:ext>
            </a:extLst>
          </p:cNvPr>
          <p:cNvPicPr>
            <a:picLocks noChangeAspect="1"/>
          </p:cNvPicPr>
          <p:nvPr/>
        </p:nvPicPr>
        <p:blipFill rotWithShape="1">
          <a:blip r:embed="rId3"/>
          <a:srcRect l="4234"/>
          <a:stretch/>
        </p:blipFill>
        <p:spPr>
          <a:xfrm>
            <a:off x="339365" y="2187599"/>
            <a:ext cx="6945355" cy="4079989"/>
          </a:xfrm>
          <a:prstGeom prst="rect">
            <a:avLst/>
          </a:prstGeom>
        </p:spPr>
      </p:pic>
      <p:sp>
        <p:nvSpPr>
          <p:cNvPr id="8" name="TextBox 4">
            <a:extLst>
              <a:ext uri="{FF2B5EF4-FFF2-40B4-BE49-F238E27FC236}">
                <a16:creationId xmlns:a16="http://schemas.microsoft.com/office/drawing/2014/main" id="{A448C29E-A18F-48D8-A6CC-53DB49C261CD}"/>
              </a:ext>
            </a:extLst>
          </p:cNvPr>
          <p:cNvSpPr txBox="1">
            <a:spLocks noChangeArrowheads="1"/>
          </p:cNvSpPr>
          <p:nvPr/>
        </p:nvSpPr>
        <p:spPr bwMode="auto">
          <a:xfrm>
            <a:off x="7284718" y="1934432"/>
            <a:ext cx="470407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dirty="0"/>
              <a:t>Project: “</a:t>
            </a:r>
            <a:r>
              <a:rPr lang="en-US" sz="2400" dirty="0"/>
              <a:t>Project to reduce labor </a:t>
            </a:r>
          </a:p>
          <a:p>
            <a:r>
              <a:rPr lang="en-US" sz="2400" dirty="0"/>
              <a:t>and waste of the tube PT17006</a:t>
            </a:r>
            <a:r>
              <a:rPr lang="en-US" altLang="en-US" sz="2400" dirty="0"/>
              <a:t>”</a:t>
            </a:r>
          </a:p>
          <a:p>
            <a:pPr eaLnBrk="1" hangingPunct="1"/>
            <a:r>
              <a:rPr lang="en-US" altLang="en-US" sz="2400" dirty="0"/>
              <a:t>Division: Short term Cell.</a:t>
            </a:r>
          </a:p>
          <a:p>
            <a:pPr eaLnBrk="1" hangingPunct="1"/>
            <a:r>
              <a:rPr lang="en-US" altLang="en-US" sz="2400" dirty="0"/>
              <a:t>Date: 11/17/2019</a:t>
            </a:r>
          </a:p>
        </p:txBody>
      </p:sp>
      <p:sp>
        <p:nvSpPr>
          <p:cNvPr id="11" name="Subtitle 2">
            <a:extLst>
              <a:ext uri="{FF2B5EF4-FFF2-40B4-BE49-F238E27FC236}">
                <a16:creationId xmlns:a16="http://schemas.microsoft.com/office/drawing/2014/main" id="{3882E4E5-243F-4F01-AAD1-2AF898A9FEC8}"/>
              </a:ext>
            </a:extLst>
          </p:cNvPr>
          <p:cNvSpPr>
            <a:spLocks noGrp="1"/>
          </p:cNvSpPr>
          <p:nvPr>
            <p:ph type="subTitle" idx="1"/>
          </p:nvPr>
        </p:nvSpPr>
        <p:spPr>
          <a:xfrm>
            <a:off x="3187700" y="1027399"/>
            <a:ext cx="5816600" cy="830262"/>
          </a:xfrm>
        </p:spPr>
        <p:txBody>
          <a:bodyPr rtlCol="0">
            <a:normAutofit lnSpcReduction="10000"/>
          </a:bodyPr>
          <a:lstStyle/>
          <a:p>
            <a:pPr eaLnBrk="1" fontAlgn="auto" hangingPunct="1">
              <a:spcAft>
                <a:spcPts val="0"/>
              </a:spcAft>
              <a:buClr>
                <a:schemeClr val="accent1">
                  <a:lumMod val="75000"/>
                </a:schemeClr>
              </a:buClr>
              <a:defRPr/>
            </a:pPr>
            <a:r>
              <a:rPr lang="en-US" dirty="0">
                <a:latin typeface="Arial" panose="020B0604020202020204" pitchFamily="34" charset="0"/>
                <a:ea typeface="Adobe Heiti Std R" panose="020B0400000000000000" pitchFamily="34" charset="-128"/>
                <a:cs typeface="Arial" panose="020B0604020202020204" pitchFamily="34" charset="0"/>
              </a:rPr>
              <a:t>LEAN SIX SIGMA</a:t>
            </a:r>
          </a:p>
          <a:p>
            <a:pPr eaLnBrk="1" fontAlgn="auto" hangingPunct="1">
              <a:spcAft>
                <a:spcPts val="0"/>
              </a:spcAft>
              <a:buClr>
                <a:schemeClr val="accent1">
                  <a:lumMod val="75000"/>
                </a:schemeClr>
              </a:buClr>
              <a:defRPr/>
            </a:pPr>
            <a:r>
              <a:rPr lang="en-US" dirty="0">
                <a:latin typeface="Arial" panose="020B0604020202020204" pitchFamily="34" charset="0"/>
                <a:ea typeface="Adobe Heiti Std R" panose="020B0400000000000000" pitchFamily="34" charset="-128"/>
                <a:cs typeface="Arial" panose="020B0604020202020204" pitchFamily="34" charset="0"/>
              </a:rPr>
              <a:t>MARTECH MEDICAL PRODUCTS </a:t>
            </a:r>
          </a:p>
        </p:txBody>
      </p:sp>
    </p:spTree>
    <p:extLst>
      <p:ext uri="{BB962C8B-B14F-4D97-AF65-F5344CB8AC3E}">
        <p14:creationId xmlns:p14="http://schemas.microsoft.com/office/powerpoint/2010/main" val="244431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00115-B34B-459B-8F7F-4FCD9D2C9BBB}"/>
              </a:ext>
            </a:extLst>
          </p:cNvPr>
          <p:cNvPicPr>
            <a:picLocks noChangeAspect="1"/>
          </p:cNvPicPr>
          <p:nvPr/>
        </p:nvPicPr>
        <p:blipFill rotWithShape="1">
          <a:blip r:embed="rId2"/>
          <a:srcRect l="1" r="583"/>
          <a:stretch/>
        </p:blipFill>
        <p:spPr>
          <a:xfrm>
            <a:off x="1" y="0"/>
            <a:ext cx="12191999" cy="6858000"/>
          </a:xfrm>
          <a:prstGeom prst="rect">
            <a:avLst/>
          </a:prstGeom>
        </p:spPr>
      </p:pic>
      <p:sp>
        <p:nvSpPr>
          <p:cNvPr id="3" name="Content Placeholder 2">
            <a:extLst>
              <a:ext uri="{FF2B5EF4-FFF2-40B4-BE49-F238E27FC236}">
                <a16:creationId xmlns:a16="http://schemas.microsoft.com/office/drawing/2014/main" id="{470036CC-14BE-4B93-BAB4-B8B06F08F3BD}"/>
              </a:ext>
            </a:extLst>
          </p:cNvPr>
          <p:cNvSpPr txBox="1">
            <a:spLocks/>
          </p:cNvSpPr>
          <p:nvPr/>
        </p:nvSpPr>
        <p:spPr>
          <a:xfrm>
            <a:off x="339725" y="1203325"/>
            <a:ext cx="11442700" cy="6083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182880" algn="l">
              <a:buClr>
                <a:schemeClr val="accent1">
                  <a:lumMod val="75000"/>
                </a:schemeClr>
              </a:buClr>
              <a:defRPr/>
            </a:pPr>
            <a:r>
              <a:rPr lang="en-US" sz="1600" b="1" dirty="0"/>
              <a:t>Definition:</a:t>
            </a:r>
          </a:p>
          <a:p>
            <a:pPr algn="l">
              <a:buClr>
                <a:schemeClr val="accent1">
                  <a:lumMod val="75000"/>
                </a:schemeClr>
              </a:buClr>
              <a:buFont typeface="Wingdings" panose="05000000000000000000" pitchFamily="2" charset="2"/>
              <a:buNone/>
              <a:defRPr/>
            </a:pPr>
            <a:r>
              <a:rPr lang="en-US" sz="1600" dirty="0"/>
              <a:t>Currently tube PT17006 is cut after extrusion at 12”; however, this tube is used to manufacture 11 different dimensions of catheters from 10cm to 25 cm, this project is to reduce the waste of this tube.</a:t>
            </a:r>
          </a:p>
          <a:p>
            <a:pPr marL="182880" indent="-182880" algn="l">
              <a:buClr>
                <a:schemeClr val="accent1">
                  <a:lumMod val="75000"/>
                </a:schemeClr>
              </a:buClr>
              <a:defRPr/>
            </a:pPr>
            <a:r>
              <a:rPr lang="en-US" sz="1600" b="1" dirty="0"/>
              <a:t>Scope: </a:t>
            </a:r>
          </a:p>
          <a:p>
            <a:pPr algn="l">
              <a:buClr>
                <a:schemeClr val="accent1">
                  <a:lumMod val="75000"/>
                </a:schemeClr>
              </a:buClr>
              <a:buFont typeface="Wingdings" panose="05000000000000000000" pitchFamily="2" charset="2"/>
              <a:buNone/>
              <a:defRPr/>
            </a:pPr>
            <a:r>
              <a:rPr lang="en-US" sz="1600" dirty="0"/>
              <a:t>Products that uses PT17006 .</a:t>
            </a:r>
          </a:p>
          <a:p>
            <a:pPr marL="457517" lvl="1" indent="-182880" algn="l">
              <a:buClr>
                <a:schemeClr val="accent1">
                  <a:lumMod val="75000"/>
                </a:schemeClr>
              </a:buClr>
              <a:defRPr/>
            </a:pPr>
            <a:r>
              <a:rPr lang="en-US" sz="1400" dirty="0"/>
              <a:t>Defect:</a:t>
            </a:r>
          </a:p>
          <a:p>
            <a:pPr algn="l">
              <a:buClr>
                <a:schemeClr val="accent1">
                  <a:lumMod val="75000"/>
                </a:schemeClr>
              </a:buClr>
              <a:buFont typeface="Wingdings" panose="05000000000000000000" pitchFamily="2" charset="2"/>
              <a:buNone/>
              <a:defRPr/>
            </a:pPr>
            <a:r>
              <a:rPr lang="en-US" sz="1600" dirty="0"/>
              <a:t>Waste of PT17006 per catheter.</a:t>
            </a:r>
          </a:p>
          <a:p>
            <a:pPr marL="182880" indent="-182880" algn="l">
              <a:buClr>
                <a:schemeClr val="accent1">
                  <a:lumMod val="75000"/>
                </a:schemeClr>
              </a:buClr>
              <a:defRPr/>
            </a:pPr>
            <a:r>
              <a:rPr lang="en-US" sz="1600" b="1" dirty="0"/>
              <a:t>Expected benefits:</a:t>
            </a:r>
          </a:p>
          <a:p>
            <a:pPr marL="731520" lvl="2" indent="-182880" algn="l">
              <a:buClr>
                <a:schemeClr val="accent1">
                  <a:lumMod val="75000"/>
                </a:schemeClr>
              </a:buClr>
              <a:defRPr/>
            </a:pPr>
            <a:r>
              <a:rPr lang="en-US" dirty="0"/>
              <a:t>Benefits for the customer:</a:t>
            </a:r>
          </a:p>
          <a:p>
            <a:pPr marL="1005840" lvl="3" indent="-182880" algn="l">
              <a:buClr>
                <a:schemeClr val="accent1">
                  <a:lumMod val="75000"/>
                </a:schemeClr>
              </a:buClr>
              <a:defRPr/>
            </a:pPr>
            <a:r>
              <a:rPr lang="en-US" dirty="0"/>
              <a:t>Delivery Time.</a:t>
            </a:r>
          </a:p>
          <a:p>
            <a:pPr marL="731520" lvl="2" indent="-182880" algn="l">
              <a:buClr>
                <a:schemeClr val="accent1">
                  <a:lumMod val="75000"/>
                </a:schemeClr>
              </a:buClr>
              <a:defRPr/>
            </a:pPr>
            <a:r>
              <a:rPr lang="en-US" dirty="0"/>
              <a:t>Benefits for the company.</a:t>
            </a:r>
          </a:p>
          <a:p>
            <a:pPr marL="1005840" lvl="3" indent="-182880" algn="l">
              <a:buClr>
                <a:schemeClr val="accent1">
                  <a:lumMod val="75000"/>
                </a:schemeClr>
              </a:buClr>
              <a:defRPr/>
            </a:pPr>
            <a:r>
              <a:rPr lang="en-US" dirty="0"/>
              <a:t>Operating cost reduction.</a:t>
            </a:r>
          </a:p>
          <a:p>
            <a:pPr marL="1005840" lvl="3" indent="-182880" algn="l">
              <a:buClr>
                <a:schemeClr val="accent1">
                  <a:lumMod val="75000"/>
                </a:schemeClr>
              </a:buClr>
              <a:defRPr/>
            </a:pPr>
            <a:r>
              <a:rPr lang="en-US" dirty="0"/>
              <a:t>Scrap reduction.</a:t>
            </a:r>
          </a:p>
          <a:p>
            <a:pPr marL="1005840" lvl="3" indent="-182880" algn="l">
              <a:buClr>
                <a:schemeClr val="accent1">
                  <a:lumMod val="75000"/>
                </a:schemeClr>
              </a:buClr>
              <a:defRPr/>
            </a:pPr>
            <a:r>
              <a:rPr lang="en-US" dirty="0"/>
              <a:t>Output improvement.</a:t>
            </a:r>
          </a:p>
          <a:p>
            <a:pPr marL="1005840" lvl="3" indent="-182880">
              <a:buClr>
                <a:schemeClr val="accent1">
                  <a:lumMod val="75000"/>
                </a:schemeClr>
              </a:buClr>
              <a:defRPr/>
            </a:pPr>
            <a:endParaRPr lang="en-US" dirty="0"/>
          </a:p>
          <a:p>
            <a:pPr marL="731520" lvl="2" indent="-182880">
              <a:buClr>
                <a:schemeClr val="accent1">
                  <a:lumMod val="75000"/>
                </a:schemeClr>
              </a:buClr>
              <a:defRPr/>
            </a:pPr>
            <a:endParaRPr lang="en-US" dirty="0"/>
          </a:p>
        </p:txBody>
      </p:sp>
    </p:spTree>
    <p:extLst>
      <p:ext uri="{BB962C8B-B14F-4D97-AF65-F5344CB8AC3E}">
        <p14:creationId xmlns:p14="http://schemas.microsoft.com/office/powerpoint/2010/main" val="174166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00115-B34B-459B-8F7F-4FCD9D2C9BBB}"/>
              </a:ext>
            </a:extLst>
          </p:cNvPr>
          <p:cNvPicPr>
            <a:picLocks noChangeAspect="1"/>
          </p:cNvPicPr>
          <p:nvPr/>
        </p:nvPicPr>
        <p:blipFill rotWithShape="1">
          <a:blip r:embed="rId2"/>
          <a:srcRect l="1" r="583"/>
          <a:stretch/>
        </p:blipFill>
        <p:spPr>
          <a:xfrm>
            <a:off x="0" y="-103069"/>
            <a:ext cx="12191999" cy="6858000"/>
          </a:xfrm>
          <a:prstGeom prst="rect">
            <a:avLst/>
          </a:prstGeom>
        </p:spPr>
      </p:pic>
      <p:sp>
        <p:nvSpPr>
          <p:cNvPr id="2" name="TextBox 1">
            <a:extLst>
              <a:ext uri="{FF2B5EF4-FFF2-40B4-BE49-F238E27FC236}">
                <a16:creationId xmlns:a16="http://schemas.microsoft.com/office/drawing/2014/main" id="{45A2C574-203C-4167-B554-2E1389266D08}"/>
              </a:ext>
            </a:extLst>
          </p:cNvPr>
          <p:cNvSpPr txBox="1"/>
          <p:nvPr/>
        </p:nvSpPr>
        <p:spPr>
          <a:xfrm>
            <a:off x="5443574" y="820130"/>
            <a:ext cx="1763624" cy="584775"/>
          </a:xfrm>
          <a:prstGeom prst="rect">
            <a:avLst/>
          </a:prstGeom>
          <a:noFill/>
        </p:spPr>
        <p:txBody>
          <a:bodyPr wrap="none" rtlCol="0">
            <a:spAutoFit/>
          </a:bodyPr>
          <a:lstStyle/>
          <a:p>
            <a:r>
              <a:rPr lang="en-US" sz="3200" dirty="0"/>
              <a:t>Base line </a:t>
            </a:r>
            <a:endParaRPr lang="es-MX" sz="3200" dirty="0"/>
          </a:p>
        </p:txBody>
      </p:sp>
      <p:graphicFrame>
        <p:nvGraphicFramePr>
          <p:cNvPr id="3" name="Table 2">
            <a:extLst>
              <a:ext uri="{FF2B5EF4-FFF2-40B4-BE49-F238E27FC236}">
                <a16:creationId xmlns:a16="http://schemas.microsoft.com/office/drawing/2014/main" id="{E4024FA4-B505-4E31-BC5F-BCAD4A86B8B9}"/>
              </a:ext>
            </a:extLst>
          </p:cNvPr>
          <p:cNvGraphicFramePr>
            <a:graphicFrameLocks noGrp="1"/>
          </p:cNvGraphicFramePr>
          <p:nvPr>
            <p:extLst>
              <p:ext uri="{D42A27DB-BD31-4B8C-83A1-F6EECF244321}">
                <p14:modId xmlns:p14="http://schemas.microsoft.com/office/powerpoint/2010/main" val="2119785424"/>
              </p:ext>
            </p:extLst>
          </p:nvPr>
        </p:nvGraphicFramePr>
        <p:xfrm>
          <a:off x="216818" y="1414643"/>
          <a:ext cx="8540683" cy="4741380"/>
        </p:xfrm>
        <a:graphic>
          <a:graphicData uri="http://schemas.openxmlformats.org/drawingml/2006/table">
            <a:tbl>
              <a:tblPr/>
              <a:tblGrid>
                <a:gridCol w="1242282">
                  <a:extLst>
                    <a:ext uri="{9D8B030D-6E8A-4147-A177-3AD203B41FA5}">
                      <a16:colId xmlns:a16="http://schemas.microsoft.com/office/drawing/2014/main" val="3204474408"/>
                    </a:ext>
                  </a:extLst>
                </a:gridCol>
                <a:gridCol w="3002179">
                  <a:extLst>
                    <a:ext uri="{9D8B030D-6E8A-4147-A177-3AD203B41FA5}">
                      <a16:colId xmlns:a16="http://schemas.microsoft.com/office/drawing/2014/main" val="2140298626"/>
                    </a:ext>
                  </a:extLst>
                </a:gridCol>
                <a:gridCol w="1570105">
                  <a:extLst>
                    <a:ext uri="{9D8B030D-6E8A-4147-A177-3AD203B41FA5}">
                      <a16:colId xmlns:a16="http://schemas.microsoft.com/office/drawing/2014/main" val="2489606397"/>
                    </a:ext>
                  </a:extLst>
                </a:gridCol>
                <a:gridCol w="1639120">
                  <a:extLst>
                    <a:ext uri="{9D8B030D-6E8A-4147-A177-3AD203B41FA5}">
                      <a16:colId xmlns:a16="http://schemas.microsoft.com/office/drawing/2014/main" val="1902654272"/>
                    </a:ext>
                  </a:extLst>
                </a:gridCol>
                <a:gridCol w="1086997">
                  <a:extLst>
                    <a:ext uri="{9D8B030D-6E8A-4147-A177-3AD203B41FA5}">
                      <a16:colId xmlns:a16="http://schemas.microsoft.com/office/drawing/2014/main" val="2959380826"/>
                    </a:ext>
                  </a:extLst>
                </a:gridCol>
              </a:tblGrid>
              <a:tr h="225780">
                <a:tc>
                  <a:txBody>
                    <a:bodyPr/>
                    <a:lstStyle/>
                    <a:p>
                      <a:pPr algn="ctr" fontAlgn="b"/>
                      <a:r>
                        <a:rPr lang="es-MX" sz="1100" b="0" i="0" u="none" strike="noStrike">
                          <a:solidFill>
                            <a:srgbClr val="000000"/>
                          </a:solidFill>
                          <a:effectLst/>
                          <a:latin typeface="Calibri" panose="020F0502020204030204" pitchFamily="34" charset="0"/>
                        </a:rPr>
                        <a:t>PART NUMBER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1100" b="0" i="0" u="none" strike="noStrike">
                          <a:solidFill>
                            <a:srgbClr val="000000"/>
                          </a:solidFill>
                          <a:effectLst/>
                          <a:latin typeface="Calibri" panose="020F0502020204030204" pitchFamily="34" charset="0"/>
                        </a:rPr>
                        <a:t>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1100" b="0" i="0" u="none" strike="noStrike">
                          <a:solidFill>
                            <a:srgbClr val="000000"/>
                          </a:solidFill>
                          <a:effectLst/>
                          <a:latin typeface="Calibri" panose="020F0502020204030204" pitchFamily="34" charset="0"/>
                        </a:rPr>
                        <a:t>CUT IN EXTRUSION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1100" b="0" i="0" u="none" strike="noStrike">
                          <a:solidFill>
                            <a:srgbClr val="000000"/>
                          </a:solidFill>
                          <a:effectLst/>
                          <a:latin typeface="Calibri" panose="020F0502020204030204" pitchFamily="34" charset="0"/>
                        </a:rPr>
                        <a:t>CUT BEFORE MOLD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1100" b="0" i="0" u="none" strike="noStrike" dirty="0">
                          <a:solidFill>
                            <a:srgbClr val="000000"/>
                          </a:solidFill>
                          <a:effectLst/>
                          <a:latin typeface="Calibri" panose="020F0502020204030204" pitchFamily="34" charset="0"/>
                        </a:rPr>
                        <a:t>WASTE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98910401"/>
                  </a:ext>
                </a:extLst>
              </a:tr>
              <a:tr h="225780">
                <a:tc>
                  <a:txBody>
                    <a:bodyPr/>
                    <a:lstStyle/>
                    <a:p>
                      <a:pPr algn="l" fontAlgn="b"/>
                      <a:r>
                        <a:rPr lang="es-MX" sz="1100" b="0" i="0" u="none" strike="noStrike">
                          <a:solidFill>
                            <a:srgbClr val="000000"/>
                          </a:solidFill>
                          <a:effectLst/>
                          <a:latin typeface="Calibri" panose="020F0502020204030204" pitchFamily="34" charset="0"/>
                        </a:rPr>
                        <a:t>AC1010HFC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1100" b="0" i="0" u="none" strike="noStrike" dirty="0">
                          <a:solidFill>
                            <a:srgbClr val="000000"/>
                          </a:solidFill>
                          <a:effectLst/>
                          <a:latin typeface="Calibri" panose="020F0502020204030204" pitchFamily="34" charset="0"/>
                        </a:rPr>
                        <a:t>11FX10CM PELL IJ HIGHFLOW SXS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s-MX" sz="1100" b="0" i="0" u="none" strike="noStrike" dirty="0">
                          <a:solidFill>
                            <a:srgbClr val="000000"/>
                          </a:solidFill>
                          <a:effectLst/>
                          <a:latin typeface="Calibri" panose="020F0502020204030204" pitchFamily="34" charset="0"/>
                        </a:rPr>
                        <a:t>4.937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1100" b="0" i="0" u="none" strike="noStrike" dirty="0">
                          <a:solidFill>
                            <a:srgbClr val="000000"/>
                          </a:solidFill>
                          <a:effectLst/>
                          <a:latin typeface="Calibri" panose="020F0502020204030204" pitchFamily="34" charset="0"/>
                        </a:rPr>
                        <a:t>7.063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874203421"/>
                  </a:ext>
                </a:extLst>
              </a:tr>
              <a:tr h="225780">
                <a:tc>
                  <a:txBody>
                    <a:bodyPr/>
                    <a:lstStyle/>
                    <a:p>
                      <a:pPr algn="l" fontAlgn="ctr"/>
                      <a:r>
                        <a:rPr lang="es-MX" sz="1100" b="0" i="0" u="none" strike="noStrike">
                          <a:solidFill>
                            <a:srgbClr val="000000"/>
                          </a:solidFill>
                          <a:effectLst/>
                          <a:latin typeface="Calibri" panose="020F0502020204030204" pitchFamily="34" charset="0"/>
                        </a:rPr>
                        <a:t>AC1002HF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1100" b="0" i="0" u="none" strike="noStrike">
                          <a:solidFill>
                            <a:srgbClr val="000000"/>
                          </a:solidFill>
                          <a:effectLst/>
                          <a:latin typeface="Calibri" panose="020F0502020204030204" pitchFamily="34" charset="0"/>
                        </a:rPr>
                        <a:t>11F X 4.75HI-FLO SXS; NO LOGO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5.574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1100" b="0" i="0" u="none" strike="noStrike" dirty="0">
                          <a:solidFill>
                            <a:srgbClr val="000000"/>
                          </a:solidFill>
                          <a:effectLst/>
                          <a:latin typeface="Calibri" panose="020F0502020204030204" pitchFamily="34" charset="0"/>
                        </a:rPr>
                        <a:t>6.426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764976846"/>
                  </a:ext>
                </a:extLst>
              </a:tr>
              <a:tr h="225780">
                <a:tc>
                  <a:txBody>
                    <a:bodyPr/>
                    <a:lstStyle/>
                    <a:p>
                      <a:pPr algn="l" fontAlgn="ctr"/>
                      <a:r>
                        <a:rPr lang="es-MX" sz="1100" b="0" i="0" u="none" strike="noStrike">
                          <a:solidFill>
                            <a:srgbClr val="000000"/>
                          </a:solidFill>
                          <a:effectLst/>
                          <a:latin typeface="Calibri" panose="020F0502020204030204" pitchFamily="34" charset="0"/>
                        </a:rPr>
                        <a:t>AC1002HFC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1100" b="0" i="0" u="none" strike="noStrike">
                          <a:solidFill>
                            <a:srgbClr val="000000"/>
                          </a:solidFill>
                          <a:effectLst/>
                          <a:latin typeface="Calibri" panose="020F0502020204030204" pitchFamily="34" charset="0"/>
                        </a:rPr>
                        <a:t>11FX12CM IJ HI-FLO SXS;NO LOGO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5.574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757171"/>
                    </a:solidFill>
                  </a:tcPr>
                </a:tc>
                <a:tc>
                  <a:txBody>
                    <a:bodyPr/>
                    <a:lstStyle/>
                    <a:p>
                      <a:pPr algn="ctr" fontAlgn="b"/>
                      <a:r>
                        <a:rPr lang="es-MX" sz="1100" b="0" i="0" u="none" strike="noStrike" dirty="0">
                          <a:solidFill>
                            <a:srgbClr val="000000"/>
                          </a:solidFill>
                          <a:effectLst/>
                          <a:latin typeface="Calibri" panose="020F0502020204030204" pitchFamily="34" charset="0"/>
                        </a:rPr>
                        <a:t>6.426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366196324"/>
                  </a:ext>
                </a:extLst>
              </a:tr>
              <a:tr h="225780">
                <a:tc>
                  <a:txBody>
                    <a:bodyPr/>
                    <a:lstStyle/>
                    <a:p>
                      <a:pPr algn="l" fontAlgn="b"/>
                      <a:r>
                        <a:rPr lang="es-MX" sz="1100" b="0" i="0" u="none" strike="noStrike">
                          <a:solidFill>
                            <a:srgbClr val="000000"/>
                          </a:solidFill>
                          <a:effectLst/>
                          <a:latin typeface="Calibri" panose="020F0502020204030204" pitchFamily="34" charset="0"/>
                        </a:rPr>
                        <a:t>AC4090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s-MX" sz="1100" b="0" i="0" u="none" strike="noStrike">
                          <a:solidFill>
                            <a:srgbClr val="000000"/>
                          </a:solidFill>
                          <a:effectLst/>
                          <a:latin typeface="Calibri" panose="020F0502020204030204" pitchFamily="34" charset="0"/>
                        </a:rPr>
                        <a:t>12FX13CM DUOJET SXS GEN CURVED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6.118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s-MX" sz="1100" b="0" i="0" u="none" strike="noStrike" dirty="0">
                          <a:solidFill>
                            <a:srgbClr val="000000"/>
                          </a:solidFill>
                          <a:effectLst/>
                          <a:latin typeface="Calibri" panose="020F0502020204030204" pitchFamily="34" charset="0"/>
                        </a:rPr>
                        <a:t>5.882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382727402"/>
                  </a:ext>
                </a:extLst>
              </a:tr>
              <a:tr h="225780">
                <a:tc>
                  <a:txBody>
                    <a:bodyPr/>
                    <a:lstStyle/>
                    <a:p>
                      <a:pPr algn="l" fontAlgn="b"/>
                      <a:r>
                        <a:rPr lang="es-MX" sz="1100" b="0" i="0" u="none" strike="noStrike">
                          <a:solidFill>
                            <a:srgbClr val="000000"/>
                          </a:solidFill>
                          <a:effectLst/>
                          <a:latin typeface="Calibri" panose="020F0502020204030204" pitchFamily="34" charset="0"/>
                        </a:rPr>
                        <a:t>AC1011HFC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s-MX" sz="1100" b="0" i="0" u="none" strike="noStrike">
                          <a:solidFill>
                            <a:srgbClr val="000000"/>
                          </a:solidFill>
                          <a:effectLst/>
                          <a:latin typeface="Calibri" panose="020F0502020204030204" pitchFamily="34" charset="0"/>
                        </a:rPr>
                        <a:t>11FX13.5CM IJ HI-FLOW SXS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6.315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s-MX" sz="1100" b="0" i="0" u="none" strike="noStrike" dirty="0">
                          <a:solidFill>
                            <a:srgbClr val="000000"/>
                          </a:solidFill>
                          <a:effectLst/>
                          <a:latin typeface="Calibri" panose="020F0502020204030204" pitchFamily="34" charset="0"/>
                        </a:rPr>
                        <a:t>5.685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778289391"/>
                  </a:ext>
                </a:extLst>
              </a:tr>
              <a:tr h="225780">
                <a:tc>
                  <a:txBody>
                    <a:bodyPr/>
                    <a:lstStyle/>
                    <a:p>
                      <a:pPr algn="l" fontAlgn="b"/>
                      <a:r>
                        <a:rPr lang="es-MX" sz="1100" b="0" i="0" u="none" strike="noStrike">
                          <a:solidFill>
                            <a:srgbClr val="000000"/>
                          </a:solidFill>
                          <a:effectLst/>
                          <a:latin typeface="Calibri" panose="020F0502020204030204" pitchFamily="34" charset="0"/>
                        </a:rPr>
                        <a:t>AC4294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1100" b="0" i="0" u="none" strike="noStrike">
                          <a:solidFill>
                            <a:srgbClr val="000000"/>
                          </a:solidFill>
                          <a:effectLst/>
                          <a:latin typeface="Calibri" panose="020F0502020204030204" pitchFamily="34" charset="0"/>
                        </a:rPr>
                        <a:t>12FX15CM DUOJET SXS CV/GENERIC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a:solidFill>
                            <a:srgbClr val="000000"/>
                          </a:solidFill>
                          <a:effectLst/>
                          <a:latin typeface="Calibri" panose="020F0502020204030204" pitchFamily="34" charset="0"/>
                        </a:rPr>
                        <a:t>6.609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1100" b="0" i="0" u="none" strike="noStrike" dirty="0">
                          <a:solidFill>
                            <a:srgbClr val="000000"/>
                          </a:solidFill>
                          <a:effectLst/>
                          <a:latin typeface="Calibri" panose="020F0502020204030204" pitchFamily="34" charset="0"/>
                        </a:rPr>
                        <a:t>5.391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544968406"/>
                  </a:ext>
                </a:extLst>
              </a:tr>
              <a:tr h="225780">
                <a:tc>
                  <a:txBody>
                    <a:bodyPr/>
                    <a:lstStyle/>
                    <a:p>
                      <a:pPr algn="l" fontAlgn="b"/>
                      <a:r>
                        <a:rPr lang="es-MX" sz="1100" b="0" i="0" u="none" strike="noStrike">
                          <a:solidFill>
                            <a:srgbClr val="000000"/>
                          </a:solidFill>
                          <a:effectLst/>
                          <a:latin typeface="Calibri" panose="020F0502020204030204" pitchFamily="34" charset="0"/>
                        </a:rPr>
                        <a:t>AC4294NP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1100" b="0" i="0" u="none" strike="noStrike">
                          <a:solidFill>
                            <a:srgbClr val="000000"/>
                          </a:solidFill>
                          <a:effectLst/>
                          <a:latin typeface="Calibri" panose="020F0502020204030204" pitchFamily="34" charset="0"/>
                        </a:rPr>
                        <a:t>12FX15CM DUOJET SXS CURV-NIPRO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6.609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1100" b="0" i="0" u="none" strike="noStrike" dirty="0">
                          <a:solidFill>
                            <a:srgbClr val="000000"/>
                          </a:solidFill>
                          <a:effectLst/>
                          <a:latin typeface="Calibri" panose="020F0502020204030204" pitchFamily="34" charset="0"/>
                        </a:rPr>
                        <a:t>5.391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71280044"/>
                  </a:ext>
                </a:extLst>
              </a:tr>
              <a:tr h="225780">
                <a:tc>
                  <a:txBody>
                    <a:bodyPr/>
                    <a:lstStyle/>
                    <a:p>
                      <a:pPr algn="l" fontAlgn="b"/>
                      <a:r>
                        <a:rPr lang="es-MX" sz="1100" b="0" i="0" u="none" strike="noStrike">
                          <a:solidFill>
                            <a:srgbClr val="000000"/>
                          </a:solidFill>
                          <a:effectLst/>
                          <a:latin typeface="Calibri" panose="020F0502020204030204" pitchFamily="34" charset="0"/>
                        </a:rPr>
                        <a:t>AC1003HF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100" b="0" i="0" u="none" strike="noStrike">
                          <a:solidFill>
                            <a:srgbClr val="000000"/>
                          </a:solidFill>
                          <a:effectLst/>
                          <a:latin typeface="Calibri" panose="020F0502020204030204" pitchFamily="34" charset="0"/>
                        </a:rPr>
                        <a:t>11FX6" HIGH FLOW SXS; NO LOGO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6.609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1100" b="0" i="0" u="none" strike="noStrike" dirty="0">
                          <a:solidFill>
                            <a:srgbClr val="000000"/>
                          </a:solidFill>
                          <a:effectLst/>
                          <a:latin typeface="Calibri" panose="020F0502020204030204" pitchFamily="34" charset="0"/>
                        </a:rPr>
                        <a:t>5.391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328995127"/>
                  </a:ext>
                </a:extLst>
              </a:tr>
              <a:tr h="225780">
                <a:tc>
                  <a:txBody>
                    <a:bodyPr/>
                    <a:lstStyle/>
                    <a:p>
                      <a:pPr algn="l" fontAlgn="b"/>
                      <a:r>
                        <a:rPr lang="es-MX" sz="1100" b="0" i="0" u="none" strike="noStrike">
                          <a:solidFill>
                            <a:srgbClr val="000000"/>
                          </a:solidFill>
                          <a:effectLst/>
                          <a:latin typeface="Calibri" panose="020F0502020204030204" pitchFamily="34" charset="0"/>
                        </a:rPr>
                        <a:t>AC1003HFC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pt-BR" sz="1100" b="0" i="0" u="none" strike="noStrike">
                          <a:solidFill>
                            <a:srgbClr val="000000"/>
                          </a:solidFill>
                          <a:effectLst/>
                          <a:latin typeface="Calibri" panose="020F0502020204030204" pitchFamily="34" charset="0"/>
                        </a:rPr>
                        <a:t>11FX15CM IJ HI-FLO SXS;NO LOGO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6.609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1100" b="0" i="0" u="none" strike="noStrike" dirty="0">
                          <a:solidFill>
                            <a:srgbClr val="000000"/>
                          </a:solidFill>
                          <a:effectLst/>
                          <a:latin typeface="Calibri" panose="020F0502020204030204" pitchFamily="34" charset="0"/>
                        </a:rPr>
                        <a:t>5.391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8274859"/>
                  </a:ext>
                </a:extLst>
              </a:tr>
              <a:tr h="225780">
                <a:tc>
                  <a:txBody>
                    <a:bodyPr/>
                    <a:lstStyle/>
                    <a:p>
                      <a:pPr algn="l" fontAlgn="b"/>
                      <a:r>
                        <a:rPr lang="es-MX" sz="1100" b="0" i="0" u="none" strike="noStrike">
                          <a:solidFill>
                            <a:srgbClr val="000000"/>
                          </a:solidFill>
                          <a:effectLst/>
                          <a:latin typeface="Calibri" panose="020F0502020204030204" pitchFamily="34" charset="0"/>
                        </a:rPr>
                        <a:t>AC4091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1100" b="0" i="0" u="none" strike="noStrike">
                          <a:solidFill>
                            <a:srgbClr val="000000"/>
                          </a:solidFill>
                          <a:effectLst/>
                          <a:latin typeface="Calibri" panose="020F0502020204030204" pitchFamily="34" charset="0"/>
                        </a:rPr>
                        <a:t>12FX16CM DUOJET SXS GEN CURVED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1100" b="0" i="0" u="none" strike="noStrike" dirty="0">
                          <a:solidFill>
                            <a:srgbClr val="000000"/>
                          </a:solidFill>
                          <a:effectLst/>
                          <a:latin typeface="Calibri" panose="020F0502020204030204" pitchFamily="34" charset="0"/>
                        </a:rPr>
                        <a:t>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260469836"/>
                  </a:ext>
                </a:extLst>
              </a:tr>
              <a:tr h="225780">
                <a:tc>
                  <a:txBody>
                    <a:bodyPr/>
                    <a:lstStyle/>
                    <a:p>
                      <a:pPr algn="l" fontAlgn="b"/>
                      <a:r>
                        <a:rPr lang="es-MX" sz="1100" b="0" i="0" u="none" strike="noStrike">
                          <a:solidFill>
                            <a:srgbClr val="000000"/>
                          </a:solidFill>
                          <a:effectLst/>
                          <a:latin typeface="Calibri" panose="020F0502020204030204" pitchFamily="34" charset="0"/>
                        </a:rPr>
                        <a:t>AC4211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1100" b="0" i="0" u="none" strike="noStrike">
                          <a:solidFill>
                            <a:srgbClr val="000000"/>
                          </a:solidFill>
                          <a:effectLst/>
                          <a:latin typeface="Calibri" panose="020F0502020204030204" pitchFamily="34" charset="0"/>
                        </a:rPr>
                        <a:t>12FX16CM DUOJET SXS GEN STR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1100" b="0" i="0" u="none" strike="noStrike">
                          <a:solidFill>
                            <a:srgbClr val="000000"/>
                          </a:solidFill>
                          <a:effectLst/>
                          <a:latin typeface="Calibri" panose="020F0502020204030204" pitchFamily="34" charset="0"/>
                        </a:rPr>
                        <a:t>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34886860"/>
                  </a:ext>
                </a:extLst>
              </a:tr>
              <a:tr h="225780">
                <a:tc>
                  <a:txBody>
                    <a:bodyPr/>
                    <a:lstStyle/>
                    <a:p>
                      <a:pPr algn="l" fontAlgn="b"/>
                      <a:r>
                        <a:rPr lang="es-MX" sz="1100" b="0" i="0" u="none" strike="noStrike">
                          <a:solidFill>
                            <a:srgbClr val="000000"/>
                          </a:solidFill>
                          <a:effectLst/>
                          <a:latin typeface="Calibri" panose="020F0502020204030204" pitchFamily="34" charset="0"/>
                        </a:rPr>
                        <a:t>AC4295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da-DK" sz="1100" b="0" i="0" u="none" strike="noStrike">
                          <a:solidFill>
                            <a:srgbClr val="000000"/>
                          </a:solidFill>
                          <a:effectLst/>
                          <a:latin typeface="Calibri" panose="020F0502020204030204" pitchFamily="34" charset="0"/>
                        </a:rPr>
                        <a:t>12X20CM DUOJET SXS CV/GENERIC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8.874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1100" b="0" i="0" u="none" strike="noStrike">
                          <a:solidFill>
                            <a:srgbClr val="000000"/>
                          </a:solidFill>
                          <a:effectLst/>
                          <a:latin typeface="Calibri" panose="020F0502020204030204" pitchFamily="34" charset="0"/>
                        </a:rPr>
                        <a:t>3.126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283063293"/>
                  </a:ext>
                </a:extLst>
              </a:tr>
              <a:tr h="225780">
                <a:tc>
                  <a:txBody>
                    <a:bodyPr/>
                    <a:lstStyle/>
                    <a:p>
                      <a:pPr algn="l" fontAlgn="b"/>
                      <a:r>
                        <a:rPr lang="es-MX" sz="1100" b="0" i="0" u="none" strike="noStrike">
                          <a:solidFill>
                            <a:srgbClr val="000000"/>
                          </a:solidFill>
                          <a:effectLst/>
                          <a:latin typeface="Calibri" panose="020F0502020204030204" pitchFamily="34" charset="0"/>
                        </a:rPr>
                        <a:t>AC4295NP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1100" b="0" i="0" u="none" strike="noStrike">
                          <a:solidFill>
                            <a:srgbClr val="000000"/>
                          </a:solidFill>
                          <a:effectLst/>
                          <a:latin typeface="Calibri" panose="020F0502020204030204" pitchFamily="34" charset="0"/>
                        </a:rPr>
                        <a:t>12FX20CM DUOJET SXS CURV-NIPRO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a:solidFill>
                            <a:srgbClr val="000000"/>
                          </a:solidFill>
                          <a:effectLst/>
                          <a:latin typeface="Calibri" panose="020F0502020204030204" pitchFamily="34" charset="0"/>
                        </a:rPr>
                        <a:t>8.874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1100" b="0" i="0" u="none" strike="noStrike" dirty="0">
                          <a:solidFill>
                            <a:srgbClr val="000000"/>
                          </a:solidFill>
                          <a:effectLst/>
                          <a:latin typeface="Calibri" panose="020F0502020204030204" pitchFamily="34" charset="0"/>
                        </a:rPr>
                        <a:t>3.126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87090408"/>
                  </a:ext>
                </a:extLst>
              </a:tr>
              <a:tr h="225780">
                <a:tc>
                  <a:txBody>
                    <a:bodyPr/>
                    <a:lstStyle/>
                    <a:p>
                      <a:pPr algn="l" fontAlgn="b"/>
                      <a:r>
                        <a:rPr lang="es-MX" sz="1100" b="0" i="0" u="none" strike="noStrike">
                          <a:solidFill>
                            <a:srgbClr val="000000"/>
                          </a:solidFill>
                          <a:effectLst/>
                          <a:latin typeface="Calibri" panose="020F0502020204030204" pitchFamily="34" charset="0"/>
                        </a:rPr>
                        <a:t>AC1004HF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100" b="0" i="0" u="none" strike="noStrike">
                          <a:solidFill>
                            <a:srgbClr val="000000"/>
                          </a:solidFill>
                          <a:effectLst/>
                          <a:latin typeface="Calibri" panose="020F0502020204030204" pitchFamily="34" charset="0"/>
                        </a:rPr>
                        <a:t>11FX8" HIGH FLOW SXS; NO LOGO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8.874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1100" b="0" i="0" u="none" strike="noStrike" dirty="0">
                          <a:solidFill>
                            <a:srgbClr val="000000"/>
                          </a:solidFill>
                          <a:effectLst/>
                          <a:latin typeface="Calibri" panose="020F0502020204030204" pitchFamily="34" charset="0"/>
                        </a:rPr>
                        <a:t>3.126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656301066"/>
                  </a:ext>
                </a:extLst>
              </a:tr>
              <a:tr h="225780">
                <a:tc>
                  <a:txBody>
                    <a:bodyPr/>
                    <a:lstStyle/>
                    <a:p>
                      <a:pPr algn="l" fontAlgn="b"/>
                      <a:r>
                        <a:rPr lang="es-MX" sz="1100" b="0" i="0" u="none" strike="noStrike">
                          <a:solidFill>
                            <a:srgbClr val="000000"/>
                          </a:solidFill>
                          <a:effectLst/>
                          <a:latin typeface="Calibri" panose="020F0502020204030204" pitchFamily="34" charset="0"/>
                        </a:rPr>
                        <a:t>AC1004HFC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pt-BR" sz="1100" b="0" i="0" u="none" strike="noStrike">
                          <a:solidFill>
                            <a:srgbClr val="000000"/>
                          </a:solidFill>
                          <a:effectLst/>
                          <a:latin typeface="Calibri" panose="020F0502020204030204" pitchFamily="34" charset="0"/>
                        </a:rPr>
                        <a:t>11FX20CM IJ HI-FLOWSXS;NO LOGO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8.874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1100" b="0" i="0" u="none" strike="noStrike">
                          <a:solidFill>
                            <a:srgbClr val="000000"/>
                          </a:solidFill>
                          <a:effectLst/>
                          <a:latin typeface="Calibri" panose="020F0502020204030204" pitchFamily="34" charset="0"/>
                        </a:rPr>
                        <a:t>3.126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84277959"/>
                  </a:ext>
                </a:extLst>
              </a:tr>
              <a:tr h="225780">
                <a:tc>
                  <a:txBody>
                    <a:bodyPr/>
                    <a:lstStyle/>
                    <a:p>
                      <a:pPr algn="l" fontAlgn="b"/>
                      <a:r>
                        <a:rPr lang="es-MX" sz="1100" b="0" i="0" u="none" strike="noStrike">
                          <a:solidFill>
                            <a:srgbClr val="000000"/>
                          </a:solidFill>
                          <a:effectLst/>
                          <a:latin typeface="Calibri" panose="020F0502020204030204" pitchFamily="34" charset="0"/>
                        </a:rPr>
                        <a:t>AC4092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s-MX" sz="1100" b="0" i="0" u="none" strike="noStrike">
                          <a:solidFill>
                            <a:srgbClr val="000000"/>
                          </a:solidFill>
                          <a:effectLst/>
                          <a:latin typeface="Calibri" panose="020F0502020204030204" pitchFamily="34" charset="0"/>
                        </a:rPr>
                        <a:t>12FX21CM DUOJET SXS GEN CURVED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9.268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1100" b="0" i="0" u="none" strike="noStrike" dirty="0">
                          <a:solidFill>
                            <a:srgbClr val="000000"/>
                          </a:solidFill>
                          <a:effectLst/>
                          <a:latin typeface="Calibri" panose="020F0502020204030204" pitchFamily="34" charset="0"/>
                        </a:rPr>
                        <a:t>2.732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54995295"/>
                  </a:ext>
                </a:extLst>
              </a:tr>
              <a:tr h="225780">
                <a:tc>
                  <a:txBody>
                    <a:bodyPr/>
                    <a:lstStyle/>
                    <a:p>
                      <a:pPr algn="l" fontAlgn="b"/>
                      <a:r>
                        <a:rPr lang="es-MX" sz="1100" b="0" i="0" u="none" strike="noStrike">
                          <a:solidFill>
                            <a:srgbClr val="000000"/>
                          </a:solidFill>
                          <a:effectLst/>
                          <a:latin typeface="Calibri" panose="020F0502020204030204" pitchFamily="34" charset="0"/>
                        </a:rPr>
                        <a:t>AC1220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1100" b="0" i="0" u="none" strike="noStrike">
                          <a:solidFill>
                            <a:srgbClr val="000000"/>
                          </a:solidFill>
                          <a:effectLst/>
                          <a:latin typeface="Calibri" panose="020F0502020204030204" pitchFamily="34" charset="0"/>
                        </a:rPr>
                        <a:t>12FX24CM DUOJET SXS STRAIGHT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10.449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1100" b="0" i="0" u="none" strike="noStrike" dirty="0">
                          <a:solidFill>
                            <a:srgbClr val="000000"/>
                          </a:solidFill>
                          <a:effectLst/>
                          <a:latin typeface="Calibri" panose="020F0502020204030204" pitchFamily="34" charset="0"/>
                        </a:rPr>
                        <a:t>1.551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606019559"/>
                  </a:ext>
                </a:extLst>
              </a:tr>
              <a:tr h="225780">
                <a:tc>
                  <a:txBody>
                    <a:bodyPr/>
                    <a:lstStyle/>
                    <a:p>
                      <a:pPr algn="l" fontAlgn="b"/>
                      <a:r>
                        <a:rPr lang="es-MX" sz="1100" b="0" i="0" u="none" strike="noStrike">
                          <a:solidFill>
                            <a:srgbClr val="000000"/>
                          </a:solidFill>
                          <a:effectLst/>
                          <a:latin typeface="Calibri" panose="020F0502020204030204" pitchFamily="34" charset="0"/>
                        </a:rPr>
                        <a:t>AC1220C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1100" b="0" i="0" u="none" strike="noStrike">
                          <a:solidFill>
                            <a:srgbClr val="000000"/>
                          </a:solidFill>
                          <a:effectLst/>
                          <a:latin typeface="Calibri" panose="020F0502020204030204" pitchFamily="34" charset="0"/>
                        </a:rPr>
                        <a:t>12FX24CM DUOJET SXS CURVED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10.449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1100" b="0" i="0" u="none" strike="noStrike" dirty="0">
                          <a:solidFill>
                            <a:srgbClr val="000000"/>
                          </a:solidFill>
                          <a:effectLst/>
                          <a:latin typeface="Calibri" panose="020F0502020204030204" pitchFamily="34" charset="0"/>
                        </a:rPr>
                        <a:t>1.551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057897364"/>
                  </a:ext>
                </a:extLst>
              </a:tr>
              <a:tr h="225780">
                <a:tc>
                  <a:txBody>
                    <a:bodyPr/>
                    <a:lstStyle/>
                    <a:p>
                      <a:pPr algn="l" fontAlgn="b"/>
                      <a:r>
                        <a:rPr lang="es-MX" sz="1100" b="0" i="0" u="none" strike="noStrike">
                          <a:solidFill>
                            <a:srgbClr val="000000"/>
                          </a:solidFill>
                          <a:effectLst/>
                          <a:latin typeface="Calibri" panose="020F0502020204030204" pitchFamily="34" charset="0"/>
                        </a:rPr>
                        <a:t>AC4216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1100" b="0" i="0" u="none" strike="noStrike">
                          <a:solidFill>
                            <a:srgbClr val="000000"/>
                          </a:solidFill>
                          <a:effectLst/>
                          <a:latin typeface="Calibri" panose="020F0502020204030204" pitchFamily="34" charset="0"/>
                        </a:rPr>
                        <a:t>12FX24CM DUOJET SXS STRAIGHT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10.449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1100" b="0" i="0" u="none" strike="noStrike" dirty="0">
                          <a:solidFill>
                            <a:srgbClr val="000000"/>
                          </a:solidFill>
                          <a:effectLst/>
                          <a:latin typeface="Calibri" panose="020F0502020204030204" pitchFamily="34" charset="0"/>
                        </a:rPr>
                        <a:t>1.551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002819180"/>
                  </a:ext>
                </a:extLst>
              </a:tr>
              <a:tr h="225780">
                <a:tc>
                  <a:txBody>
                    <a:bodyPr/>
                    <a:lstStyle/>
                    <a:p>
                      <a:pPr algn="l" fontAlgn="b"/>
                      <a:r>
                        <a:rPr lang="es-MX" sz="1100" b="0" i="0" u="none" strike="noStrike">
                          <a:solidFill>
                            <a:srgbClr val="000000"/>
                          </a:solidFill>
                          <a:effectLst/>
                          <a:latin typeface="Calibri" panose="020F0502020204030204" pitchFamily="34" charset="0"/>
                        </a:rPr>
                        <a:t>AC1005HF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a:solidFill>
                            <a:srgbClr val="000000"/>
                          </a:solidFill>
                          <a:effectLst/>
                          <a:latin typeface="Calibri" panose="020F0502020204030204" pitchFamily="34" charset="0"/>
                        </a:rPr>
                        <a:t>11FX9.5" HIGH FLOW SXS NO LOGO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11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s-MX" sz="1100" b="0" i="0" u="none" strike="noStrike" dirty="0">
                          <a:solidFill>
                            <a:srgbClr val="000000"/>
                          </a:solidFill>
                          <a:effectLst/>
                          <a:latin typeface="Calibri" panose="020F0502020204030204" pitchFamily="34" charset="0"/>
                        </a:rPr>
                        <a:t>10.449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1100" b="0" i="0" u="none" strike="noStrike" dirty="0">
                          <a:solidFill>
                            <a:srgbClr val="000000"/>
                          </a:solidFill>
                          <a:effectLst/>
                          <a:latin typeface="Calibri" panose="020F0502020204030204" pitchFamily="34" charset="0"/>
                        </a:rPr>
                        <a:t>1.551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extLst>
                  <a:ext uri="{0D108BD9-81ED-4DB2-BD59-A6C34878D82A}">
                    <a16:rowId xmlns:a16="http://schemas.microsoft.com/office/drawing/2014/main" val="3546284561"/>
                  </a:ext>
                </a:extLst>
              </a:tr>
            </a:tbl>
          </a:graphicData>
        </a:graphic>
      </p:graphicFrame>
      <p:graphicFrame>
        <p:nvGraphicFramePr>
          <p:cNvPr id="7" name="Table 6">
            <a:extLst>
              <a:ext uri="{FF2B5EF4-FFF2-40B4-BE49-F238E27FC236}">
                <a16:creationId xmlns:a16="http://schemas.microsoft.com/office/drawing/2014/main" id="{DF4A32FC-3393-432B-9A00-CA0D99476C35}"/>
              </a:ext>
            </a:extLst>
          </p:cNvPr>
          <p:cNvGraphicFramePr>
            <a:graphicFrameLocks noGrp="1"/>
          </p:cNvGraphicFramePr>
          <p:nvPr>
            <p:extLst>
              <p:ext uri="{D42A27DB-BD31-4B8C-83A1-F6EECF244321}">
                <p14:modId xmlns:p14="http://schemas.microsoft.com/office/powerpoint/2010/main" val="2373909075"/>
              </p:ext>
            </p:extLst>
          </p:nvPr>
        </p:nvGraphicFramePr>
        <p:xfrm>
          <a:off x="9560350" y="2100340"/>
          <a:ext cx="914400" cy="464820"/>
        </p:xfrm>
        <a:graphic>
          <a:graphicData uri="http://schemas.openxmlformats.org/drawingml/2006/table">
            <a:tbl>
              <a:tblPr/>
              <a:tblGrid>
                <a:gridCol w="914400">
                  <a:extLst>
                    <a:ext uri="{9D8B030D-6E8A-4147-A177-3AD203B41FA5}">
                      <a16:colId xmlns:a16="http://schemas.microsoft.com/office/drawing/2014/main" val="2837774678"/>
                    </a:ext>
                  </a:extLst>
                </a:gridCol>
              </a:tblGrid>
              <a:tr h="184150">
                <a:tc>
                  <a:txBody>
                    <a:bodyPr/>
                    <a:lstStyle/>
                    <a:p>
                      <a:pPr algn="ctr" fontAlgn="b"/>
                      <a:r>
                        <a:rPr lang="es-MX" sz="1100" b="0" i="0" u="none" strike="noStrike" dirty="0">
                          <a:solidFill>
                            <a:srgbClr val="000000"/>
                          </a:solidFill>
                          <a:effectLst/>
                          <a:latin typeface="Calibri" panose="020F0502020204030204" pitchFamily="34" charset="0"/>
                        </a:rPr>
                        <a:t>COST PT17006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504391729"/>
                  </a:ext>
                </a:extLst>
              </a:tr>
              <a:tr h="0">
                <a:tc>
                  <a:txBody>
                    <a:bodyPr/>
                    <a:lstStyle/>
                    <a:p>
                      <a:pPr algn="ctr" fontAlgn="b"/>
                      <a:r>
                        <a:rPr lang="es-MX" sz="1800" b="0" i="0" u="none" strike="noStrike" dirty="0">
                          <a:solidFill>
                            <a:srgbClr val="000000"/>
                          </a:solidFill>
                          <a:effectLst/>
                          <a:latin typeface="Calibri" panose="020F0502020204030204" pitchFamily="34" charset="0"/>
                        </a:rPr>
                        <a:t>0.246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976527"/>
                  </a:ext>
                </a:extLst>
              </a:tr>
            </a:tbl>
          </a:graphicData>
        </a:graphic>
      </p:graphicFrame>
      <p:graphicFrame>
        <p:nvGraphicFramePr>
          <p:cNvPr id="9" name="Table 8">
            <a:extLst>
              <a:ext uri="{FF2B5EF4-FFF2-40B4-BE49-F238E27FC236}">
                <a16:creationId xmlns:a16="http://schemas.microsoft.com/office/drawing/2014/main" id="{7A67DB1A-1B03-4A3E-994A-81FCB2603D0F}"/>
              </a:ext>
            </a:extLst>
          </p:cNvPr>
          <p:cNvGraphicFramePr>
            <a:graphicFrameLocks noGrp="1"/>
          </p:cNvGraphicFramePr>
          <p:nvPr>
            <p:extLst>
              <p:ext uri="{D42A27DB-BD31-4B8C-83A1-F6EECF244321}">
                <p14:modId xmlns:p14="http://schemas.microsoft.com/office/powerpoint/2010/main" val="492125652"/>
              </p:ext>
            </p:extLst>
          </p:nvPr>
        </p:nvGraphicFramePr>
        <p:xfrm>
          <a:off x="9439700" y="3093521"/>
          <a:ext cx="1155700" cy="464820"/>
        </p:xfrm>
        <a:graphic>
          <a:graphicData uri="http://schemas.openxmlformats.org/drawingml/2006/table">
            <a:tbl>
              <a:tblPr/>
              <a:tblGrid>
                <a:gridCol w="1155700">
                  <a:extLst>
                    <a:ext uri="{9D8B030D-6E8A-4147-A177-3AD203B41FA5}">
                      <a16:colId xmlns:a16="http://schemas.microsoft.com/office/drawing/2014/main" val="4063945739"/>
                    </a:ext>
                  </a:extLst>
                </a:gridCol>
              </a:tblGrid>
              <a:tr h="184150">
                <a:tc>
                  <a:txBody>
                    <a:bodyPr/>
                    <a:lstStyle/>
                    <a:p>
                      <a:pPr algn="ctr" fontAlgn="b"/>
                      <a:r>
                        <a:rPr lang="es-MX" sz="1100" b="0" i="0" u="none" strike="noStrike">
                          <a:solidFill>
                            <a:srgbClr val="000000"/>
                          </a:solidFill>
                          <a:effectLst/>
                          <a:latin typeface="Calibri" panose="020F0502020204030204" pitchFamily="34" charset="0"/>
                        </a:rPr>
                        <a:t>COST PER INCH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312168256"/>
                  </a:ext>
                </a:extLst>
              </a:tr>
              <a:tr h="0">
                <a:tc>
                  <a:txBody>
                    <a:bodyPr/>
                    <a:lstStyle/>
                    <a:p>
                      <a:pPr algn="ctr" fontAlgn="ctr"/>
                      <a:r>
                        <a:rPr lang="es-MX" sz="1800" b="0" i="0" u="none" strike="noStrike" dirty="0">
                          <a:solidFill>
                            <a:srgbClr val="000000"/>
                          </a:solidFill>
                          <a:effectLst/>
                          <a:latin typeface="Calibri" panose="020F0502020204030204" pitchFamily="34" charset="0"/>
                        </a:rPr>
                        <a:t>0.0205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569025"/>
                  </a:ext>
                </a:extLst>
              </a:tr>
            </a:tbl>
          </a:graphicData>
        </a:graphic>
      </p:graphicFrame>
    </p:spTree>
    <p:extLst>
      <p:ext uri="{BB962C8B-B14F-4D97-AF65-F5344CB8AC3E}">
        <p14:creationId xmlns:p14="http://schemas.microsoft.com/office/powerpoint/2010/main" val="254612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00115-B34B-459B-8F7F-4FCD9D2C9BBB}"/>
              </a:ext>
            </a:extLst>
          </p:cNvPr>
          <p:cNvPicPr>
            <a:picLocks noChangeAspect="1"/>
          </p:cNvPicPr>
          <p:nvPr/>
        </p:nvPicPr>
        <p:blipFill rotWithShape="1">
          <a:blip r:embed="rId2"/>
          <a:srcRect l="1" r="583"/>
          <a:stretch/>
        </p:blipFill>
        <p:spPr>
          <a:xfrm>
            <a:off x="1" y="-27655"/>
            <a:ext cx="12191999" cy="6858000"/>
          </a:xfrm>
          <a:prstGeom prst="rect">
            <a:avLst/>
          </a:prstGeom>
        </p:spPr>
      </p:pic>
      <p:sp>
        <p:nvSpPr>
          <p:cNvPr id="2" name="TextBox 1">
            <a:extLst>
              <a:ext uri="{FF2B5EF4-FFF2-40B4-BE49-F238E27FC236}">
                <a16:creationId xmlns:a16="http://schemas.microsoft.com/office/drawing/2014/main" id="{45A2C574-203C-4167-B554-2E1389266D08}"/>
              </a:ext>
            </a:extLst>
          </p:cNvPr>
          <p:cNvSpPr txBox="1"/>
          <p:nvPr/>
        </p:nvSpPr>
        <p:spPr>
          <a:xfrm>
            <a:off x="5443574" y="820130"/>
            <a:ext cx="2015873" cy="1077218"/>
          </a:xfrm>
          <a:prstGeom prst="rect">
            <a:avLst/>
          </a:prstGeom>
          <a:noFill/>
        </p:spPr>
        <p:txBody>
          <a:bodyPr wrap="none" rtlCol="0">
            <a:spAutoFit/>
          </a:bodyPr>
          <a:lstStyle/>
          <a:p>
            <a:pPr algn="ctr"/>
            <a:r>
              <a:rPr lang="en-US" sz="3200" dirty="0"/>
              <a:t>Base line</a:t>
            </a:r>
          </a:p>
          <a:p>
            <a:pPr algn="ctr"/>
            <a:r>
              <a:rPr lang="en-US" sz="3200" dirty="0"/>
              <a:t>RM’s 2019 </a:t>
            </a:r>
            <a:endParaRPr lang="es-MX" sz="3200" dirty="0"/>
          </a:p>
        </p:txBody>
      </p:sp>
      <p:graphicFrame>
        <p:nvGraphicFramePr>
          <p:cNvPr id="4" name="Object 3">
            <a:extLst>
              <a:ext uri="{FF2B5EF4-FFF2-40B4-BE49-F238E27FC236}">
                <a16:creationId xmlns:a16="http://schemas.microsoft.com/office/drawing/2014/main" id="{DB73A08A-D689-4A07-B843-F409A68C4A6C}"/>
              </a:ext>
            </a:extLst>
          </p:cNvPr>
          <p:cNvGraphicFramePr>
            <a:graphicFrameLocks noChangeAspect="1"/>
          </p:cNvGraphicFramePr>
          <p:nvPr>
            <p:extLst>
              <p:ext uri="{D42A27DB-BD31-4B8C-83A1-F6EECF244321}">
                <p14:modId xmlns:p14="http://schemas.microsoft.com/office/powerpoint/2010/main" val="565947937"/>
              </p:ext>
            </p:extLst>
          </p:nvPr>
        </p:nvGraphicFramePr>
        <p:xfrm>
          <a:off x="3396250" y="1757703"/>
          <a:ext cx="6179676" cy="4503452"/>
        </p:xfrm>
        <a:graphic>
          <a:graphicData uri="http://schemas.openxmlformats.org/presentationml/2006/ole">
            <mc:AlternateContent xmlns:mc="http://schemas.openxmlformats.org/markup-compatibility/2006">
              <mc:Choice xmlns:v="urn:schemas-microsoft-com:vml" Requires="v">
                <p:oleObj name="Worksheet" r:id="rId3" imgW="3841936" imgH="3873315" progId="Excel.Sheet.12">
                  <p:embed/>
                </p:oleObj>
              </mc:Choice>
              <mc:Fallback>
                <p:oleObj name="Worksheet" r:id="rId3" imgW="3841936" imgH="3873315" progId="Excel.Sheet.12">
                  <p:embed/>
                  <p:pic>
                    <p:nvPicPr>
                      <p:cNvPr id="0" name=""/>
                      <p:cNvPicPr/>
                      <p:nvPr/>
                    </p:nvPicPr>
                    <p:blipFill>
                      <a:blip r:embed="rId4"/>
                      <a:stretch>
                        <a:fillRect/>
                      </a:stretch>
                    </p:blipFill>
                    <p:spPr>
                      <a:xfrm>
                        <a:off x="3396250" y="1757703"/>
                        <a:ext cx="6179676" cy="4503452"/>
                      </a:xfrm>
                      <a:prstGeom prst="rect">
                        <a:avLst/>
                      </a:prstGeom>
                    </p:spPr>
                  </p:pic>
                </p:oleObj>
              </mc:Fallback>
            </mc:AlternateContent>
          </a:graphicData>
        </a:graphic>
      </p:graphicFrame>
    </p:spTree>
    <p:extLst>
      <p:ext uri="{BB962C8B-B14F-4D97-AF65-F5344CB8AC3E}">
        <p14:creationId xmlns:p14="http://schemas.microsoft.com/office/powerpoint/2010/main" val="319829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00115-B34B-459B-8F7F-4FCD9D2C9BBB}"/>
              </a:ext>
            </a:extLst>
          </p:cNvPr>
          <p:cNvPicPr>
            <a:picLocks noChangeAspect="1"/>
          </p:cNvPicPr>
          <p:nvPr/>
        </p:nvPicPr>
        <p:blipFill rotWithShape="1">
          <a:blip r:embed="rId2"/>
          <a:srcRect l="1" r="583"/>
          <a:stretch/>
        </p:blipFill>
        <p:spPr>
          <a:xfrm>
            <a:off x="1" y="-27655"/>
            <a:ext cx="12191999" cy="6858000"/>
          </a:xfrm>
          <a:prstGeom prst="rect">
            <a:avLst/>
          </a:prstGeom>
        </p:spPr>
      </p:pic>
      <p:sp>
        <p:nvSpPr>
          <p:cNvPr id="2" name="TextBox 1">
            <a:extLst>
              <a:ext uri="{FF2B5EF4-FFF2-40B4-BE49-F238E27FC236}">
                <a16:creationId xmlns:a16="http://schemas.microsoft.com/office/drawing/2014/main" id="{45A2C574-203C-4167-B554-2E1389266D08}"/>
              </a:ext>
            </a:extLst>
          </p:cNvPr>
          <p:cNvSpPr txBox="1"/>
          <p:nvPr/>
        </p:nvSpPr>
        <p:spPr>
          <a:xfrm>
            <a:off x="4802056" y="820130"/>
            <a:ext cx="3298916" cy="584775"/>
          </a:xfrm>
          <a:prstGeom prst="rect">
            <a:avLst/>
          </a:prstGeom>
          <a:noFill/>
        </p:spPr>
        <p:txBody>
          <a:bodyPr wrap="none" rtlCol="0">
            <a:spAutoFit/>
          </a:bodyPr>
          <a:lstStyle/>
          <a:p>
            <a:pPr algn="ctr"/>
            <a:r>
              <a:rPr lang="en-US" sz="3200" dirty="0"/>
              <a:t>Current waste cost</a:t>
            </a:r>
          </a:p>
        </p:txBody>
      </p:sp>
      <p:graphicFrame>
        <p:nvGraphicFramePr>
          <p:cNvPr id="6" name="Table 5">
            <a:extLst>
              <a:ext uri="{FF2B5EF4-FFF2-40B4-BE49-F238E27FC236}">
                <a16:creationId xmlns:a16="http://schemas.microsoft.com/office/drawing/2014/main" id="{E45A6D32-746B-4A24-AC3C-C2D9B0D0D0C4}"/>
              </a:ext>
            </a:extLst>
          </p:cNvPr>
          <p:cNvGraphicFramePr>
            <a:graphicFrameLocks noGrp="1"/>
          </p:cNvGraphicFramePr>
          <p:nvPr>
            <p:extLst>
              <p:ext uri="{D42A27DB-BD31-4B8C-83A1-F6EECF244321}">
                <p14:modId xmlns:p14="http://schemas.microsoft.com/office/powerpoint/2010/main" val="2311912735"/>
              </p:ext>
            </p:extLst>
          </p:nvPr>
        </p:nvGraphicFramePr>
        <p:xfrm>
          <a:off x="276624" y="1386363"/>
          <a:ext cx="6579908" cy="4772057"/>
        </p:xfrm>
        <a:graphic>
          <a:graphicData uri="http://schemas.openxmlformats.org/drawingml/2006/table">
            <a:tbl>
              <a:tblPr/>
              <a:tblGrid>
                <a:gridCol w="653453">
                  <a:extLst>
                    <a:ext uri="{9D8B030D-6E8A-4147-A177-3AD203B41FA5}">
                      <a16:colId xmlns:a16="http://schemas.microsoft.com/office/drawing/2014/main" val="4012867425"/>
                    </a:ext>
                  </a:extLst>
                </a:gridCol>
                <a:gridCol w="1579177">
                  <a:extLst>
                    <a:ext uri="{9D8B030D-6E8A-4147-A177-3AD203B41FA5}">
                      <a16:colId xmlns:a16="http://schemas.microsoft.com/office/drawing/2014/main" val="3855009538"/>
                    </a:ext>
                  </a:extLst>
                </a:gridCol>
                <a:gridCol w="825892">
                  <a:extLst>
                    <a:ext uri="{9D8B030D-6E8A-4147-A177-3AD203B41FA5}">
                      <a16:colId xmlns:a16="http://schemas.microsoft.com/office/drawing/2014/main" val="4109292296"/>
                    </a:ext>
                  </a:extLst>
                </a:gridCol>
                <a:gridCol w="862195">
                  <a:extLst>
                    <a:ext uri="{9D8B030D-6E8A-4147-A177-3AD203B41FA5}">
                      <a16:colId xmlns:a16="http://schemas.microsoft.com/office/drawing/2014/main" val="2591822674"/>
                    </a:ext>
                  </a:extLst>
                </a:gridCol>
                <a:gridCol w="571772">
                  <a:extLst>
                    <a:ext uri="{9D8B030D-6E8A-4147-A177-3AD203B41FA5}">
                      <a16:colId xmlns:a16="http://schemas.microsoft.com/office/drawing/2014/main" val="3682668290"/>
                    </a:ext>
                  </a:extLst>
                </a:gridCol>
                <a:gridCol w="571772">
                  <a:extLst>
                    <a:ext uri="{9D8B030D-6E8A-4147-A177-3AD203B41FA5}">
                      <a16:colId xmlns:a16="http://schemas.microsoft.com/office/drawing/2014/main" val="98812805"/>
                    </a:ext>
                  </a:extLst>
                </a:gridCol>
                <a:gridCol w="517317">
                  <a:extLst>
                    <a:ext uri="{9D8B030D-6E8A-4147-A177-3AD203B41FA5}">
                      <a16:colId xmlns:a16="http://schemas.microsoft.com/office/drawing/2014/main" val="2600952057"/>
                    </a:ext>
                  </a:extLst>
                </a:gridCol>
                <a:gridCol w="998330">
                  <a:extLst>
                    <a:ext uri="{9D8B030D-6E8A-4147-A177-3AD203B41FA5}">
                      <a16:colId xmlns:a16="http://schemas.microsoft.com/office/drawing/2014/main" val="1342006679"/>
                    </a:ext>
                  </a:extLst>
                </a:gridCol>
              </a:tblGrid>
              <a:tr h="131175">
                <a:tc>
                  <a:txBody>
                    <a:bodyPr/>
                    <a:lstStyle/>
                    <a:p>
                      <a:pPr algn="ctr" fontAlgn="b"/>
                      <a:r>
                        <a:rPr lang="es-MX" sz="700" b="0" i="0" u="none" strike="noStrike">
                          <a:solidFill>
                            <a:srgbClr val="000000"/>
                          </a:solidFill>
                          <a:effectLst/>
                          <a:latin typeface="Calibri" panose="020F0502020204030204" pitchFamily="34" charset="0"/>
                        </a:rPr>
                        <a:t>PART NUMBER</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700" b="0" i="0" u="none" strike="noStrike">
                          <a:solidFill>
                            <a:srgbClr val="000000"/>
                          </a:solidFill>
                          <a:effectLst/>
                          <a:latin typeface="Calibri" panose="020F0502020204030204" pitchFamily="34" charset="0"/>
                        </a:rPr>
                        <a:t>DESCRIPTION</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700" b="0" i="0" u="none" strike="noStrike">
                          <a:solidFill>
                            <a:srgbClr val="000000"/>
                          </a:solidFill>
                          <a:effectLst/>
                          <a:latin typeface="Calibri" panose="020F0502020204030204" pitchFamily="34" charset="0"/>
                        </a:rPr>
                        <a:t>CUT IN EXTRUSION</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700" b="0" i="0" u="none" strike="noStrike">
                          <a:solidFill>
                            <a:srgbClr val="000000"/>
                          </a:solidFill>
                          <a:effectLst/>
                          <a:latin typeface="Calibri" panose="020F0502020204030204" pitchFamily="34" charset="0"/>
                        </a:rPr>
                        <a:t>CUT BEFORE MOLD</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700" b="0" i="0" u="none" strike="noStrike">
                          <a:solidFill>
                            <a:srgbClr val="000000"/>
                          </a:solidFill>
                          <a:effectLst/>
                          <a:latin typeface="Calibri" panose="020F0502020204030204" pitchFamily="34" charset="0"/>
                        </a:rPr>
                        <a:t>TOLERANCIA</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700" b="0" i="0" u="none" strike="noStrike">
                          <a:solidFill>
                            <a:srgbClr val="000000"/>
                          </a:solidFill>
                          <a:effectLst/>
                          <a:latin typeface="Calibri" panose="020F0502020204030204" pitchFamily="34" charset="0"/>
                        </a:rPr>
                        <a:t>WASTE</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700" b="0" i="0" u="none" strike="noStrike">
                          <a:solidFill>
                            <a:srgbClr val="000000"/>
                          </a:solidFill>
                          <a:effectLst/>
                          <a:latin typeface="Calibri" panose="020F0502020204030204" pitchFamily="34" charset="0"/>
                        </a:rPr>
                        <a:t>RM's 2019</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700" b="0" i="0" u="none" strike="noStrike">
                          <a:solidFill>
                            <a:srgbClr val="000000"/>
                          </a:solidFill>
                          <a:effectLst/>
                          <a:latin typeface="Calibri" panose="020F0502020204030204" pitchFamily="34" charset="0"/>
                        </a:rPr>
                        <a:t>WASTE COST</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603363864"/>
                  </a:ext>
                </a:extLst>
              </a:tr>
              <a:tr h="140222">
                <a:tc>
                  <a:txBody>
                    <a:bodyPr/>
                    <a:lstStyle/>
                    <a:p>
                      <a:pPr algn="l" fontAlgn="b"/>
                      <a:r>
                        <a:rPr lang="es-MX" sz="700" b="0" i="0" u="none" strike="noStrike">
                          <a:solidFill>
                            <a:srgbClr val="000000"/>
                          </a:solidFill>
                          <a:effectLst/>
                          <a:latin typeface="Calibri" panose="020F0502020204030204" pitchFamily="34" charset="0"/>
                        </a:rPr>
                        <a:t>AC1010HFC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700" b="0" i="0" u="none" strike="noStrike">
                          <a:solidFill>
                            <a:srgbClr val="000000"/>
                          </a:solidFill>
                          <a:effectLst/>
                          <a:latin typeface="Calibri" panose="020F0502020204030204" pitchFamily="34" charset="0"/>
                        </a:rPr>
                        <a:t>11FX10CM PELL IJ HIGHFLOW SXS</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s-MX" sz="700" b="0" i="0" u="none" strike="noStrike">
                          <a:solidFill>
                            <a:srgbClr val="000000"/>
                          </a:solidFill>
                          <a:effectLst/>
                          <a:latin typeface="Calibri" panose="020F0502020204030204" pitchFamily="34" charset="0"/>
                        </a:rPr>
                        <a:t>4.937</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700" b="0" i="0" u="none" strike="noStrike">
                          <a:solidFill>
                            <a:srgbClr val="000000"/>
                          </a:solidFill>
                          <a:effectLst/>
                          <a:latin typeface="Calibri" panose="020F0502020204030204" pitchFamily="34" charset="0"/>
                        </a:rPr>
                        <a:t>0.062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700" b="0" i="0" u="none" strike="noStrike">
                          <a:solidFill>
                            <a:srgbClr val="000000"/>
                          </a:solidFill>
                          <a:effectLst/>
                          <a:latin typeface="Calibri" panose="020F0502020204030204" pitchFamily="34" charset="0"/>
                        </a:rPr>
                        <a:t>7.063</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375</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54.30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8343290"/>
                  </a:ext>
                </a:extLst>
              </a:tr>
              <a:tr h="131175">
                <a:tc>
                  <a:txBody>
                    <a:bodyPr/>
                    <a:lstStyle/>
                    <a:p>
                      <a:pPr algn="l" fontAlgn="ctr"/>
                      <a:r>
                        <a:rPr lang="es-MX" sz="700" b="0" i="0" u="none" strike="noStrike">
                          <a:solidFill>
                            <a:srgbClr val="000000"/>
                          </a:solidFill>
                          <a:effectLst/>
                          <a:latin typeface="Calibri" panose="020F0502020204030204" pitchFamily="34" charset="0"/>
                        </a:rPr>
                        <a:t>AC1002HF</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700" b="0" i="0" u="none" strike="noStrike">
                          <a:solidFill>
                            <a:srgbClr val="000000"/>
                          </a:solidFill>
                          <a:effectLst/>
                          <a:latin typeface="Calibri" panose="020F0502020204030204" pitchFamily="34" charset="0"/>
                        </a:rPr>
                        <a:t>11F X 4.75HI-FLO SXS; NO LOGO</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5.574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rowSpan="2">
                  <a:txBody>
                    <a:bodyPr/>
                    <a:lstStyle/>
                    <a:p>
                      <a:pPr algn="ctr" fontAlgn="ctr"/>
                      <a:r>
                        <a:rPr lang="es-MX" sz="700" b="0" i="0" u="none" strike="noStrike">
                          <a:solidFill>
                            <a:srgbClr val="000000"/>
                          </a:solidFill>
                          <a:effectLst/>
                          <a:latin typeface="Calibri" panose="020F0502020204030204" pitchFamily="34" charset="0"/>
                        </a:rPr>
                        <a:t>0.062</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700" b="0" i="0" u="none" strike="noStrike">
                          <a:solidFill>
                            <a:srgbClr val="000000"/>
                          </a:solidFill>
                          <a:effectLst/>
                          <a:latin typeface="Calibri" panose="020F0502020204030204" pitchFamily="34" charset="0"/>
                        </a:rPr>
                        <a:t>6.426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591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77.85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953317"/>
                  </a:ext>
                </a:extLst>
              </a:tr>
              <a:tr h="131175">
                <a:tc>
                  <a:txBody>
                    <a:bodyPr/>
                    <a:lstStyle/>
                    <a:p>
                      <a:pPr algn="l" fontAlgn="ctr"/>
                      <a:r>
                        <a:rPr lang="es-MX" sz="700" b="0" i="0" u="none" strike="noStrike">
                          <a:solidFill>
                            <a:srgbClr val="000000"/>
                          </a:solidFill>
                          <a:effectLst/>
                          <a:latin typeface="Calibri" panose="020F0502020204030204" pitchFamily="34" charset="0"/>
                        </a:rPr>
                        <a:t>AC1002HFC</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700" b="0" i="0" u="none" strike="noStrike">
                          <a:solidFill>
                            <a:srgbClr val="000000"/>
                          </a:solidFill>
                          <a:effectLst/>
                          <a:latin typeface="Calibri" panose="020F0502020204030204" pitchFamily="34" charset="0"/>
                        </a:rPr>
                        <a:t>11FX12CM IJ HI-FLO SXS;NO LOGO</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5.574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757171"/>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6.426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2653</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349.49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580171"/>
                  </a:ext>
                </a:extLst>
              </a:tr>
              <a:tr h="131175">
                <a:tc>
                  <a:txBody>
                    <a:bodyPr/>
                    <a:lstStyle/>
                    <a:p>
                      <a:pPr algn="l" fontAlgn="b"/>
                      <a:r>
                        <a:rPr lang="es-MX" sz="700" b="0" i="0" u="none" strike="noStrike">
                          <a:solidFill>
                            <a:srgbClr val="000000"/>
                          </a:solidFill>
                          <a:effectLst/>
                          <a:latin typeface="Calibri" panose="020F0502020204030204" pitchFamily="34" charset="0"/>
                        </a:rPr>
                        <a:t>AC4090</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s-MX" sz="700" b="0" i="0" u="none" strike="noStrike">
                          <a:solidFill>
                            <a:srgbClr val="000000"/>
                          </a:solidFill>
                          <a:effectLst/>
                          <a:latin typeface="Calibri" panose="020F0502020204030204" pitchFamily="34" charset="0"/>
                        </a:rPr>
                        <a:t>12FX13CM DUOJET SXS GEN CURVED</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6.118</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s-MX" sz="700" b="0" i="0" u="none" strike="noStrike">
                          <a:solidFill>
                            <a:srgbClr val="000000"/>
                          </a:solidFill>
                          <a:effectLst/>
                          <a:latin typeface="Calibri" panose="020F0502020204030204" pitchFamily="34" charset="0"/>
                        </a:rPr>
                        <a:t>0.100</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s-MX" sz="700" b="0" i="0" u="none" strike="noStrike">
                          <a:solidFill>
                            <a:srgbClr val="000000"/>
                          </a:solidFill>
                          <a:effectLst/>
                          <a:latin typeface="Calibri" panose="020F0502020204030204" pitchFamily="34" charset="0"/>
                        </a:rPr>
                        <a:t>5.882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2161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260.58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736927"/>
                  </a:ext>
                </a:extLst>
              </a:tr>
              <a:tr h="140222">
                <a:tc>
                  <a:txBody>
                    <a:bodyPr/>
                    <a:lstStyle/>
                    <a:p>
                      <a:pPr algn="l" fontAlgn="b"/>
                      <a:r>
                        <a:rPr lang="es-MX" sz="700" b="0" i="0" u="none" strike="noStrike">
                          <a:solidFill>
                            <a:srgbClr val="000000"/>
                          </a:solidFill>
                          <a:effectLst/>
                          <a:latin typeface="Calibri" panose="020F0502020204030204" pitchFamily="34" charset="0"/>
                        </a:rPr>
                        <a:t>AC1011HFC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s-MX" sz="700" b="0" i="0" u="none" strike="noStrike">
                          <a:solidFill>
                            <a:srgbClr val="000000"/>
                          </a:solidFill>
                          <a:effectLst/>
                          <a:latin typeface="Calibri" panose="020F0502020204030204" pitchFamily="34" charset="0"/>
                        </a:rPr>
                        <a:t>11FX13.5CM IJ HI-FLOW SXS</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6.315</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s-MX" sz="700" b="0" i="0" u="none" strike="noStrike">
                          <a:solidFill>
                            <a:srgbClr val="000000"/>
                          </a:solidFill>
                          <a:effectLst/>
                          <a:latin typeface="Calibri" panose="020F0502020204030204" pitchFamily="34" charset="0"/>
                        </a:rPr>
                        <a:t>0.062</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s-MX" sz="700" b="0" i="0" u="none" strike="noStrike">
                          <a:solidFill>
                            <a:srgbClr val="000000"/>
                          </a:solidFill>
                          <a:effectLst/>
                          <a:latin typeface="Calibri" panose="020F0502020204030204" pitchFamily="34" charset="0"/>
                        </a:rPr>
                        <a:t>5.685</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800</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93.23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198943"/>
                  </a:ext>
                </a:extLst>
              </a:tr>
              <a:tr h="131175">
                <a:tc>
                  <a:txBody>
                    <a:bodyPr/>
                    <a:lstStyle/>
                    <a:p>
                      <a:pPr algn="l" fontAlgn="b"/>
                      <a:r>
                        <a:rPr lang="es-MX" sz="700" b="0" i="0" u="none" strike="noStrike">
                          <a:solidFill>
                            <a:srgbClr val="000000"/>
                          </a:solidFill>
                          <a:effectLst/>
                          <a:latin typeface="Calibri" panose="020F0502020204030204" pitchFamily="34" charset="0"/>
                        </a:rPr>
                        <a:t>AC1218</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700" b="0" i="0" u="none" strike="noStrike">
                          <a:solidFill>
                            <a:srgbClr val="000000"/>
                          </a:solidFill>
                          <a:effectLst/>
                          <a:latin typeface="Calibri" panose="020F0502020204030204" pitchFamily="34" charset="0"/>
                        </a:rPr>
                        <a:t>12FX15CM DUOJET SXS STRAIGHT</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6.609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rowSpan="8">
                  <a:txBody>
                    <a:bodyPr/>
                    <a:lstStyle/>
                    <a:p>
                      <a:pPr algn="ctr" fontAlgn="ctr"/>
                      <a:r>
                        <a:rPr lang="es-MX" sz="700" b="0" i="0" u="none" strike="noStrike">
                          <a:solidFill>
                            <a:srgbClr val="000000"/>
                          </a:solidFill>
                          <a:effectLst/>
                          <a:latin typeface="Calibri" panose="020F0502020204030204" pitchFamily="34" charset="0"/>
                        </a:rPr>
                        <a:t>0.100</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5.391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2239</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247.44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653828"/>
                  </a:ext>
                </a:extLst>
              </a:tr>
              <a:tr h="131175">
                <a:tc>
                  <a:txBody>
                    <a:bodyPr/>
                    <a:lstStyle/>
                    <a:p>
                      <a:pPr algn="l" fontAlgn="b"/>
                      <a:r>
                        <a:rPr lang="es-MX" sz="700" b="0" i="0" u="none" strike="noStrike">
                          <a:solidFill>
                            <a:srgbClr val="000000"/>
                          </a:solidFill>
                          <a:effectLst/>
                          <a:latin typeface="Calibri" panose="020F0502020204030204" pitchFamily="34" charset="0"/>
                        </a:rPr>
                        <a:t>AC1218C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700" b="0" i="0" u="none" strike="noStrike">
                          <a:solidFill>
                            <a:srgbClr val="000000"/>
                          </a:solidFill>
                          <a:effectLst/>
                          <a:latin typeface="Calibri" panose="020F0502020204030204" pitchFamily="34" charset="0"/>
                        </a:rPr>
                        <a:t>12FX15CM DUOJET SXS CURVED</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6.609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5.391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12155</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1,343.32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368549"/>
                  </a:ext>
                </a:extLst>
              </a:tr>
              <a:tr h="131175">
                <a:tc>
                  <a:txBody>
                    <a:bodyPr/>
                    <a:lstStyle/>
                    <a:p>
                      <a:pPr algn="l" fontAlgn="b"/>
                      <a:r>
                        <a:rPr lang="es-MX" sz="700" b="0" i="0" u="none" strike="noStrike">
                          <a:solidFill>
                            <a:srgbClr val="000000"/>
                          </a:solidFill>
                          <a:effectLst/>
                          <a:latin typeface="Calibri" panose="020F0502020204030204" pitchFamily="34" charset="0"/>
                        </a:rPr>
                        <a:t>AC4214</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700" b="0" i="0" u="none" strike="noStrike">
                          <a:solidFill>
                            <a:srgbClr val="000000"/>
                          </a:solidFill>
                          <a:effectLst/>
                          <a:latin typeface="Calibri" panose="020F0502020204030204" pitchFamily="34" charset="0"/>
                        </a:rPr>
                        <a:t>12FX15CM DUOJET SXS STR GENER</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6.609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5.391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33207</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3,669.89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8441514"/>
                  </a:ext>
                </a:extLst>
              </a:tr>
              <a:tr h="131175">
                <a:tc>
                  <a:txBody>
                    <a:bodyPr/>
                    <a:lstStyle/>
                    <a:p>
                      <a:pPr algn="l" fontAlgn="b"/>
                      <a:r>
                        <a:rPr lang="es-MX" sz="700" b="0" i="0" u="none" strike="noStrike">
                          <a:solidFill>
                            <a:srgbClr val="000000"/>
                          </a:solidFill>
                          <a:effectLst/>
                          <a:latin typeface="Calibri" panose="020F0502020204030204" pitchFamily="34" charset="0"/>
                        </a:rPr>
                        <a:t>AC4214NP</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700" b="0" i="0" u="none" strike="noStrike">
                          <a:solidFill>
                            <a:srgbClr val="000000"/>
                          </a:solidFill>
                          <a:effectLst/>
                          <a:latin typeface="Calibri" panose="020F0502020204030204" pitchFamily="34" charset="0"/>
                        </a:rPr>
                        <a:t>12FX15CM DUOJET SXS STR-NIPRO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6.609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5.391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2408</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266.12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360737"/>
                  </a:ext>
                </a:extLst>
              </a:tr>
              <a:tr h="131175">
                <a:tc>
                  <a:txBody>
                    <a:bodyPr/>
                    <a:lstStyle/>
                    <a:p>
                      <a:pPr algn="l" fontAlgn="b"/>
                      <a:r>
                        <a:rPr lang="es-MX" sz="700" b="0" i="0" u="none" strike="noStrike">
                          <a:solidFill>
                            <a:srgbClr val="000000"/>
                          </a:solidFill>
                          <a:effectLst/>
                          <a:latin typeface="Calibri" panose="020F0502020204030204" pitchFamily="34" charset="0"/>
                        </a:rPr>
                        <a:t>AC4294</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700" b="0" i="0" u="none" strike="noStrike">
                          <a:solidFill>
                            <a:srgbClr val="000000"/>
                          </a:solidFill>
                          <a:effectLst/>
                          <a:latin typeface="Calibri" panose="020F0502020204030204" pitchFamily="34" charset="0"/>
                        </a:rPr>
                        <a:t>12FX15CM DUOJET SXS CV/GENERIC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6.609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5.391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38916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4,300.82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85669"/>
                  </a:ext>
                </a:extLst>
              </a:tr>
              <a:tr h="131175">
                <a:tc>
                  <a:txBody>
                    <a:bodyPr/>
                    <a:lstStyle/>
                    <a:p>
                      <a:pPr algn="l" fontAlgn="b"/>
                      <a:r>
                        <a:rPr lang="es-MX" sz="700" b="0" i="0" u="none" strike="noStrike">
                          <a:solidFill>
                            <a:srgbClr val="000000"/>
                          </a:solidFill>
                          <a:effectLst/>
                          <a:latin typeface="Calibri" panose="020F0502020204030204" pitchFamily="34" charset="0"/>
                        </a:rPr>
                        <a:t>AC4294NP</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700" b="0" i="0" u="none" strike="noStrike">
                          <a:solidFill>
                            <a:srgbClr val="000000"/>
                          </a:solidFill>
                          <a:effectLst/>
                          <a:latin typeface="Calibri" panose="020F0502020204030204" pitchFamily="34" charset="0"/>
                        </a:rPr>
                        <a:t>12FX15CM DUOJET SXS CURV-NIPRO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6.609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5.391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7527</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831.85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473329"/>
                  </a:ext>
                </a:extLst>
              </a:tr>
              <a:tr h="131175">
                <a:tc>
                  <a:txBody>
                    <a:bodyPr/>
                    <a:lstStyle/>
                    <a:p>
                      <a:pPr algn="l" fontAlgn="b"/>
                      <a:r>
                        <a:rPr lang="es-MX" sz="700" b="0" i="0" u="none" strike="noStrike">
                          <a:solidFill>
                            <a:srgbClr val="000000"/>
                          </a:solidFill>
                          <a:effectLst/>
                          <a:latin typeface="Calibri" panose="020F0502020204030204" pitchFamily="34" charset="0"/>
                        </a:rPr>
                        <a:t>AC1003HF</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700" b="0" i="0" u="none" strike="noStrike">
                          <a:solidFill>
                            <a:srgbClr val="000000"/>
                          </a:solidFill>
                          <a:effectLst/>
                          <a:latin typeface="Calibri" panose="020F0502020204030204" pitchFamily="34" charset="0"/>
                        </a:rPr>
                        <a:t>11FX6" HIGH FLOW SXS; NO LOGO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6.609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5.391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25112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2,775.27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650361"/>
                  </a:ext>
                </a:extLst>
              </a:tr>
              <a:tr h="131175">
                <a:tc>
                  <a:txBody>
                    <a:bodyPr/>
                    <a:lstStyle/>
                    <a:p>
                      <a:pPr algn="l" fontAlgn="b"/>
                      <a:r>
                        <a:rPr lang="es-MX" sz="700" b="0" i="0" u="none" strike="noStrike">
                          <a:solidFill>
                            <a:srgbClr val="000000"/>
                          </a:solidFill>
                          <a:effectLst/>
                          <a:latin typeface="Calibri" panose="020F0502020204030204" pitchFamily="34" charset="0"/>
                        </a:rPr>
                        <a:t>AC1003HFC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pt-BR" sz="700" b="0" i="0" u="none" strike="noStrike">
                          <a:solidFill>
                            <a:srgbClr val="000000"/>
                          </a:solidFill>
                          <a:effectLst/>
                          <a:latin typeface="Calibri" panose="020F0502020204030204" pitchFamily="34" charset="0"/>
                        </a:rPr>
                        <a:t>11FX15CM IJ HI-FLO SXS;NO LOGO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6.609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5.391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23553</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2,602.97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329628"/>
                  </a:ext>
                </a:extLst>
              </a:tr>
              <a:tr h="131175">
                <a:tc>
                  <a:txBody>
                    <a:bodyPr/>
                    <a:lstStyle/>
                    <a:p>
                      <a:pPr algn="l" fontAlgn="b"/>
                      <a:r>
                        <a:rPr lang="es-MX" sz="700" b="0" i="0" u="none" strike="noStrike">
                          <a:solidFill>
                            <a:srgbClr val="000000"/>
                          </a:solidFill>
                          <a:effectLst/>
                          <a:latin typeface="Calibri" panose="020F0502020204030204" pitchFamily="34" charset="0"/>
                        </a:rPr>
                        <a:t>AC4091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700" b="0" i="0" u="none" strike="noStrike">
                          <a:solidFill>
                            <a:srgbClr val="000000"/>
                          </a:solidFill>
                          <a:effectLst/>
                          <a:latin typeface="Calibri" panose="020F0502020204030204" pitchFamily="34" charset="0"/>
                        </a:rPr>
                        <a:t>12FX16CM DUOJET SXS GEN CURVED</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7.3</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3">
                  <a:txBody>
                    <a:bodyPr/>
                    <a:lstStyle/>
                    <a:p>
                      <a:pPr algn="ctr" fontAlgn="ctr"/>
                      <a:r>
                        <a:rPr lang="es-MX" sz="700" b="0" i="0" u="none" strike="noStrike">
                          <a:solidFill>
                            <a:srgbClr val="000000"/>
                          </a:solidFill>
                          <a:effectLst/>
                          <a:latin typeface="Calibri" panose="020F0502020204030204" pitchFamily="34" charset="0"/>
                        </a:rPr>
                        <a:t>0.100</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700" b="0" i="0" u="none" strike="noStrike">
                          <a:solidFill>
                            <a:srgbClr val="000000"/>
                          </a:solidFill>
                          <a:effectLst/>
                          <a:latin typeface="Calibri" panose="020F0502020204030204" pitchFamily="34" charset="0"/>
                        </a:rPr>
                        <a:t>4.7</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8582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826.88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480829"/>
                  </a:ext>
                </a:extLst>
              </a:tr>
              <a:tr h="131175">
                <a:tc>
                  <a:txBody>
                    <a:bodyPr/>
                    <a:lstStyle/>
                    <a:p>
                      <a:pPr algn="l" fontAlgn="b"/>
                      <a:r>
                        <a:rPr lang="es-MX" sz="700" b="0" i="0" u="none" strike="noStrike">
                          <a:solidFill>
                            <a:srgbClr val="000000"/>
                          </a:solidFill>
                          <a:effectLst/>
                          <a:latin typeface="Calibri" panose="020F0502020204030204" pitchFamily="34" charset="0"/>
                        </a:rPr>
                        <a:t>AC4211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700" b="0" i="0" u="none" strike="noStrike">
                          <a:solidFill>
                            <a:srgbClr val="000000"/>
                          </a:solidFill>
                          <a:effectLst/>
                          <a:latin typeface="Calibri" panose="020F0502020204030204" pitchFamily="34" charset="0"/>
                        </a:rPr>
                        <a:t>12FX16CM DUOJET SXS GEN STR</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7.3</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4.7</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914</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88.06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950788"/>
                  </a:ext>
                </a:extLst>
              </a:tr>
              <a:tr h="131175">
                <a:tc>
                  <a:txBody>
                    <a:bodyPr/>
                    <a:lstStyle/>
                    <a:p>
                      <a:pPr algn="l" fontAlgn="b"/>
                      <a:r>
                        <a:rPr lang="es-MX" sz="700" b="0" i="0" u="none" strike="noStrike">
                          <a:solidFill>
                            <a:srgbClr val="000000"/>
                          </a:solidFill>
                          <a:effectLst/>
                          <a:latin typeface="Calibri" panose="020F0502020204030204" pitchFamily="34" charset="0"/>
                        </a:rPr>
                        <a:t>AC4211-A</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700" b="0" i="0" u="none" strike="noStrike">
                          <a:solidFill>
                            <a:srgbClr val="000000"/>
                          </a:solidFill>
                          <a:effectLst/>
                          <a:latin typeface="Calibri" panose="020F0502020204030204" pitchFamily="34" charset="0"/>
                        </a:rPr>
                        <a:t>12FX16CM DUOJET SXS STR-SENTIA</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7.3</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4.7</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0</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876987"/>
                  </a:ext>
                </a:extLst>
              </a:tr>
              <a:tr h="131175">
                <a:tc>
                  <a:txBody>
                    <a:bodyPr/>
                    <a:lstStyle/>
                    <a:p>
                      <a:pPr algn="l" fontAlgn="b"/>
                      <a:r>
                        <a:rPr lang="es-MX" sz="700" b="0" i="0" u="none" strike="noStrike">
                          <a:solidFill>
                            <a:srgbClr val="000000"/>
                          </a:solidFill>
                          <a:effectLst/>
                          <a:latin typeface="Calibri" panose="020F0502020204030204" pitchFamily="34" charset="0"/>
                        </a:rPr>
                        <a:t>AC1219</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700" b="0" i="0" u="none" strike="noStrike">
                          <a:solidFill>
                            <a:srgbClr val="000000"/>
                          </a:solidFill>
                          <a:effectLst/>
                          <a:latin typeface="Calibri" panose="020F0502020204030204" pitchFamily="34" charset="0"/>
                        </a:rPr>
                        <a:t>12FX20CM DUOJET SXS STRAIGHT</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8.874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rowSpan="8">
                  <a:txBody>
                    <a:bodyPr/>
                    <a:lstStyle/>
                    <a:p>
                      <a:pPr algn="ctr" fontAlgn="ctr"/>
                      <a:r>
                        <a:rPr lang="es-MX" sz="700" b="0" i="0" u="none" strike="noStrike">
                          <a:solidFill>
                            <a:srgbClr val="000000"/>
                          </a:solidFill>
                          <a:effectLst/>
                          <a:latin typeface="Calibri" panose="020F0502020204030204" pitchFamily="34" charset="0"/>
                        </a:rPr>
                        <a:t>0.100</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3.126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10040</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643.39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095271"/>
                  </a:ext>
                </a:extLst>
              </a:tr>
              <a:tr h="212594">
                <a:tc>
                  <a:txBody>
                    <a:bodyPr/>
                    <a:lstStyle/>
                    <a:p>
                      <a:pPr algn="l" fontAlgn="b"/>
                      <a:r>
                        <a:rPr lang="es-MX" sz="700" b="0" i="0" u="none" strike="noStrike">
                          <a:solidFill>
                            <a:srgbClr val="000000"/>
                          </a:solidFill>
                          <a:effectLst/>
                          <a:latin typeface="Calibri" panose="020F0502020204030204" pitchFamily="34" charset="0"/>
                        </a:rPr>
                        <a:t>AC1219C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700" b="0" i="0" u="none" strike="noStrike">
                          <a:solidFill>
                            <a:srgbClr val="000000"/>
                          </a:solidFill>
                          <a:effectLst/>
                          <a:latin typeface="Calibri" panose="020F0502020204030204" pitchFamily="34" charset="0"/>
                        </a:rPr>
                        <a:t>12FX20CM DUOJET SXS CURVED</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8.874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3.126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6590</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422.31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928122"/>
                  </a:ext>
                </a:extLst>
              </a:tr>
              <a:tr h="212594">
                <a:tc>
                  <a:txBody>
                    <a:bodyPr/>
                    <a:lstStyle/>
                    <a:p>
                      <a:pPr algn="l" fontAlgn="b"/>
                      <a:r>
                        <a:rPr lang="es-MX" sz="700" b="0" i="0" u="none" strike="noStrike">
                          <a:solidFill>
                            <a:srgbClr val="000000"/>
                          </a:solidFill>
                          <a:effectLst/>
                          <a:latin typeface="Calibri" panose="020F0502020204030204" pitchFamily="34" charset="0"/>
                        </a:rPr>
                        <a:t>AC4215</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700" b="0" i="0" u="none" strike="noStrike">
                          <a:solidFill>
                            <a:srgbClr val="000000"/>
                          </a:solidFill>
                          <a:effectLst/>
                          <a:latin typeface="Calibri" panose="020F0502020204030204" pitchFamily="34" charset="0"/>
                        </a:rPr>
                        <a:t>12FX20CM DUOJET SXS STRAIGHT</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8.874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3.126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39641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2,540.31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050509"/>
                  </a:ext>
                </a:extLst>
              </a:tr>
              <a:tr h="131175">
                <a:tc>
                  <a:txBody>
                    <a:bodyPr/>
                    <a:lstStyle/>
                    <a:p>
                      <a:pPr algn="l" fontAlgn="b"/>
                      <a:r>
                        <a:rPr lang="es-MX" sz="700" b="0" i="0" u="none" strike="noStrike">
                          <a:solidFill>
                            <a:srgbClr val="000000"/>
                          </a:solidFill>
                          <a:effectLst/>
                          <a:latin typeface="Calibri" panose="020F0502020204030204" pitchFamily="34" charset="0"/>
                        </a:rPr>
                        <a:t>AC4215NP</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700" b="0" i="0" u="none" strike="noStrike">
                          <a:solidFill>
                            <a:srgbClr val="000000"/>
                          </a:solidFill>
                          <a:effectLst/>
                          <a:latin typeface="Calibri" panose="020F0502020204030204" pitchFamily="34" charset="0"/>
                        </a:rPr>
                        <a:t>12FX20CM DUOJET SXS STR-NIPRO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8.874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3.126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4767</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305.48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2554212"/>
                  </a:ext>
                </a:extLst>
              </a:tr>
              <a:tr h="131175">
                <a:tc>
                  <a:txBody>
                    <a:bodyPr/>
                    <a:lstStyle/>
                    <a:p>
                      <a:pPr algn="l" fontAlgn="b"/>
                      <a:r>
                        <a:rPr lang="es-MX" sz="700" b="0" i="0" u="none" strike="noStrike">
                          <a:solidFill>
                            <a:srgbClr val="000000"/>
                          </a:solidFill>
                          <a:effectLst/>
                          <a:latin typeface="Calibri" panose="020F0502020204030204" pitchFamily="34" charset="0"/>
                        </a:rPr>
                        <a:t>AC4295</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da-DK" sz="700" b="0" i="0" u="none" strike="noStrike">
                          <a:solidFill>
                            <a:srgbClr val="000000"/>
                          </a:solidFill>
                          <a:effectLst/>
                          <a:latin typeface="Calibri" panose="020F0502020204030204" pitchFamily="34" charset="0"/>
                        </a:rPr>
                        <a:t>12X20CM DUOJET SXS CV/GENERIC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8.874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3.126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17074</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1,094.15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120589"/>
                  </a:ext>
                </a:extLst>
              </a:tr>
              <a:tr h="131175">
                <a:tc>
                  <a:txBody>
                    <a:bodyPr/>
                    <a:lstStyle/>
                    <a:p>
                      <a:pPr algn="l" fontAlgn="b"/>
                      <a:r>
                        <a:rPr lang="es-MX" sz="700" b="0" i="0" u="none" strike="noStrike">
                          <a:solidFill>
                            <a:srgbClr val="000000"/>
                          </a:solidFill>
                          <a:effectLst/>
                          <a:latin typeface="Calibri" panose="020F0502020204030204" pitchFamily="34" charset="0"/>
                        </a:rPr>
                        <a:t>AC4295NP</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700" b="0" i="0" u="none" strike="noStrike">
                          <a:solidFill>
                            <a:srgbClr val="000000"/>
                          </a:solidFill>
                          <a:effectLst/>
                          <a:latin typeface="Calibri" panose="020F0502020204030204" pitchFamily="34" charset="0"/>
                        </a:rPr>
                        <a:t>12FX20CM DUOJET SXS CURV-NIPRO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8.874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3.126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8586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550.22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8420861"/>
                  </a:ext>
                </a:extLst>
              </a:tr>
              <a:tr h="131175">
                <a:tc>
                  <a:txBody>
                    <a:bodyPr/>
                    <a:lstStyle/>
                    <a:p>
                      <a:pPr algn="l" fontAlgn="b"/>
                      <a:r>
                        <a:rPr lang="es-MX" sz="700" b="0" i="0" u="none" strike="noStrike">
                          <a:solidFill>
                            <a:srgbClr val="000000"/>
                          </a:solidFill>
                          <a:effectLst/>
                          <a:latin typeface="Calibri" panose="020F0502020204030204" pitchFamily="34" charset="0"/>
                        </a:rPr>
                        <a:t>AC1004HF</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Calibri" panose="020F0502020204030204" pitchFamily="34" charset="0"/>
                        </a:rPr>
                        <a:t>11FX8" HIGH FLOW SXS; NO LOGO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8.874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3.126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33221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2,128.90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738743"/>
                  </a:ext>
                </a:extLst>
              </a:tr>
              <a:tr h="131175">
                <a:tc>
                  <a:txBody>
                    <a:bodyPr/>
                    <a:lstStyle/>
                    <a:p>
                      <a:pPr algn="l" fontAlgn="b"/>
                      <a:r>
                        <a:rPr lang="es-MX" sz="700" b="0" i="0" u="none" strike="noStrike">
                          <a:solidFill>
                            <a:srgbClr val="000000"/>
                          </a:solidFill>
                          <a:effectLst/>
                          <a:latin typeface="Calibri" panose="020F0502020204030204" pitchFamily="34" charset="0"/>
                        </a:rPr>
                        <a:t>AC1004HFC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pt-BR" sz="700" b="0" i="0" u="none" strike="noStrike">
                          <a:solidFill>
                            <a:srgbClr val="000000"/>
                          </a:solidFill>
                          <a:effectLst/>
                          <a:latin typeface="Calibri" panose="020F0502020204030204" pitchFamily="34" charset="0"/>
                        </a:rPr>
                        <a:t>11FX20CM IJ HI-FLOWSXS;NO LOGO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8.874</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3.126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16106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1,032.12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5313689"/>
                  </a:ext>
                </a:extLst>
              </a:tr>
              <a:tr h="131175">
                <a:tc>
                  <a:txBody>
                    <a:bodyPr/>
                    <a:lstStyle/>
                    <a:p>
                      <a:pPr algn="l" fontAlgn="b"/>
                      <a:r>
                        <a:rPr lang="es-MX" sz="700" b="0" i="0" u="none" strike="noStrike">
                          <a:solidFill>
                            <a:srgbClr val="000000"/>
                          </a:solidFill>
                          <a:effectLst/>
                          <a:latin typeface="Calibri" panose="020F0502020204030204" pitchFamily="34" charset="0"/>
                        </a:rPr>
                        <a:t>AC4092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s-MX" sz="700" b="0" i="0" u="none" strike="noStrike">
                          <a:solidFill>
                            <a:srgbClr val="000000"/>
                          </a:solidFill>
                          <a:effectLst/>
                          <a:latin typeface="Calibri" panose="020F0502020204030204" pitchFamily="34" charset="0"/>
                        </a:rPr>
                        <a:t>12FX21CM DUOJET SXS GEN CURVED</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9.268</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MX" sz="700" b="0" i="0" u="none" strike="noStrike">
                          <a:solidFill>
                            <a:srgbClr val="000000"/>
                          </a:solidFill>
                          <a:effectLst/>
                          <a:latin typeface="Calibri" panose="020F0502020204030204" pitchFamily="34" charset="0"/>
                        </a:rPr>
                        <a:t>0.100</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700" b="0" i="0" u="none" strike="noStrike">
                          <a:solidFill>
                            <a:srgbClr val="000000"/>
                          </a:solidFill>
                          <a:effectLst/>
                          <a:latin typeface="Calibri" panose="020F0502020204030204" pitchFamily="34" charset="0"/>
                        </a:rPr>
                        <a:t>2.732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3249</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181.96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150952"/>
                  </a:ext>
                </a:extLst>
              </a:tr>
              <a:tr h="131175">
                <a:tc>
                  <a:txBody>
                    <a:bodyPr/>
                    <a:lstStyle/>
                    <a:p>
                      <a:pPr algn="l" fontAlgn="b"/>
                      <a:r>
                        <a:rPr lang="es-MX" sz="700" b="0" i="0" u="none" strike="noStrike">
                          <a:solidFill>
                            <a:srgbClr val="000000"/>
                          </a:solidFill>
                          <a:effectLst/>
                          <a:latin typeface="Calibri" panose="020F0502020204030204" pitchFamily="34" charset="0"/>
                        </a:rPr>
                        <a:t>AC1220</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700" b="0" i="0" u="none" strike="noStrike">
                          <a:solidFill>
                            <a:srgbClr val="000000"/>
                          </a:solidFill>
                          <a:effectLst/>
                          <a:latin typeface="Calibri" panose="020F0502020204030204" pitchFamily="34" charset="0"/>
                        </a:rPr>
                        <a:t>12FX24CM DUOJET SXS STRAIGHT</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10.449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rowSpan="2">
                  <a:txBody>
                    <a:bodyPr/>
                    <a:lstStyle/>
                    <a:p>
                      <a:pPr algn="ctr" fontAlgn="ctr"/>
                      <a:r>
                        <a:rPr lang="es-MX" sz="700" b="0" i="0" u="none" strike="noStrike">
                          <a:solidFill>
                            <a:srgbClr val="000000"/>
                          </a:solidFill>
                          <a:effectLst/>
                          <a:latin typeface="Calibri" panose="020F0502020204030204" pitchFamily="34" charset="0"/>
                        </a:rPr>
                        <a:t>0.100</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700" b="0" i="0" u="none" strike="noStrike">
                          <a:solidFill>
                            <a:srgbClr val="000000"/>
                          </a:solidFill>
                          <a:effectLst/>
                          <a:latin typeface="Calibri" panose="020F0502020204030204" pitchFamily="34" charset="0"/>
                        </a:rPr>
                        <a:t>1.551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7635</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242.76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387825"/>
                  </a:ext>
                </a:extLst>
              </a:tr>
              <a:tr h="131175">
                <a:tc>
                  <a:txBody>
                    <a:bodyPr/>
                    <a:lstStyle/>
                    <a:p>
                      <a:pPr algn="l" fontAlgn="b"/>
                      <a:r>
                        <a:rPr lang="es-MX" sz="700" b="0" i="0" u="none" strike="noStrike">
                          <a:solidFill>
                            <a:srgbClr val="000000"/>
                          </a:solidFill>
                          <a:effectLst/>
                          <a:latin typeface="Calibri" panose="020F0502020204030204" pitchFamily="34" charset="0"/>
                        </a:rPr>
                        <a:t>AC1220C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700" b="0" i="0" u="none" strike="noStrike">
                          <a:solidFill>
                            <a:srgbClr val="000000"/>
                          </a:solidFill>
                          <a:effectLst/>
                          <a:latin typeface="Calibri" panose="020F0502020204030204" pitchFamily="34" charset="0"/>
                        </a:rPr>
                        <a:t>12FX24CM DUOJET SXS CURVED</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10.449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1.551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1213</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38.57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668093"/>
                  </a:ext>
                </a:extLst>
              </a:tr>
              <a:tr h="131175">
                <a:tc>
                  <a:txBody>
                    <a:bodyPr/>
                    <a:lstStyle/>
                    <a:p>
                      <a:pPr algn="l" fontAlgn="b"/>
                      <a:r>
                        <a:rPr lang="es-MX" sz="700" b="0" i="0" u="none" strike="noStrike">
                          <a:solidFill>
                            <a:srgbClr val="000000"/>
                          </a:solidFill>
                          <a:effectLst/>
                          <a:latin typeface="Calibri" panose="020F0502020204030204" pitchFamily="34" charset="0"/>
                        </a:rPr>
                        <a:t>AC4216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700" b="0" i="0" u="none" strike="noStrike">
                          <a:solidFill>
                            <a:srgbClr val="000000"/>
                          </a:solidFill>
                          <a:effectLst/>
                          <a:latin typeface="Calibri" panose="020F0502020204030204" pitchFamily="34" charset="0"/>
                        </a:rPr>
                        <a:t>12FX24CM DUOJET SXS STRAIGHT</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10.449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rowSpan="4">
                  <a:txBody>
                    <a:bodyPr/>
                    <a:lstStyle/>
                    <a:p>
                      <a:pPr algn="ctr" fontAlgn="ctr"/>
                      <a:r>
                        <a:rPr lang="es-MX" sz="700" b="0" i="0" u="none" strike="noStrike">
                          <a:solidFill>
                            <a:srgbClr val="000000"/>
                          </a:solidFill>
                          <a:effectLst/>
                          <a:latin typeface="Calibri" panose="020F0502020204030204" pitchFamily="34" charset="0"/>
                        </a:rPr>
                        <a:t>0.100</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700" b="0" i="0" u="none" strike="noStrike">
                          <a:solidFill>
                            <a:srgbClr val="000000"/>
                          </a:solidFill>
                          <a:effectLst/>
                          <a:latin typeface="Calibri" panose="020F0502020204030204" pitchFamily="34" charset="0"/>
                        </a:rPr>
                        <a:t>1.551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4501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143.11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939927"/>
                  </a:ext>
                </a:extLst>
              </a:tr>
              <a:tr h="131175">
                <a:tc>
                  <a:txBody>
                    <a:bodyPr/>
                    <a:lstStyle/>
                    <a:p>
                      <a:pPr algn="l" fontAlgn="b"/>
                      <a:r>
                        <a:rPr lang="es-MX" sz="700" b="0" i="0" u="none" strike="noStrike">
                          <a:solidFill>
                            <a:srgbClr val="000000"/>
                          </a:solidFill>
                          <a:effectLst/>
                          <a:latin typeface="Calibri" panose="020F0502020204030204" pitchFamily="34" charset="0"/>
                        </a:rPr>
                        <a:t>AC4216NP</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700" b="0" i="0" u="none" strike="noStrike">
                          <a:solidFill>
                            <a:srgbClr val="000000"/>
                          </a:solidFill>
                          <a:effectLst/>
                          <a:latin typeface="Calibri" panose="020F0502020204030204" pitchFamily="34" charset="0"/>
                        </a:rPr>
                        <a:t>12FX24CM DUOJET SXS STR-NIPRO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10.449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1.551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588</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18.70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58956"/>
                  </a:ext>
                </a:extLst>
              </a:tr>
              <a:tr h="131175">
                <a:tc>
                  <a:txBody>
                    <a:bodyPr/>
                    <a:lstStyle/>
                    <a:p>
                      <a:pPr algn="l" fontAlgn="b"/>
                      <a:r>
                        <a:rPr lang="es-MX" sz="700" b="0" i="0" u="none" strike="noStrike">
                          <a:solidFill>
                            <a:srgbClr val="000000"/>
                          </a:solidFill>
                          <a:effectLst/>
                          <a:latin typeface="Calibri" panose="020F0502020204030204" pitchFamily="34" charset="0"/>
                        </a:rPr>
                        <a:t>AC4296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700" b="0" i="0" u="none" strike="noStrike">
                          <a:solidFill>
                            <a:srgbClr val="000000"/>
                          </a:solidFill>
                          <a:effectLst/>
                          <a:latin typeface="Calibri" panose="020F0502020204030204" pitchFamily="34" charset="0"/>
                        </a:rPr>
                        <a:t>12FX24CM DUOJET SXS CV/GENERIC</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10.449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1.551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1316</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41.84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207112"/>
                  </a:ext>
                </a:extLst>
              </a:tr>
              <a:tr h="131175">
                <a:tc>
                  <a:txBody>
                    <a:bodyPr/>
                    <a:lstStyle/>
                    <a:p>
                      <a:pPr algn="l" fontAlgn="b"/>
                      <a:r>
                        <a:rPr lang="es-MX" sz="700" b="0" i="0" u="none" strike="noStrike">
                          <a:solidFill>
                            <a:srgbClr val="000000"/>
                          </a:solidFill>
                          <a:effectLst/>
                          <a:latin typeface="Calibri" panose="020F0502020204030204" pitchFamily="34" charset="0"/>
                        </a:rPr>
                        <a:t>AC1005HF</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700" b="0" i="0" u="none" strike="noStrike">
                          <a:solidFill>
                            <a:srgbClr val="000000"/>
                          </a:solidFill>
                          <a:effectLst/>
                          <a:latin typeface="Calibri" panose="020F0502020204030204" pitchFamily="34" charset="0"/>
                        </a:rPr>
                        <a:t>11FX9.5" HIGH FLOW SXS NO LOGO</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s-MX" sz="700" b="0" i="0" u="none" strike="noStrike">
                          <a:solidFill>
                            <a:srgbClr val="000000"/>
                          </a:solidFill>
                          <a:effectLst/>
                          <a:latin typeface="Calibri" panose="020F0502020204030204" pitchFamily="34" charset="0"/>
                        </a:rPr>
                        <a:t>12</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s-MX" sz="700" b="0" i="0" u="none" strike="noStrike">
                          <a:solidFill>
                            <a:srgbClr val="000000"/>
                          </a:solidFill>
                          <a:effectLst/>
                          <a:latin typeface="Calibri" panose="020F0502020204030204" pitchFamily="34" charset="0"/>
                        </a:rPr>
                        <a:t>10.449</a:t>
                      </a:r>
                    </a:p>
                  </a:txBody>
                  <a:tcPr marL="4124" marR="4124" marT="41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tc>
                  <a:txBody>
                    <a:bodyPr/>
                    <a:lstStyle/>
                    <a:p>
                      <a:pPr algn="ctr" fontAlgn="b"/>
                      <a:r>
                        <a:rPr lang="es-MX" sz="700" b="0" i="0" u="none" strike="noStrike">
                          <a:solidFill>
                            <a:srgbClr val="000000"/>
                          </a:solidFill>
                          <a:effectLst/>
                          <a:latin typeface="Calibri" panose="020F0502020204030204" pitchFamily="34" charset="0"/>
                        </a:rPr>
                        <a:t>1.551</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fontAlgn="b"/>
                      <a:r>
                        <a:rPr lang="es-MX" sz="700" b="0" i="0" u="none" strike="noStrike">
                          <a:solidFill>
                            <a:srgbClr val="000000"/>
                          </a:solidFill>
                          <a:effectLst/>
                          <a:latin typeface="Calibri" panose="020F0502020204030204" pitchFamily="34" charset="0"/>
                        </a:rPr>
                        <a:t>5333</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700" b="0" i="0" u="none" strike="noStrike">
                          <a:solidFill>
                            <a:srgbClr val="000000"/>
                          </a:solidFill>
                          <a:effectLst/>
                          <a:latin typeface="Calibri" panose="020F0502020204030204" pitchFamily="34" charset="0"/>
                        </a:rPr>
                        <a:t> $                          169.57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768032"/>
                  </a:ext>
                </a:extLst>
              </a:tr>
              <a:tr h="131175">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698162"/>
                  </a:ext>
                </a:extLst>
              </a:tr>
              <a:tr h="131175">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ctr"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rowSpan="2" gridSpan="2">
                  <a:txBody>
                    <a:bodyPr/>
                    <a:lstStyle/>
                    <a:p>
                      <a:pPr algn="ctr" fontAlgn="ctr"/>
                      <a:r>
                        <a:rPr lang="es-MX" sz="700" b="0" i="0" u="none" strike="noStrike">
                          <a:solidFill>
                            <a:srgbClr val="000000"/>
                          </a:solidFill>
                          <a:effectLst/>
                          <a:latin typeface="Calibri" panose="020F0502020204030204" pitchFamily="34" charset="0"/>
                        </a:rPr>
                        <a:t>TOTAL COST</a:t>
                      </a:r>
                    </a:p>
                  </a:txBody>
                  <a:tcPr marL="4124" marR="4124" marT="4124" marB="0" anchor="ctr">
                    <a:lnL>
                      <a:noFill/>
                    </a:lnL>
                    <a:lnR w="6350" cap="flat" cmpd="sng" algn="ctr">
                      <a:solidFill>
                        <a:srgbClr val="000000"/>
                      </a:solidFill>
                      <a:prstDash val="solid"/>
                      <a:round/>
                      <a:headEnd type="none" w="med" len="med"/>
                      <a:tailEnd type="none" w="med" len="med"/>
                    </a:lnR>
                    <a:lnT>
                      <a:noFill/>
                    </a:lnT>
                    <a:lnB>
                      <a:noFill/>
                    </a:lnB>
                  </a:tcPr>
                </a:tc>
                <a:tc rowSpan="2" hMerge="1">
                  <a:txBody>
                    <a:bodyPr/>
                    <a:lstStyle/>
                    <a:p>
                      <a:endParaRPr lang="es-MX"/>
                    </a:p>
                  </a:txBody>
                  <a:tcPr/>
                </a:tc>
                <a:tc rowSpan="2">
                  <a:txBody>
                    <a:bodyPr/>
                    <a:lstStyle/>
                    <a:p>
                      <a:pPr algn="ctr" fontAlgn="b"/>
                      <a:r>
                        <a:rPr lang="es-MX" sz="1300" b="0" i="0" u="none" strike="noStrike">
                          <a:solidFill>
                            <a:srgbClr val="000000"/>
                          </a:solidFill>
                          <a:effectLst/>
                          <a:latin typeface="Calibri" panose="020F0502020204030204" pitchFamily="34" charset="0"/>
                        </a:rPr>
                        <a:t> $ 27,341.46 </a:t>
                      </a:r>
                    </a:p>
                  </a:txBody>
                  <a:tcPr marL="4124" marR="4124" marT="41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009282"/>
                  </a:ext>
                </a:extLst>
              </a:tr>
              <a:tr h="131175">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l"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ctr" fontAlgn="b"/>
                      <a:endParaRPr lang="es-MX" sz="700" b="0" i="0" u="none" strike="noStrike">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a:txBody>
                    <a:bodyPr/>
                    <a:lstStyle/>
                    <a:p>
                      <a:pPr algn="l" fontAlgn="b"/>
                      <a:endParaRPr lang="es-MX" sz="700" b="0" i="0" u="none" strike="noStrike" dirty="0">
                        <a:solidFill>
                          <a:srgbClr val="000000"/>
                        </a:solidFill>
                        <a:effectLst/>
                        <a:latin typeface="Calibri" panose="020F0502020204030204" pitchFamily="34" charset="0"/>
                      </a:endParaRPr>
                    </a:p>
                  </a:txBody>
                  <a:tcPr marL="4124" marR="4124" marT="4124" marB="0" anchor="b">
                    <a:lnL>
                      <a:noFill/>
                    </a:lnL>
                    <a:lnR>
                      <a:noFill/>
                    </a:lnR>
                    <a:lnT>
                      <a:noFill/>
                    </a:lnT>
                    <a:lnB>
                      <a:noFill/>
                    </a:lnB>
                  </a:tcPr>
                </a:tc>
                <a:tc gridSpan="2" vMerge="1">
                  <a:txBody>
                    <a:bodyPr/>
                    <a:lstStyle/>
                    <a:p>
                      <a:endParaRPr lang="es-MX"/>
                    </a:p>
                  </a:txBody>
                  <a:tcPr/>
                </a:tc>
                <a:tc hMerge="1" vMerge="1">
                  <a:txBody>
                    <a:bodyPr/>
                    <a:lstStyle/>
                    <a:p>
                      <a:endParaRPr lang="es-MX"/>
                    </a:p>
                  </a:txBody>
                  <a:tcPr/>
                </a:tc>
                <a:tc vMerge="1">
                  <a:txBody>
                    <a:bodyPr/>
                    <a:lstStyle/>
                    <a:p>
                      <a:endParaRPr lang="es-MX"/>
                    </a:p>
                  </a:txBody>
                  <a:tcPr/>
                </a:tc>
                <a:extLst>
                  <a:ext uri="{0D108BD9-81ED-4DB2-BD59-A6C34878D82A}">
                    <a16:rowId xmlns:a16="http://schemas.microsoft.com/office/drawing/2014/main" val="288011376"/>
                  </a:ext>
                </a:extLst>
              </a:tr>
            </a:tbl>
          </a:graphicData>
        </a:graphic>
      </p:graphicFrame>
      <p:graphicFrame>
        <p:nvGraphicFramePr>
          <p:cNvPr id="8" name="Table 7">
            <a:extLst>
              <a:ext uri="{FF2B5EF4-FFF2-40B4-BE49-F238E27FC236}">
                <a16:creationId xmlns:a16="http://schemas.microsoft.com/office/drawing/2014/main" id="{1E9A6887-314C-486C-AD01-F4E062E52E56}"/>
              </a:ext>
            </a:extLst>
          </p:cNvPr>
          <p:cNvGraphicFramePr>
            <a:graphicFrameLocks noGrp="1"/>
          </p:cNvGraphicFramePr>
          <p:nvPr>
            <p:extLst>
              <p:ext uri="{D42A27DB-BD31-4B8C-83A1-F6EECF244321}">
                <p14:modId xmlns:p14="http://schemas.microsoft.com/office/powerpoint/2010/main" val="568185920"/>
              </p:ext>
            </p:extLst>
          </p:nvPr>
        </p:nvGraphicFramePr>
        <p:xfrm>
          <a:off x="6777872" y="1286356"/>
          <a:ext cx="4773111" cy="3385551"/>
        </p:xfrm>
        <a:graphic>
          <a:graphicData uri="http://schemas.openxmlformats.org/drawingml/2006/table">
            <a:tbl>
              <a:tblPr/>
              <a:tblGrid>
                <a:gridCol w="584463">
                  <a:extLst>
                    <a:ext uri="{9D8B030D-6E8A-4147-A177-3AD203B41FA5}">
                      <a16:colId xmlns:a16="http://schemas.microsoft.com/office/drawing/2014/main" val="509948479"/>
                    </a:ext>
                  </a:extLst>
                </a:gridCol>
                <a:gridCol w="584463">
                  <a:extLst>
                    <a:ext uri="{9D8B030D-6E8A-4147-A177-3AD203B41FA5}">
                      <a16:colId xmlns:a16="http://schemas.microsoft.com/office/drawing/2014/main" val="152793526"/>
                    </a:ext>
                  </a:extLst>
                </a:gridCol>
                <a:gridCol w="961928">
                  <a:extLst>
                    <a:ext uri="{9D8B030D-6E8A-4147-A177-3AD203B41FA5}">
                      <a16:colId xmlns:a16="http://schemas.microsoft.com/office/drawing/2014/main" val="1188762672"/>
                    </a:ext>
                  </a:extLst>
                </a:gridCol>
                <a:gridCol w="584463">
                  <a:extLst>
                    <a:ext uri="{9D8B030D-6E8A-4147-A177-3AD203B41FA5}">
                      <a16:colId xmlns:a16="http://schemas.microsoft.com/office/drawing/2014/main" val="3251733401"/>
                    </a:ext>
                  </a:extLst>
                </a:gridCol>
                <a:gridCol w="584463">
                  <a:extLst>
                    <a:ext uri="{9D8B030D-6E8A-4147-A177-3AD203B41FA5}">
                      <a16:colId xmlns:a16="http://schemas.microsoft.com/office/drawing/2014/main" val="1378135353"/>
                    </a:ext>
                  </a:extLst>
                </a:gridCol>
                <a:gridCol w="730577">
                  <a:extLst>
                    <a:ext uri="{9D8B030D-6E8A-4147-A177-3AD203B41FA5}">
                      <a16:colId xmlns:a16="http://schemas.microsoft.com/office/drawing/2014/main" val="174999187"/>
                    </a:ext>
                  </a:extLst>
                </a:gridCol>
                <a:gridCol w="742754">
                  <a:extLst>
                    <a:ext uri="{9D8B030D-6E8A-4147-A177-3AD203B41FA5}">
                      <a16:colId xmlns:a16="http://schemas.microsoft.com/office/drawing/2014/main" val="4155317498"/>
                    </a:ext>
                  </a:extLst>
                </a:gridCol>
              </a:tblGrid>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095439581"/>
                  </a:ext>
                </a:extLst>
              </a:tr>
              <a:tr h="203701">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MX" sz="1200" b="0" i="0" u="none" strike="noStrike">
                          <a:solidFill>
                            <a:srgbClr val="000000"/>
                          </a:solidFill>
                          <a:effectLst/>
                          <a:latin typeface="Calibri" panose="020F0502020204030204" pitchFamily="34" charset="0"/>
                        </a:rPr>
                        <a:t>PARTS PER HOUR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MX" sz="1200" b="0" i="0" u="none" strike="noStrike">
                          <a:solidFill>
                            <a:srgbClr val="000000"/>
                          </a:solidFill>
                          <a:effectLst/>
                          <a:latin typeface="Calibri" panose="020F0502020204030204" pitchFamily="34" charset="0"/>
                        </a:rPr>
                        <a:t>COST PER HOUR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51739395"/>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b"/>
                      <a:r>
                        <a:rPr lang="es-MX" sz="2000" b="0" i="0" u="none" strike="noStrike">
                          <a:solidFill>
                            <a:srgbClr val="000000"/>
                          </a:solidFill>
                          <a:effectLst/>
                          <a:latin typeface="Calibri" panose="020F050202020403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b"/>
                      <a:r>
                        <a:rPr lang="es-MX" sz="2000" b="0" i="0" u="none" strike="noStrike">
                          <a:solidFill>
                            <a:srgbClr val="000000"/>
                          </a:solidFill>
                          <a:effectLst/>
                          <a:latin typeface="Calibri" panose="020F0502020204030204" pitchFamily="34" charset="0"/>
                        </a:rPr>
                        <a:t> $          9.79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2053400"/>
                  </a:ext>
                </a:extLst>
              </a:tr>
              <a:tr h="401794">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s-MX"/>
                    </a:p>
                  </a:txBody>
                  <a:tcPr/>
                </a:tc>
                <a:tc hMerge="1" v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s-MX"/>
                    </a:p>
                  </a:txBody>
                  <a:tcPr/>
                </a:tc>
                <a:tc hMerge="1" v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92530626"/>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588377917"/>
                  </a:ext>
                </a:extLst>
              </a:tr>
              <a:tr h="338292">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MX" sz="1200" b="0" i="0" u="none" strike="noStrike">
                          <a:solidFill>
                            <a:srgbClr val="000000"/>
                          </a:solidFill>
                          <a:effectLst/>
                          <a:latin typeface="Calibri" panose="020F0502020204030204" pitchFamily="34" charset="0"/>
                        </a:rPr>
                        <a:t>TOTAL PRODUCED 2019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MX" sz="1200" b="0" i="0" u="none" strike="noStrike">
                          <a:solidFill>
                            <a:srgbClr val="000000"/>
                          </a:solidFill>
                          <a:effectLst/>
                          <a:latin typeface="Calibri" panose="020F0502020204030204" pitchFamily="34" charset="0"/>
                        </a:rPr>
                        <a:t>NECESSARY HOURS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993433"/>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b"/>
                      <a:r>
                        <a:rPr lang="es-MX" sz="2000" b="0" i="0" u="none" strike="noStrike">
                          <a:solidFill>
                            <a:srgbClr val="000000"/>
                          </a:solidFill>
                          <a:effectLst/>
                          <a:latin typeface="Calibri" panose="020F0502020204030204" pitchFamily="34" charset="0"/>
                        </a:rPr>
                        <a:t>321,053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s-MX" sz="1800" b="0" i="0" u="none" strike="noStrike">
                          <a:solidFill>
                            <a:srgbClr val="000000"/>
                          </a:solidFill>
                          <a:effectLst/>
                          <a:latin typeface="Calibri" panose="020F0502020204030204" pitchFamily="34" charset="0"/>
                        </a:rPr>
                        <a:t>1070.18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3497294"/>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s-MX"/>
                    </a:p>
                  </a:txBody>
                  <a:tcPr/>
                </a:tc>
                <a:tc hMerge="1" v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s-MX"/>
                    </a:p>
                  </a:txBody>
                  <a:tcPr/>
                </a:tc>
                <a:tc hMerge="1" v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3899854"/>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450608912"/>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410948361"/>
                  </a:ext>
                </a:extLst>
              </a:tr>
              <a:tr h="172033">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s-MX" sz="1200" b="0" i="0" u="none" strike="noStrike">
                          <a:solidFill>
                            <a:srgbClr val="000000"/>
                          </a:solidFill>
                          <a:effectLst/>
                          <a:latin typeface="Calibri" panose="020F0502020204030204" pitchFamily="34" charset="0"/>
                        </a:rPr>
                        <a:t>PRODUCTION COST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MX"/>
                    </a:p>
                  </a:txBody>
                  <a:tcPr/>
                </a:tc>
                <a:tc hMerge="1">
                  <a:txBody>
                    <a:bodyPr/>
                    <a:lstStyle/>
                    <a:p>
                      <a:endParaRPr lang="es-MX"/>
                    </a:p>
                  </a:txBody>
                  <a:tcPr/>
                </a:tc>
                <a:tc>
                  <a:txBody>
                    <a:bodyPr/>
                    <a:lstStyle/>
                    <a:p>
                      <a:pPr algn="l" fontAlgn="b"/>
                      <a:endParaRPr lang="es-MX"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719641051"/>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rowSpan="2" gridSpan="3">
                  <a:txBody>
                    <a:bodyPr/>
                    <a:lstStyle/>
                    <a:p>
                      <a:pPr algn="l" fontAlgn="ctr"/>
                      <a:r>
                        <a:rPr lang="es-MX" sz="2400" b="0" i="0" u="none" strike="noStrike" dirty="0">
                          <a:solidFill>
                            <a:srgbClr val="000000"/>
                          </a:solidFill>
                          <a:effectLst/>
                          <a:latin typeface="Calibri" panose="020F0502020204030204" pitchFamily="34" charset="0"/>
                        </a:rPr>
                        <a:t> $         10,477.03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s-MX"/>
                    </a:p>
                  </a:txBody>
                  <a:tcPr/>
                </a:tc>
                <a:tc rowSpan="2" h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909605117"/>
                  </a:ext>
                </a:extLst>
              </a:tr>
              <a:tr h="512634">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52067553"/>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482297025"/>
                  </a:ext>
                </a:extLst>
              </a:tr>
              <a:tr h="158178">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s-MX"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607076170"/>
                  </a:ext>
                </a:extLst>
              </a:tr>
            </a:tbl>
          </a:graphicData>
        </a:graphic>
      </p:graphicFrame>
    </p:spTree>
    <p:extLst>
      <p:ext uri="{BB962C8B-B14F-4D97-AF65-F5344CB8AC3E}">
        <p14:creationId xmlns:p14="http://schemas.microsoft.com/office/powerpoint/2010/main" val="232779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AD1208-A749-4F51-8932-065CDDB0B24F}"/>
              </a:ext>
            </a:extLst>
          </p:cNvPr>
          <p:cNvPicPr>
            <a:picLocks noChangeAspect="1"/>
          </p:cNvPicPr>
          <p:nvPr/>
        </p:nvPicPr>
        <p:blipFill rotWithShape="1">
          <a:blip r:embed="rId2"/>
          <a:srcRect l="1" r="583"/>
          <a:stretch/>
        </p:blipFill>
        <p:spPr>
          <a:xfrm>
            <a:off x="1" y="0"/>
            <a:ext cx="12191999" cy="6858000"/>
          </a:xfrm>
          <a:prstGeom prst="rect">
            <a:avLst/>
          </a:prstGeom>
        </p:spPr>
      </p:pic>
      <p:sp>
        <p:nvSpPr>
          <p:cNvPr id="5" name="TextBox 4">
            <a:extLst>
              <a:ext uri="{FF2B5EF4-FFF2-40B4-BE49-F238E27FC236}">
                <a16:creationId xmlns:a16="http://schemas.microsoft.com/office/drawing/2014/main" id="{265EBBB2-D69C-4243-A02A-D8D3939275C5}"/>
              </a:ext>
            </a:extLst>
          </p:cNvPr>
          <p:cNvSpPr txBox="1"/>
          <p:nvPr/>
        </p:nvSpPr>
        <p:spPr>
          <a:xfrm>
            <a:off x="5542961" y="810706"/>
            <a:ext cx="1571264" cy="523220"/>
          </a:xfrm>
          <a:prstGeom prst="rect">
            <a:avLst/>
          </a:prstGeom>
          <a:noFill/>
        </p:spPr>
        <p:txBody>
          <a:bodyPr wrap="none" rtlCol="0">
            <a:spAutoFit/>
          </a:bodyPr>
          <a:lstStyle/>
          <a:p>
            <a:r>
              <a:rPr lang="en-US" sz="2800" dirty="0"/>
              <a:t>Proposed</a:t>
            </a:r>
            <a:endParaRPr lang="es-MX" sz="2800" dirty="0"/>
          </a:p>
        </p:txBody>
      </p:sp>
      <p:sp>
        <p:nvSpPr>
          <p:cNvPr id="6" name="TextBox 5">
            <a:extLst>
              <a:ext uri="{FF2B5EF4-FFF2-40B4-BE49-F238E27FC236}">
                <a16:creationId xmlns:a16="http://schemas.microsoft.com/office/drawing/2014/main" id="{E05E59BA-A432-4086-A391-56345DD7E54B}"/>
              </a:ext>
            </a:extLst>
          </p:cNvPr>
          <p:cNvSpPr txBox="1"/>
          <p:nvPr/>
        </p:nvSpPr>
        <p:spPr>
          <a:xfrm>
            <a:off x="424207" y="1302141"/>
            <a:ext cx="11500700" cy="646331"/>
          </a:xfrm>
          <a:prstGeom prst="rect">
            <a:avLst/>
          </a:prstGeom>
          <a:noFill/>
        </p:spPr>
        <p:txBody>
          <a:bodyPr wrap="square" rtlCol="0">
            <a:spAutoFit/>
          </a:bodyPr>
          <a:lstStyle/>
          <a:p>
            <a:r>
              <a:rPr lang="en-US" dirty="0"/>
              <a:t>To reduce waste of PT17006 we proposed generate new part numbers  with only one  specification for each dimension of catheter, generate 10 new part numbers will be necessary, see image below as example.</a:t>
            </a:r>
            <a:endParaRPr lang="es-MX" dirty="0"/>
          </a:p>
        </p:txBody>
      </p:sp>
      <p:graphicFrame>
        <p:nvGraphicFramePr>
          <p:cNvPr id="8" name="Table 7">
            <a:extLst>
              <a:ext uri="{FF2B5EF4-FFF2-40B4-BE49-F238E27FC236}">
                <a16:creationId xmlns:a16="http://schemas.microsoft.com/office/drawing/2014/main" id="{BACE5A9E-7F14-4DA7-9ACD-5EC379B86E00}"/>
              </a:ext>
            </a:extLst>
          </p:cNvPr>
          <p:cNvGraphicFramePr>
            <a:graphicFrameLocks noGrp="1"/>
          </p:cNvGraphicFramePr>
          <p:nvPr>
            <p:extLst>
              <p:ext uri="{D42A27DB-BD31-4B8C-83A1-F6EECF244321}">
                <p14:modId xmlns:p14="http://schemas.microsoft.com/office/powerpoint/2010/main" val="413111370"/>
              </p:ext>
            </p:extLst>
          </p:nvPr>
        </p:nvGraphicFramePr>
        <p:xfrm>
          <a:off x="424207" y="2059320"/>
          <a:ext cx="5420412" cy="4140791"/>
        </p:xfrm>
        <a:graphic>
          <a:graphicData uri="http://schemas.openxmlformats.org/drawingml/2006/table">
            <a:tbl>
              <a:tblPr/>
              <a:tblGrid>
                <a:gridCol w="575620">
                  <a:extLst>
                    <a:ext uri="{9D8B030D-6E8A-4147-A177-3AD203B41FA5}">
                      <a16:colId xmlns:a16="http://schemas.microsoft.com/office/drawing/2014/main" val="3702805973"/>
                    </a:ext>
                  </a:extLst>
                </a:gridCol>
                <a:gridCol w="863428">
                  <a:extLst>
                    <a:ext uri="{9D8B030D-6E8A-4147-A177-3AD203B41FA5}">
                      <a16:colId xmlns:a16="http://schemas.microsoft.com/office/drawing/2014/main" val="2490781027"/>
                    </a:ext>
                  </a:extLst>
                </a:gridCol>
                <a:gridCol w="2086618">
                  <a:extLst>
                    <a:ext uri="{9D8B030D-6E8A-4147-A177-3AD203B41FA5}">
                      <a16:colId xmlns:a16="http://schemas.microsoft.com/office/drawing/2014/main" val="2606068740"/>
                    </a:ext>
                  </a:extLst>
                </a:gridCol>
                <a:gridCol w="1139246">
                  <a:extLst>
                    <a:ext uri="{9D8B030D-6E8A-4147-A177-3AD203B41FA5}">
                      <a16:colId xmlns:a16="http://schemas.microsoft.com/office/drawing/2014/main" val="2542880733"/>
                    </a:ext>
                  </a:extLst>
                </a:gridCol>
                <a:gridCol w="755500">
                  <a:extLst>
                    <a:ext uri="{9D8B030D-6E8A-4147-A177-3AD203B41FA5}">
                      <a16:colId xmlns:a16="http://schemas.microsoft.com/office/drawing/2014/main" val="969802087"/>
                    </a:ext>
                  </a:extLst>
                </a:gridCol>
              </a:tblGrid>
              <a:tr h="92250">
                <a:tc>
                  <a:txBody>
                    <a:bodyPr/>
                    <a:lstStyle/>
                    <a:p>
                      <a:pPr algn="l" fontAlgn="b"/>
                      <a:r>
                        <a:rPr lang="es-MX" sz="800" b="1" i="0" u="none" strike="noStrike">
                          <a:solidFill>
                            <a:srgbClr val="000000"/>
                          </a:solidFill>
                          <a:effectLst/>
                          <a:latin typeface="Calibri" panose="020F0502020204030204" pitchFamily="34" charset="0"/>
                        </a:rPr>
                        <a:t>TUBE</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800" b="1" i="0" u="none" strike="noStrike">
                          <a:solidFill>
                            <a:srgbClr val="000000"/>
                          </a:solidFill>
                          <a:effectLst/>
                          <a:latin typeface="Calibri" panose="020F0502020204030204" pitchFamily="34" charset="0"/>
                        </a:rPr>
                        <a:t>PART NUMBER</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800" b="1" i="0" u="none" strike="noStrike">
                          <a:solidFill>
                            <a:srgbClr val="000000"/>
                          </a:solidFill>
                          <a:effectLst/>
                          <a:latin typeface="Calibri" panose="020F0502020204030204" pitchFamily="34" charset="0"/>
                        </a:rPr>
                        <a:t>DESCRIPTION</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800" b="1" i="0" u="none" strike="noStrike">
                          <a:solidFill>
                            <a:srgbClr val="000000"/>
                          </a:solidFill>
                          <a:effectLst/>
                          <a:latin typeface="Calibri" panose="020F0502020204030204" pitchFamily="34" charset="0"/>
                        </a:rPr>
                        <a:t>CUT EXTRUSION</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MX" sz="800" b="1" i="0" u="none" strike="noStrike">
                          <a:solidFill>
                            <a:srgbClr val="000000"/>
                          </a:solidFill>
                          <a:effectLst/>
                          <a:latin typeface="Calibri" panose="020F0502020204030204" pitchFamily="34" charset="0"/>
                        </a:rPr>
                        <a:t>TOLERANCIA</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472187256"/>
                  </a:ext>
                </a:extLst>
              </a:tr>
              <a:tr h="98613">
                <a:tc>
                  <a:txBody>
                    <a:bodyPr/>
                    <a:lstStyle/>
                    <a:p>
                      <a:pPr algn="ctr" fontAlgn="ctr"/>
                      <a:r>
                        <a:rPr lang="es-MX" sz="800" b="1" i="0" u="none" strike="noStrike">
                          <a:solidFill>
                            <a:srgbClr val="000000"/>
                          </a:solidFill>
                          <a:effectLst/>
                          <a:latin typeface="Calibri" panose="020F0502020204030204" pitchFamily="34" charset="0"/>
                        </a:rPr>
                        <a:t>PT17006</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s-MX" sz="800" b="0" i="0" u="none" strike="noStrike">
                          <a:solidFill>
                            <a:srgbClr val="000000"/>
                          </a:solidFill>
                          <a:effectLst/>
                          <a:latin typeface="Calibri" panose="020F0502020204030204" pitchFamily="34" charset="0"/>
                        </a:rPr>
                        <a:t>AC1010HFC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800" b="0" i="0" u="none" strike="noStrike">
                          <a:solidFill>
                            <a:srgbClr val="000000"/>
                          </a:solidFill>
                          <a:effectLst/>
                          <a:latin typeface="Calibri" panose="020F0502020204030204" pitchFamily="34" charset="0"/>
                        </a:rPr>
                        <a:t>11FX10CM PELL IJ HIGHFLOW SXS</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800" b="0" i="0" u="none" strike="noStrike">
                          <a:solidFill>
                            <a:srgbClr val="000000"/>
                          </a:solidFill>
                          <a:effectLst/>
                          <a:latin typeface="Calibri" panose="020F0502020204030204" pitchFamily="34" charset="0"/>
                        </a:rPr>
                        <a:t>4.937</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b"/>
                      <a:r>
                        <a:rPr lang="es-MX" sz="800" b="0" i="0" u="none" strike="noStrike">
                          <a:solidFill>
                            <a:srgbClr val="000000"/>
                          </a:solidFill>
                          <a:effectLst/>
                          <a:latin typeface="Calibri" panose="020F0502020204030204" pitchFamily="34" charset="0"/>
                        </a:rPr>
                        <a:t>0.062</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480568972"/>
                  </a:ext>
                </a:extLst>
              </a:tr>
              <a:tr h="92250">
                <a:tc rowSpan="2">
                  <a:txBody>
                    <a:bodyPr/>
                    <a:lstStyle/>
                    <a:p>
                      <a:pPr algn="ctr" fontAlgn="ctr"/>
                      <a:r>
                        <a:rPr lang="es-MX" sz="800" b="1" i="0" u="none" strike="noStrike">
                          <a:solidFill>
                            <a:srgbClr val="000000"/>
                          </a:solidFill>
                          <a:effectLst/>
                          <a:latin typeface="Calibri" panose="020F0502020204030204" pitchFamily="34" charset="0"/>
                        </a:rPr>
                        <a:t>PT17006A</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es-MX" sz="800" b="0" i="0" u="none" strike="noStrike">
                          <a:solidFill>
                            <a:srgbClr val="000000"/>
                          </a:solidFill>
                          <a:effectLst/>
                          <a:latin typeface="Calibri" panose="020F0502020204030204" pitchFamily="34" charset="0"/>
                        </a:rPr>
                        <a:t>AC1002HF</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800" b="0" i="0" u="none" strike="noStrike">
                          <a:solidFill>
                            <a:srgbClr val="000000"/>
                          </a:solidFill>
                          <a:effectLst/>
                          <a:latin typeface="Calibri" panose="020F0502020204030204" pitchFamily="34" charset="0"/>
                        </a:rPr>
                        <a:t>11F X 4.75HI-FLO SXS; NO LOGO</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ctr"/>
                      <a:r>
                        <a:rPr lang="es-MX" sz="800" b="0" i="0" u="none" strike="noStrike">
                          <a:solidFill>
                            <a:srgbClr val="000000"/>
                          </a:solidFill>
                          <a:effectLst/>
                          <a:latin typeface="Calibri" panose="020F0502020204030204" pitchFamily="34" charset="0"/>
                        </a:rPr>
                        <a:t>5.574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rowSpan="2">
                  <a:txBody>
                    <a:bodyPr/>
                    <a:lstStyle/>
                    <a:p>
                      <a:pPr algn="ctr" fontAlgn="ctr"/>
                      <a:r>
                        <a:rPr lang="es-MX" sz="800" b="0" i="0" u="none" strike="noStrike">
                          <a:solidFill>
                            <a:srgbClr val="000000"/>
                          </a:solidFill>
                          <a:effectLst/>
                          <a:latin typeface="Calibri" panose="020F0502020204030204" pitchFamily="34" charset="0"/>
                        </a:rPr>
                        <a:t>0.062</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2540995176"/>
                  </a:ext>
                </a:extLst>
              </a:tr>
              <a:tr h="92250">
                <a:tc vMerge="1">
                  <a:txBody>
                    <a:bodyPr/>
                    <a:lstStyle/>
                    <a:p>
                      <a:endParaRPr lang="es-MX"/>
                    </a:p>
                  </a:txBody>
                  <a:tcPr/>
                </a:tc>
                <a:tc>
                  <a:txBody>
                    <a:bodyPr/>
                    <a:lstStyle/>
                    <a:p>
                      <a:pPr algn="l" fontAlgn="ctr"/>
                      <a:r>
                        <a:rPr lang="es-MX" sz="800" b="0" i="0" u="none" strike="noStrike">
                          <a:solidFill>
                            <a:srgbClr val="000000"/>
                          </a:solidFill>
                          <a:effectLst/>
                          <a:latin typeface="Calibri" panose="020F0502020204030204" pitchFamily="34" charset="0"/>
                        </a:rPr>
                        <a:t>AC1002HFC</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ctr"/>
                      <a:r>
                        <a:rPr lang="pt-BR" sz="800" b="0" i="0" u="none" strike="noStrike">
                          <a:solidFill>
                            <a:srgbClr val="000000"/>
                          </a:solidFill>
                          <a:effectLst/>
                          <a:latin typeface="Calibri" panose="020F0502020204030204" pitchFamily="34" charset="0"/>
                        </a:rPr>
                        <a:t>11FX12CM IJ HI-FLO SXS;NO LOGO</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fontAlgn="ctr"/>
                      <a:r>
                        <a:rPr lang="es-MX" sz="800" b="0" i="0" u="none" strike="noStrike">
                          <a:solidFill>
                            <a:srgbClr val="000000"/>
                          </a:solidFill>
                          <a:effectLst/>
                          <a:latin typeface="Calibri" panose="020F0502020204030204" pitchFamily="34" charset="0"/>
                        </a:rPr>
                        <a:t>5.574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757171"/>
                    </a:solidFill>
                  </a:tcPr>
                </a:tc>
                <a:tc vMerge="1">
                  <a:txBody>
                    <a:bodyPr/>
                    <a:lstStyle/>
                    <a:p>
                      <a:endParaRPr lang="es-MX"/>
                    </a:p>
                  </a:txBody>
                  <a:tcPr/>
                </a:tc>
                <a:extLst>
                  <a:ext uri="{0D108BD9-81ED-4DB2-BD59-A6C34878D82A}">
                    <a16:rowId xmlns:a16="http://schemas.microsoft.com/office/drawing/2014/main" val="2017039175"/>
                  </a:ext>
                </a:extLst>
              </a:tr>
              <a:tr h="92250">
                <a:tc>
                  <a:txBody>
                    <a:bodyPr/>
                    <a:lstStyle/>
                    <a:p>
                      <a:pPr algn="l" fontAlgn="b"/>
                      <a:r>
                        <a:rPr lang="es-MX" sz="800" b="1" i="0" u="none" strike="noStrike">
                          <a:solidFill>
                            <a:srgbClr val="000000"/>
                          </a:solidFill>
                          <a:effectLst/>
                          <a:latin typeface="Calibri" panose="020F0502020204030204" pitchFamily="34" charset="0"/>
                        </a:rPr>
                        <a:t>PT17006B</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s-MX" sz="800" b="0" i="0" u="none" strike="noStrike">
                          <a:solidFill>
                            <a:srgbClr val="000000"/>
                          </a:solidFill>
                          <a:effectLst/>
                          <a:latin typeface="Calibri" panose="020F0502020204030204" pitchFamily="34" charset="0"/>
                        </a:rPr>
                        <a:t>AC4090</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s-MX" sz="800" b="0" i="0" u="none" strike="noStrike">
                          <a:solidFill>
                            <a:srgbClr val="000000"/>
                          </a:solidFill>
                          <a:effectLst/>
                          <a:latin typeface="Calibri" panose="020F0502020204030204" pitchFamily="34" charset="0"/>
                        </a:rPr>
                        <a:t>12FX13CM DUOJET SXS GEN CURVED</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s-MX" sz="800" b="0" i="0" u="none" strike="noStrike">
                          <a:solidFill>
                            <a:srgbClr val="000000"/>
                          </a:solidFill>
                          <a:effectLst/>
                          <a:latin typeface="Calibri" panose="020F0502020204030204" pitchFamily="34" charset="0"/>
                        </a:rPr>
                        <a:t>6.118</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s-MX" sz="800" b="0" i="0" u="none" strike="noStrike">
                          <a:solidFill>
                            <a:srgbClr val="000000"/>
                          </a:solidFill>
                          <a:effectLst/>
                          <a:latin typeface="Calibri" panose="020F0502020204030204" pitchFamily="34" charset="0"/>
                        </a:rPr>
                        <a:t>0.100</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279078403"/>
                  </a:ext>
                </a:extLst>
              </a:tr>
              <a:tr h="98613">
                <a:tc>
                  <a:txBody>
                    <a:bodyPr/>
                    <a:lstStyle/>
                    <a:p>
                      <a:pPr algn="l" fontAlgn="b"/>
                      <a:r>
                        <a:rPr lang="es-MX" sz="800" b="1" i="0" u="none" strike="noStrike">
                          <a:solidFill>
                            <a:srgbClr val="000000"/>
                          </a:solidFill>
                          <a:effectLst/>
                          <a:latin typeface="Calibri" panose="020F0502020204030204" pitchFamily="34" charset="0"/>
                        </a:rPr>
                        <a:t>PT17006C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s-MX" sz="800" b="0" i="0" u="none" strike="noStrike">
                          <a:solidFill>
                            <a:srgbClr val="000000"/>
                          </a:solidFill>
                          <a:effectLst/>
                          <a:latin typeface="Calibri" panose="020F0502020204030204" pitchFamily="34" charset="0"/>
                        </a:rPr>
                        <a:t>AC1011HFC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s-MX" sz="800" b="0" i="0" u="none" strike="noStrike">
                          <a:solidFill>
                            <a:srgbClr val="000000"/>
                          </a:solidFill>
                          <a:effectLst/>
                          <a:latin typeface="Calibri" panose="020F0502020204030204" pitchFamily="34" charset="0"/>
                        </a:rPr>
                        <a:t>11FX13.5CM IJ HI-FLOW SXS</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s-MX" sz="800" b="0" i="0" u="none" strike="noStrike">
                          <a:solidFill>
                            <a:srgbClr val="000000"/>
                          </a:solidFill>
                          <a:effectLst/>
                          <a:latin typeface="Calibri" panose="020F0502020204030204" pitchFamily="34" charset="0"/>
                        </a:rPr>
                        <a:t>6.315</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s-MX" sz="800" b="0" i="0" u="none" strike="noStrike">
                          <a:solidFill>
                            <a:srgbClr val="000000"/>
                          </a:solidFill>
                          <a:effectLst/>
                          <a:latin typeface="Calibri" panose="020F0502020204030204" pitchFamily="34" charset="0"/>
                        </a:rPr>
                        <a:t>0.062</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899600705"/>
                  </a:ext>
                </a:extLst>
              </a:tr>
              <a:tr h="92250">
                <a:tc rowSpan="8">
                  <a:txBody>
                    <a:bodyPr/>
                    <a:lstStyle/>
                    <a:p>
                      <a:pPr algn="ctr" fontAlgn="ctr"/>
                      <a:r>
                        <a:rPr lang="es-MX" sz="800" b="1" i="0" u="none" strike="noStrike">
                          <a:solidFill>
                            <a:srgbClr val="000000"/>
                          </a:solidFill>
                          <a:effectLst/>
                          <a:latin typeface="Calibri" panose="020F0502020204030204" pitchFamily="34" charset="0"/>
                        </a:rPr>
                        <a:t>PT17006D</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AC1218</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12FX15CM DUOJET SXS STRAIGHT</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rowSpan="8">
                  <a:txBody>
                    <a:bodyPr/>
                    <a:lstStyle/>
                    <a:p>
                      <a:pPr algn="ctr" fontAlgn="ctr"/>
                      <a:r>
                        <a:rPr lang="es-MX" sz="800" b="0" i="0" u="none" strike="noStrike">
                          <a:solidFill>
                            <a:srgbClr val="000000"/>
                          </a:solidFill>
                          <a:effectLst/>
                          <a:latin typeface="Calibri" panose="020F0502020204030204" pitchFamily="34" charset="0"/>
                        </a:rPr>
                        <a:t>0.100</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625715386"/>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AC1218C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12FX15CM DUOJET SXS CURVED</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3419211708"/>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AC4214</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12FX15CM DUOJET SXS STR GENER</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3880814561"/>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AC4214NP</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12FX15CM DUOJET SXS STR-NIPRO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3130024287"/>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AC4294</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12FX15CM DUOJET SXS CV/GENERIC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2092057893"/>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AC4294NP</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MX" sz="800" b="0" i="0" u="none" strike="noStrike">
                          <a:solidFill>
                            <a:srgbClr val="000000"/>
                          </a:solidFill>
                          <a:effectLst/>
                          <a:latin typeface="Calibri" panose="020F0502020204030204" pitchFamily="34" charset="0"/>
                        </a:rPr>
                        <a:t>12FX15CM DUOJET SXS CURV-NIPRO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413631334"/>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AC1003HF</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800" b="0" i="0" u="none" strike="noStrike">
                          <a:solidFill>
                            <a:srgbClr val="000000"/>
                          </a:solidFill>
                          <a:effectLst/>
                          <a:latin typeface="Calibri" panose="020F0502020204030204" pitchFamily="34" charset="0"/>
                        </a:rPr>
                        <a:t>11FX6" HIGH FLOW SXS; NO LOGO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1255925610"/>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AC1003HFC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pt-BR" sz="800" b="0" i="0" u="none" strike="noStrike">
                          <a:solidFill>
                            <a:srgbClr val="000000"/>
                          </a:solidFill>
                          <a:effectLst/>
                          <a:latin typeface="Calibri" panose="020F0502020204030204" pitchFamily="34" charset="0"/>
                        </a:rPr>
                        <a:t>11FX15CM IJ HI-FLO SXS;NO LOGO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s-MX" sz="800" b="0" i="0" u="none" strike="noStrike">
                          <a:solidFill>
                            <a:srgbClr val="000000"/>
                          </a:solidFill>
                          <a:effectLst/>
                          <a:latin typeface="Calibri" panose="020F0502020204030204" pitchFamily="34" charset="0"/>
                        </a:rPr>
                        <a:t>6.609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vMerge="1">
                  <a:txBody>
                    <a:bodyPr/>
                    <a:lstStyle/>
                    <a:p>
                      <a:endParaRPr lang="es-MX"/>
                    </a:p>
                  </a:txBody>
                  <a:tcPr/>
                </a:tc>
                <a:extLst>
                  <a:ext uri="{0D108BD9-81ED-4DB2-BD59-A6C34878D82A}">
                    <a16:rowId xmlns:a16="http://schemas.microsoft.com/office/drawing/2014/main" val="2098046093"/>
                  </a:ext>
                </a:extLst>
              </a:tr>
              <a:tr h="92250">
                <a:tc rowSpan="3">
                  <a:txBody>
                    <a:bodyPr/>
                    <a:lstStyle/>
                    <a:p>
                      <a:pPr algn="ctr" fontAlgn="ctr"/>
                      <a:r>
                        <a:rPr lang="es-MX" sz="800" b="1" i="0" u="none" strike="noStrike">
                          <a:solidFill>
                            <a:srgbClr val="000000"/>
                          </a:solidFill>
                          <a:effectLst/>
                          <a:latin typeface="Calibri" panose="020F0502020204030204" pitchFamily="34" charset="0"/>
                        </a:rPr>
                        <a:t>PT17006E</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800" b="0" i="0" u="none" strike="noStrike">
                          <a:solidFill>
                            <a:srgbClr val="000000"/>
                          </a:solidFill>
                          <a:effectLst/>
                          <a:latin typeface="Calibri" panose="020F0502020204030204" pitchFamily="34" charset="0"/>
                        </a:rPr>
                        <a:t>AC4091</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800" b="0" i="0" u="none" strike="noStrike">
                          <a:solidFill>
                            <a:srgbClr val="000000"/>
                          </a:solidFill>
                          <a:effectLst/>
                          <a:latin typeface="Calibri" panose="020F0502020204030204" pitchFamily="34" charset="0"/>
                        </a:rPr>
                        <a:t>12FX16CM DUOJET SXS GEN CURVED</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MX" sz="800" b="0" i="0" u="none" strike="noStrike">
                          <a:solidFill>
                            <a:srgbClr val="000000"/>
                          </a:solidFill>
                          <a:effectLst/>
                          <a:latin typeface="Calibri" panose="020F0502020204030204" pitchFamily="34" charset="0"/>
                        </a:rPr>
                        <a:t>7.3</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3">
                  <a:txBody>
                    <a:bodyPr/>
                    <a:lstStyle/>
                    <a:p>
                      <a:pPr algn="ctr" fontAlgn="ctr"/>
                      <a:r>
                        <a:rPr lang="es-MX" sz="800" b="0" i="0" u="none" strike="noStrike">
                          <a:solidFill>
                            <a:srgbClr val="000000"/>
                          </a:solidFill>
                          <a:effectLst/>
                          <a:latin typeface="Calibri" panose="020F0502020204030204" pitchFamily="34" charset="0"/>
                        </a:rPr>
                        <a:t>0.100</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935530150"/>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AC4211</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800" b="0" i="0" u="none" strike="noStrike">
                          <a:solidFill>
                            <a:srgbClr val="000000"/>
                          </a:solidFill>
                          <a:effectLst/>
                          <a:latin typeface="Calibri" panose="020F0502020204030204" pitchFamily="34" charset="0"/>
                        </a:rPr>
                        <a:t>12FX16CM DUOJET SXS GEN STR</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MX" sz="800" b="0" i="0" u="none" strike="noStrike">
                          <a:solidFill>
                            <a:srgbClr val="000000"/>
                          </a:solidFill>
                          <a:effectLst/>
                          <a:latin typeface="Calibri" panose="020F0502020204030204" pitchFamily="34" charset="0"/>
                        </a:rPr>
                        <a:t>7.3</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s-MX"/>
                    </a:p>
                  </a:txBody>
                  <a:tcPr/>
                </a:tc>
                <a:extLst>
                  <a:ext uri="{0D108BD9-81ED-4DB2-BD59-A6C34878D82A}">
                    <a16:rowId xmlns:a16="http://schemas.microsoft.com/office/drawing/2014/main" val="2870110103"/>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AC4211-A</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s-MX" sz="800" b="0" i="0" u="none" strike="noStrike">
                          <a:solidFill>
                            <a:srgbClr val="000000"/>
                          </a:solidFill>
                          <a:effectLst/>
                          <a:latin typeface="Calibri" panose="020F0502020204030204" pitchFamily="34" charset="0"/>
                        </a:rPr>
                        <a:t>12FX16CM DUOJET SXS STR-SENTIA</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MX" sz="800" b="0" i="0" u="none" strike="noStrike">
                          <a:solidFill>
                            <a:srgbClr val="000000"/>
                          </a:solidFill>
                          <a:effectLst/>
                          <a:latin typeface="Calibri" panose="020F0502020204030204" pitchFamily="34" charset="0"/>
                        </a:rPr>
                        <a:t>7.3</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s-MX"/>
                    </a:p>
                  </a:txBody>
                  <a:tcPr/>
                </a:tc>
                <a:extLst>
                  <a:ext uri="{0D108BD9-81ED-4DB2-BD59-A6C34878D82A}">
                    <a16:rowId xmlns:a16="http://schemas.microsoft.com/office/drawing/2014/main" val="1034568973"/>
                  </a:ext>
                </a:extLst>
              </a:tr>
              <a:tr h="92250">
                <a:tc rowSpan="8">
                  <a:txBody>
                    <a:bodyPr/>
                    <a:lstStyle/>
                    <a:p>
                      <a:pPr algn="ctr" fontAlgn="ctr"/>
                      <a:r>
                        <a:rPr lang="es-MX" sz="800" b="1" i="0" u="none" strike="noStrike">
                          <a:solidFill>
                            <a:srgbClr val="000000"/>
                          </a:solidFill>
                          <a:effectLst/>
                          <a:latin typeface="Calibri" panose="020F0502020204030204" pitchFamily="34" charset="0"/>
                        </a:rPr>
                        <a:t>PT17006F</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800" b="0" i="0" u="none" strike="noStrike">
                          <a:solidFill>
                            <a:srgbClr val="000000"/>
                          </a:solidFill>
                          <a:effectLst/>
                          <a:latin typeface="Calibri" panose="020F0502020204030204" pitchFamily="34" charset="0"/>
                        </a:rPr>
                        <a:t>AC1219</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800" b="0" i="0" u="none" strike="noStrike">
                          <a:solidFill>
                            <a:srgbClr val="000000"/>
                          </a:solidFill>
                          <a:effectLst/>
                          <a:latin typeface="Calibri" panose="020F0502020204030204" pitchFamily="34" charset="0"/>
                        </a:rPr>
                        <a:t>12FX20CM DUOJET SXS STRAIGHT</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rowSpan="8">
                  <a:txBody>
                    <a:bodyPr/>
                    <a:lstStyle/>
                    <a:p>
                      <a:pPr algn="ctr" fontAlgn="ctr"/>
                      <a:r>
                        <a:rPr lang="es-MX" sz="800" b="0" i="0" u="none" strike="noStrike">
                          <a:solidFill>
                            <a:srgbClr val="000000"/>
                          </a:solidFill>
                          <a:effectLst/>
                          <a:latin typeface="Calibri" panose="020F0502020204030204" pitchFamily="34" charset="0"/>
                        </a:rPr>
                        <a:t>0.100</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76748249"/>
                  </a:ext>
                </a:extLst>
              </a:tr>
              <a:tr h="14951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AC1219C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800" b="0" i="0" u="none" strike="noStrike">
                          <a:solidFill>
                            <a:srgbClr val="000000"/>
                          </a:solidFill>
                          <a:effectLst/>
                          <a:latin typeface="Calibri" panose="020F0502020204030204" pitchFamily="34" charset="0"/>
                        </a:rPr>
                        <a:t>12FX20CM DUOJET SXS CURVED</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1575946838"/>
                  </a:ext>
                </a:extLst>
              </a:tr>
              <a:tr h="14951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AC4215</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800" b="0" i="0" u="none" strike="noStrike">
                          <a:solidFill>
                            <a:srgbClr val="000000"/>
                          </a:solidFill>
                          <a:effectLst/>
                          <a:latin typeface="Calibri" panose="020F0502020204030204" pitchFamily="34" charset="0"/>
                        </a:rPr>
                        <a:t>12FX20CM DUOJET SXS STRAIGHT</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3705360569"/>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AC4215NP</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800" b="0" i="0" u="none" strike="noStrike">
                          <a:solidFill>
                            <a:srgbClr val="000000"/>
                          </a:solidFill>
                          <a:effectLst/>
                          <a:latin typeface="Calibri" panose="020F0502020204030204" pitchFamily="34" charset="0"/>
                        </a:rPr>
                        <a:t>12FX20CM DUOJET SXS STR-NIPRO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365382748"/>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AC4295</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da-DK" sz="800" b="0" i="0" u="none" strike="noStrike">
                          <a:solidFill>
                            <a:srgbClr val="000000"/>
                          </a:solidFill>
                          <a:effectLst/>
                          <a:latin typeface="Calibri" panose="020F0502020204030204" pitchFamily="34" charset="0"/>
                        </a:rPr>
                        <a:t>12X20CM DUOJET SXS CV/GENERIC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2651950171"/>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AC4295NP</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s-MX" sz="800" b="0" i="0" u="none" strike="noStrike">
                          <a:solidFill>
                            <a:srgbClr val="000000"/>
                          </a:solidFill>
                          <a:effectLst/>
                          <a:latin typeface="Calibri" panose="020F0502020204030204" pitchFamily="34" charset="0"/>
                        </a:rPr>
                        <a:t>12FX20CM DUOJET SXS CURV-NIPRO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232930130"/>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AC1004HF</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800" b="0" i="0" u="none" strike="noStrike">
                          <a:solidFill>
                            <a:srgbClr val="000000"/>
                          </a:solidFill>
                          <a:effectLst/>
                          <a:latin typeface="Calibri" panose="020F0502020204030204" pitchFamily="34" charset="0"/>
                        </a:rPr>
                        <a:t>11FX8" HIGH FLOW SXS; NO LOGO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3129759659"/>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AC1004HFC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pt-BR" sz="800" b="0" i="0" u="none" strike="noStrike">
                          <a:solidFill>
                            <a:srgbClr val="000000"/>
                          </a:solidFill>
                          <a:effectLst/>
                          <a:latin typeface="Calibri" panose="020F0502020204030204" pitchFamily="34" charset="0"/>
                        </a:rPr>
                        <a:t>11FX20CM IJ HI-FLOWSXS;NO LOGO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s-MX" sz="800" b="0" i="0" u="none" strike="noStrike">
                          <a:solidFill>
                            <a:srgbClr val="000000"/>
                          </a:solidFill>
                          <a:effectLst/>
                          <a:latin typeface="Calibri" panose="020F0502020204030204" pitchFamily="34" charset="0"/>
                        </a:rPr>
                        <a:t>8.874</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vMerge="1">
                  <a:txBody>
                    <a:bodyPr/>
                    <a:lstStyle/>
                    <a:p>
                      <a:endParaRPr lang="es-MX"/>
                    </a:p>
                  </a:txBody>
                  <a:tcPr/>
                </a:tc>
                <a:extLst>
                  <a:ext uri="{0D108BD9-81ED-4DB2-BD59-A6C34878D82A}">
                    <a16:rowId xmlns:a16="http://schemas.microsoft.com/office/drawing/2014/main" val="3015675336"/>
                  </a:ext>
                </a:extLst>
              </a:tr>
              <a:tr h="175736">
                <a:tc>
                  <a:txBody>
                    <a:bodyPr/>
                    <a:lstStyle/>
                    <a:p>
                      <a:pPr algn="ctr" fontAlgn="ctr"/>
                      <a:r>
                        <a:rPr lang="es-MX" sz="800" b="1" i="0" u="none" strike="noStrike">
                          <a:solidFill>
                            <a:srgbClr val="000000"/>
                          </a:solidFill>
                          <a:effectLst/>
                          <a:latin typeface="Calibri" panose="020F0502020204030204" pitchFamily="34" charset="0"/>
                        </a:rPr>
                        <a:t>PT17006G</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s-MX" sz="800" b="0" i="0" u="none" strike="noStrike">
                          <a:solidFill>
                            <a:srgbClr val="000000"/>
                          </a:solidFill>
                          <a:effectLst/>
                          <a:latin typeface="Calibri" panose="020F0502020204030204" pitchFamily="34" charset="0"/>
                        </a:rPr>
                        <a:t>AC4092</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s-MX" sz="800" b="0" i="0" u="none" strike="noStrike">
                          <a:solidFill>
                            <a:srgbClr val="000000"/>
                          </a:solidFill>
                          <a:effectLst/>
                          <a:latin typeface="Calibri" panose="020F0502020204030204" pitchFamily="34" charset="0"/>
                        </a:rPr>
                        <a:t>12FX21CM DUOJET SXS GEN CURVED</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MX" sz="800" b="0" i="0" u="none" strike="noStrike">
                          <a:solidFill>
                            <a:srgbClr val="000000"/>
                          </a:solidFill>
                          <a:effectLst/>
                          <a:latin typeface="Calibri" panose="020F0502020204030204" pitchFamily="34" charset="0"/>
                        </a:rPr>
                        <a:t>9.268</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MX" sz="800" b="0" i="0" u="none" strike="noStrike">
                          <a:solidFill>
                            <a:srgbClr val="000000"/>
                          </a:solidFill>
                          <a:effectLst/>
                          <a:latin typeface="Calibri" panose="020F0502020204030204" pitchFamily="34" charset="0"/>
                        </a:rPr>
                        <a:t>0.100</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6456254"/>
                  </a:ext>
                </a:extLst>
              </a:tr>
              <a:tr h="92250">
                <a:tc rowSpan="2">
                  <a:txBody>
                    <a:bodyPr/>
                    <a:lstStyle/>
                    <a:p>
                      <a:pPr algn="ctr" fontAlgn="ctr"/>
                      <a:r>
                        <a:rPr lang="es-MX" sz="800" b="1" i="0" u="none" strike="noStrike">
                          <a:solidFill>
                            <a:srgbClr val="000000"/>
                          </a:solidFill>
                          <a:effectLst/>
                          <a:latin typeface="Calibri" panose="020F0502020204030204" pitchFamily="34" charset="0"/>
                        </a:rPr>
                        <a:t>PT17006H</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800" b="0" i="0" u="none" strike="noStrike">
                          <a:solidFill>
                            <a:srgbClr val="000000"/>
                          </a:solidFill>
                          <a:effectLst/>
                          <a:latin typeface="Calibri" panose="020F0502020204030204" pitchFamily="34" charset="0"/>
                        </a:rPr>
                        <a:t>AC1220</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800" b="0" i="0" u="none" strike="noStrike">
                          <a:solidFill>
                            <a:srgbClr val="000000"/>
                          </a:solidFill>
                          <a:effectLst/>
                          <a:latin typeface="Calibri" panose="020F0502020204030204" pitchFamily="34" charset="0"/>
                        </a:rPr>
                        <a:t>12FX24CM DUOJET SXS STRAIGHT</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rowSpan="2">
                  <a:txBody>
                    <a:bodyPr/>
                    <a:lstStyle/>
                    <a:p>
                      <a:pPr algn="ctr" fontAlgn="ctr"/>
                      <a:r>
                        <a:rPr lang="es-MX" sz="800" b="0" i="0" u="none" strike="noStrike">
                          <a:solidFill>
                            <a:srgbClr val="000000"/>
                          </a:solidFill>
                          <a:effectLst/>
                          <a:latin typeface="Calibri" panose="020F0502020204030204" pitchFamily="34" charset="0"/>
                        </a:rPr>
                        <a:t>0.100</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02087258"/>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AC1220C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s-MX" sz="800" b="0" i="0" u="none" strike="noStrike">
                          <a:solidFill>
                            <a:srgbClr val="000000"/>
                          </a:solidFill>
                          <a:effectLst/>
                          <a:latin typeface="Calibri" panose="020F0502020204030204" pitchFamily="34" charset="0"/>
                        </a:rPr>
                        <a:t>12FX24CM DUOJET SXS CURVED</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vMerge="1">
                  <a:txBody>
                    <a:bodyPr/>
                    <a:lstStyle/>
                    <a:p>
                      <a:endParaRPr lang="es-MX"/>
                    </a:p>
                  </a:txBody>
                  <a:tcPr/>
                </a:tc>
                <a:extLst>
                  <a:ext uri="{0D108BD9-81ED-4DB2-BD59-A6C34878D82A}">
                    <a16:rowId xmlns:a16="http://schemas.microsoft.com/office/drawing/2014/main" val="742751767"/>
                  </a:ext>
                </a:extLst>
              </a:tr>
              <a:tr h="92250">
                <a:tc rowSpan="4">
                  <a:txBody>
                    <a:bodyPr/>
                    <a:lstStyle/>
                    <a:p>
                      <a:pPr algn="ctr" fontAlgn="ctr"/>
                      <a:r>
                        <a:rPr lang="es-MX" sz="800" b="1" i="0" u="none" strike="noStrike">
                          <a:solidFill>
                            <a:srgbClr val="000000"/>
                          </a:solidFill>
                          <a:effectLst/>
                          <a:latin typeface="Calibri" panose="020F0502020204030204" pitchFamily="34" charset="0"/>
                        </a:rPr>
                        <a:t>PT17006I</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800" b="0" i="0" u="none" strike="noStrike">
                          <a:solidFill>
                            <a:srgbClr val="000000"/>
                          </a:solidFill>
                          <a:effectLst/>
                          <a:latin typeface="Calibri" panose="020F0502020204030204" pitchFamily="34" charset="0"/>
                        </a:rPr>
                        <a:t>AC4216</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800" b="0" i="0" u="none" strike="noStrike">
                          <a:solidFill>
                            <a:srgbClr val="000000"/>
                          </a:solidFill>
                          <a:effectLst/>
                          <a:latin typeface="Calibri" panose="020F0502020204030204" pitchFamily="34" charset="0"/>
                        </a:rPr>
                        <a:t>12FX24CM DUOJET SXS STRAIGHT</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rowSpan="4">
                  <a:txBody>
                    <a:bodyPr/>
                    <a:lstStyle/>
                    <a:p>
                      <a:pPr algn="ctr" fontAlgn="ctr"/>
                      <a:r>
                        <a:rPr lang="es-MX" sz="800" b="0" i="0" u="none" strike="noStrike">
                          <a:solidFill>
                            <a:srgbClr val="000000"/>
                          </a:solidFill>
                          <a:effectLst/>
                          <a:latin typeface="Calibri" panose="020F0502020204030204" pitchFamily="34" charset="0"/>
                        </a:rPr>
                        <a:t>0.100</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59702460"/>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AC4216NP</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800" b="0" i="0" u="none" strike="noStrike">
                          <a:solidFill>
                            <a:srgbClr val="000000"/>
                          </a:solidFill>
                          <a:effectLst/>
                          <a:latin typeface="Calibri" panose="020F0502020204030204" pitchFamily="34" charset="0"/>
                        </a:rPr>
                        <a:t>12FX24CM DUOJET SXS STR-NIPRO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extLst>
                  <a:ext uri="{0D108BD9-81ED-4DB2-BD59-A6C34878D82A}">
                    <a16:rowId xmlns:a16="http://schemas.microsoft.com/office/drawing/2014/main" val="2470368986"/>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AC4296</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s-MX" sz="800" b="0" i="0" u="none" strike="noStrike">
                          <a:solidFill>
                            <a:srgbClr val="000000"/>
                          </a:solidFill>
                          <a:effectLst/>
                          <a:latin typeface="Calibri" panose="020F0502020204030204" pitchFamily="34" charset="0"/>
                        </a:rPr>
                        <a:t>12FX24CM DUOJET SXS CV/GENERIC</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MX" sz="800" b="0" i="0" u="none" strike="noStrike">
                          <a:solidFill>
                            <a:srgbClr val="000000"/>
                          </a:solidFill>
                          <a:effectLst/>
                          <a:latin typeface="Calibri" panose="020F0502020204030204" pitchFamily="34" charset="0"/>
                        </a:rPr>
                        <a:t>10.449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extLst>
                  <a:ext uri="{0D108BD9-81ED-4DB2-BD59-A6C34878D82A}">
                    <a16:rowId xmlns:a16="http://schemas.microsoft.com/office/drawing/2014/main" val="2911109757"/>
                  </a:ext>
                </a:extLst>
              </a:tr>
              <a:tr h="92250">
                <a:tc vMerge="1">
                  <a:txBody>
                    <a:bodyPr/>
                    <a:lstStyle/>
                    <a:p>
                      <a:endParaRPr lang="es-MX"/>
                    </a:p>
                  </a:txBody>
                  <a:tcPr/>
                </a:tc>
                <a:tc>
                  <a:txBody>
                    <a:bodyPr/>
                    <a:lstStyle/>
                    <a:p>
                      <a:pPr algn="l" fontAlgn="b"/>
                      <a:r>
                        <a:rPr lang="es-MX" sz="800" b="0" i="0" u="none" strike="noStrike">
                          <a:solidFill>
                            <a:srgbClr val="000000"/>
                          </a:solidFill>
                          <a:effectLst/>
                          <a:latin typeface="Calibri" panose="020F0502020204030204" pitchFamily="34" charset="0"/>
                        </a:rPr>
                        <a:t>AC1005HF</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800" b="0" i="0" u="none" strike="noStrike">
                          <a:solidFill>
                            <a:srgbClr val="000000"/>
                          </a:solidFill>
                          <a:effectLst/>
                          <a:latin typeface="Calibri" panose="020F0502020204030204" pitchFamily="34" charset="0"/>
                        </a:rPr>
                        <a:t>11FX9.5" HIGH FLOW SXS NO LOGO</a:t>
                      </a:r>
                    </a:p>
                  </a:txBody>
                  <a:tcPr marL="4495" marR="4495" marT="4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MX" sz="800" b="0" i="0" u="none" strike="noStrike" dirty="0">
                          <a:solidFill>
                            <a:srgbClr val="000000"/>
                          </a:solidFill>
                          <a:effectLst/>
                          <a:latin typeface="Calibri" panose="020F0502020204030204" pitchFamily="34" charset="0"/>
                        </a:rPr>
                        <a:t>10.449</a:t>
                      </a:r>
                    </a:p>
                  </a:txBody>
                  <a:tcPr marL="4495" marR="4495" marT="44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vMerge="1">
                  <a:txBody>
                    <a:bodyPr/>
                    <a:lstStyle/>
                    <a:p>
                      <a:endParaRPr lang="es-MX"/>
                    </a:p>
                  </a:txBody>
                  <a:tcPr/>
                </a:tc>
                <a:extLst>
                  <a:ext uri="{0D108BD9-81ED-4DB2-BD59-A6C34878D82A}">
                    <a16:rowId xmlns:a16="http://schemas.microsoft.com/office/drawing/2014/main" val="3865124539"/>
                  </a:ext>
                </a:extLst>
              </a:tr>
            </a:tbl>
          </a:graphicData>
        </a:graphic>
      </p:graphicFrame>
      <p:graphicFrame>
        <p:nvGraphicFramePr>
          <p:cNvPr id="9" name="Table 8">
            <a:extLst>
              <a:ext uri="{FF2B5EF4-FFF2-40B4-BE49-F238E27FC236}">
                <a16:creationId xmlns:a16="http://schemas.microsoft.com/office/drawing/2014/main" id="{FC03E8EE-205D-4FB5-8FB3-CBD93DBDE5AD}"/>
              </a:ext>
            </a:extLst>
          </p:cNvPr>
          <p:cNvGraphicFramePr>
            <a:graphicFrameLocks noGrp="1"/>
          </p:cNvGraphicFramePr>
          <p:nvPr>
            <p:extLst>
              <p:ext uri="{D42A27DB-BD31-4B8C-83A1-F6EECF244321}">
                <p14:modId xmlns:p14="http://schemas.microsoft.com/office/powerpoint/2010/main" val="1161579666"/>
              </p:ext>
            </p:extLst>
          </p:nvPr>
        </p:nvGraphicFramePr>
        <p:xfrm>
          <a:off x="7991900" y="2426383"/>
          <a:ext cx="2222500" cy="824230"/>
        </p:xfrm>
        <a:graphic>
          <a:graphicData uri="http://schemas.openxmlformats.org/drawingml/2006/table">
            <a:tbl>
              <a:tblPr/>
              <a:tblGrid>
                <a:gridCol w="2222500">
                  <a:extLst>
                    <a:ext uri="{9D8B030D-6E8A-4147-A177-3AD203B41FA5}">
                      <a16:colId xmlns:a16="http://schemas.microsoft.com/office/drawing/2014/main" val="3190554481"/>
                    </a:ext>
                  </a:extLst>
                </a:gridCol>
              </a:tblGrid>
              <a:tr h="184150">
                <a:tc>
                  <a:txBody>
                    <a:bodyPr/>
                    <a:lstStyle/>
                    <a:p>
                      <a:pPr algn="ctr" fontAlgn="b"/>
                      <a:r>
                        <a:rPr lang="es-MX" sz="1100" b="1" i="0" u="none" strike="noStrike" dirty="0">
                          <a:solidFill>
                            <a:srgbClr val="000000"/>
                          </a:solidFill>
                          <a:effectLst/>
                          <a:latin typeface="Calibri" panose="020F0502020204030204" pitchFamily="34" charset="0"/>
                        </a:rPr>
                        <a:t>TOTAL SAVING (CURRENT)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79563707"/>
                  </a:ext>
                </a:extLst>
              </a:tr>
              <a:tr h="298450">
                <a:tc>
                  <a:txBody>
                    <a:bodyPr/>
                    <a:lstStyle/>
                    <a:p>
                      <a:pPr algn="ctr" fontAlgn="b"/>
                      <a:r>
                        <a:rPr lang="es-MX" sz="1100" b="1" i="0" u="none" strike="noStrike">
                          <a:solidFill>
                            <a:srgbClr val="000000"/>
                          </a:solidFill>
                          <a:effectLst/>
                          <a:latin typeface="Calibri" panose="020F0502020204030204" pitchFamily="34" charset="0"/>
                        </a:rPr>
                        <a:t>WASTE COST + PRODUCTION COST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57281681"/>
                  </a:ext>
                </a:extLst>
              </a:tr>
              <a:tr h="0">
                <a:tc>
                  <a:txBody>
                    <a:bodyPr/>
                    <a:lstStyle/>
                    <a:p>
                      <a:pPr algn="ctr" fontAlgn="b"/>
                      <a:r>
                        <a:rPr lang="es-MX" sz="2200" b="0" i="0" u="none" strike="noStrike" dirty="0">
                          <a:solidFill>
                            <a:srgbClr val="000000"/>
                          </a:solidFill>
                          <a:effectLst/>
                          <a:latin typeface="Calibri" panose="020F0502020204030204" pitchFamily="34" charset="0"/>
                        </a:rPr>
                        <a:t> $           37,818.49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897049"/>
                  </a:ext>
                </a:extLst>
              </a:tr>
            </a:tbl>
          </a:graphicData>
        </a:graphic>
      </p:graphicFrame>
      <p:graphicFrame>
        <p:nvGraphicFramePr>
          <p:cNvPr id="10" name="Table 9">
            <a:extLst>
              <a:ext uri="{FF2B5EF4-FFF2-40B4-BE49-F238E27FC236}">
                <a16:creationId xmlns:a16="http://schemas.microsoft.com/office/drawing/2014/main" id="{E9E634DF-B0C6-43AF-8499-4806BC855F78}"/>
              </a:ext>
            </a:extLst>
          </p:cNvPr>
          <p:cNvGraphicFramePr>
            <a:graphicFrameLocks noGrp="1"/>
          </p:cNvGraphicFramePr>
          <p:nvPr>
            <p:extLst>
              <p:ext uri="{D42A27DB-BD31-4B8C-83A1-F6EECF244321}">
                <p14:modId xmlns:p14="http://schemas.microsoft.com/office/powerpoint/2010/main" val="461617563"/>
              </p:ext>
            </p:extLst>
          </p:nvPr>
        </p:nvGraphicFramePr>
        <p:xfrm>
          <a:off x="7991900" y="4146212"/>
          <a:ext cx="2222500" cy="824230"/>
        </p:xfrm>
        <a:graphic>
          <a:graphicData uri="http://schemas.openxmlformats.org/drawingml/2006/table">
            <a:tbl>
              <a:tblPr/>
              <a:tblGrid>
                <a:gridCol w="2222500">
                  <a:extLst>
                    <a:ext uri="{9D8B030D-6E8A-4147-A177-3AD203B41FA5}">
                      <a16:colId xmlns:a16="http://schemas.microsoft.com/office/drawing/2014/main" val="3190554481"/>
                    </a:ext>
                  </a:extLst>
                </a:gridCol>
              </a:tblGrid>
              <a:tr h="184150">
                <a:tc>
                  <a:txBody>
                    <a:bodyPr/>
                    <a:lstStyle/>
                    <a:p>
                      <a:pPr algn="ctr" fontAlgn="b"/>
                      <a:r>
                        <a:rPr lang="es-MX" sz="1100" b="1" i="0" u="none" strike="noStrike" dirty="0">
                          <a:solidFill>
                            <a:srgbClr val="000000"/>
                          </a:solidFill>
                          <a:effectLst/>
                          <a:latin typeface="Calibri" panose="020F0502020204030204" pitchFamily="34" charset="0"/>
                        </a:rPr>
                        <a:t>TOTAL SAVING (PROYECTED 2020)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79563707"/>
                  </a:ext>
                </a:extLst>
              </a:tr>
              <a:tr h="298450">
                <a:tc>
                  <a:txBody>
                    <a:bodyPr/>
                    <a:lstStyle/>
                    <a:p>
                      <a:pPr algn="ctr" fontAlgn="b"/>
                      <a:r>
                        <a:rPr lang="es-MX" sz="1100" b="1" i="0" u="none" strike="noStrike" dirty="0">
                          <a:solidFill>
                            <a:srgbClr val="000000"/>
                          </a:solidFill>
                          <a:effectLst/>
                          <a:latin typeface="Calibri" panose="020F0502020204030204" pitchFamily="34" charset="0"/>
                        </a:rPr>
                        <a:t>WASTE COST + PRODUCTION COST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57281681"/>
                  </a:ext>
                </a:extLst>
              </a:tr>
              <a:tr h="0">
                <a:tc>
                  <a:txBody>
                    <a:bodyPr/>
                    <a:lstStyle/>
                    <a:p>
                      <a:pPr algn="ctr" fontAlgn="b"/>
                      <a:r>
                        <a:rPr lang="es-MX" sz="2200" b="0" i="0" u="none" strike="noStrike" dirty="0">
                          <a:solidFill>
                            <a:srgbClr val="000000"/>
                          </a:solidFill>
                          <a:effectLst/>
                          <a:latin typeface="Calibri" panose="020F0502020204030204" pitchFamily="34" charset="0"/>
                        </a:rPr>
                        <a:t> $           42,426.77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897049"/>
                  </a:ext>
                </a:extLst>
              </a:tr>
            </a:tbl>
          </a:graphicData>
        </a:graphic>
      </p:graphicFrame>
    </p:spTree>
    <p:extLst>
      <p:ext uri="{BB962C8B-B14F-4D97-AF65-F5344CB8AC3E}">
        <p14:creationId xmlns:p14="http://schemas.microsoft.com/office/powerpoint/2010/main" val="1686111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1098</Words>
  <Application>Microsoft Office PowerPoint</Application>
  <PresentationFormat>Widescreen</PresentationFormat>
  <Paragraphs>505</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Rockwell</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Manuel Garcia Moreno</dc:creator>
  <cp:lastModifiedBy>Jesus Manuel Garcia Moreno</cp:lastModifiedBy>
  <cp:revision>17</cp:revision>
  <dcterms:created xsi:type="dcterms:W3CDTF">2019-11-07T00:31:36Z</dcterms:created>
  <dcterms:modified xsi:type="dcterms:W3CDTF">2021-08-16T16:42:11Z</dcterms:modified>
</cp:coreProperties>
</file>