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51" r:id="rId1"/>
  </p:sldMasterIdLst>
  <p:notesMasterIdLst>
    <p:notesMasterId r:id="rId23"/>
  </p:notesMasterIdLst>
  <p:handoutMasterIdLst>
    <p:handoutMasterId r:id="rId24"/>
  </p:handoutMasterIdLst>
  <p:sldIdLst>
    <p:sldId id="1190" r:id="rId2"/>
    <p:sldId id="1269" r:id="rId3"/>
    <p:sldId id="1191" r:id="rId4"/>
    <p:sldId id="1402" r:id="rId5"/>
    <p:sldId id="1367" r:id="rId6"/>
    <p:sldId id="1404" r:id="rId7"/>
    <p:sldId id="1403" r:id="rId8"/>
    <p:sldId id="1388" r:id="rId9"/>
    <p:sldId id="1397" r:id="rId10"/>
    <p:sldId id="1398" r:id="rId11"/>
    <p:sldId id="1399" r:id="rId12"/>
    <p:sldId id="1400" r:id="rId13"/>
    <p:sldId id="1405" r:id="rId14"/>
    <p:sldId id="1406" r:id="rId15"/>
    <p:sldId id="1407" r:id="rId16"/>
    <p:sldId id="1412" r:id="rId17"/>
    <p:sldId id="1408" r:id="rId18"/>
    <p:sldId id="1409" r:id="rId19"/>
    <p:sldId id="1410" r:id="rId20"/>
    <p:sldId id="1401" r:id="rId21"/>
    <p:sldId id="1413" r:id="rId22"/>
  </p:sldIdLst>
  <p:sldSz cx="9144000" cy="5143500" type="screen16x9"/>
  <p:notesSz cx="6781800" cy="98806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becera" id="{0D75AA8E-009A-4DC5-9498-61F817403DF3}">
          <p14:sldIdLst>
            <p14:sldId id="1190"/>
            <p14:sldId id="1269"/>
            <p14:sldId id="1191"/>
            <p14:sldId id="1402"/>
            <p14:sldId id="1367"/>
            <p14:sldId id="1404"/>
            <p14:sldId id="1403"/>
            <p14:sldId id="1388"/>
            <p14:sldId id="1397"/>
            <p14:sldId id="1398"/>
            <p14:sldId id="1399"/>
            <p14:sldId id="1400"/>
            <p14:sldId id="1405"/>
            <p14:sldId id="1406"/>
            <p14:sldId id="1407"/>
            <p14:sldId id="1412"/>
            <p14:sldId id="1408"/>
            <p14:sldId id="1409"/>
            <p14:sldId id="1410"/>
            <p14:sldId id="1401"/>
            <p14:sldId id="14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casado" initials="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FF99CC"/>
    <a:srgbClr val="FF66CC"/>
    <a:srgbClr val="FFFF00"/>
    <a:srgbClr val="D1D3D4"/>
    <a:srgbClr val="EBE600"/>
    <a:srgbClr val="CCFFCC"/>
    <a:srgbClr val="FFCCFF"/>
    <a:srgbClr val="CCFF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63" autoAdjust="0"/>
    <p:restoredTop sz="74807" autoAdjust="0"/>
  </p:normalViewPr>
  <p:slideViewPr>
    <p:cSldViewPr snapToGrid="0" snapToObjects="1">
      <p:cViewPr varScale="1">
        <p:scale>
          <a:sx n="158" d="100"/>
          <a:sy n="158" d="100"/>
        </p:scale>
        <p:origin x="25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44184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3776" y="200"/>
      </p:cViewPr>
      <p:guideLst>
        <p:guide orient="horz" pos="3112"/>
        <p:guide pos="21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1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3B6969A9-3821-4A4C-8478-0299BF82BA2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92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0163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8425" y="741363"/>
            <a:ext cx="6584950" cy="3705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4238"/>
            <a:ext cx="5426075" cy="444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algn="l" defTabSz="911225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6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0163" y="9383713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93" tIns="45546" rIns="91093" bIns="45546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pPr>
              <a:defRPr/>
            </a:pPr>
            <a:fld id="{87AC20F3-E81B-4868-8224-25137E267D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983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8425" y="741363"/>
            <a:ext cx="6584950" cy="3705225"/>
          </a:xfrm>
        </p:spPr>
        <p:txBody>
          <a:bodyPr/>
          <a:lstStyle/>
          <a:p>
            <a:endParaRPr lang="es-ES"/>
          </a:p>
        </p:txBody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185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8425" y="741363"/>
            <a:ext cx="6584950" cy="3705225"/>
          </a:xfrm>
        </p:spPr>
        <p:txBody>
          <a:bodyPr/>
          <a:lstStyle/>
          <a:p>
            <a:endParaRPr lang="es-ES"/>
          </a:p>
        </p:txBody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75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73DD-3382-1BDA-0DCF-8A9F4ED20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8515CD7-F691-D64E-50AC-F07346AC9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6D07600-1CD2-5A90-5922-44CC8F723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www.couchbase.com</a:t>
            </a:r>
            <a:r>
              <a:rPr lang="es-ES" dirty="0"/>
              <a:t>/blog/es/</a:t>
            </a:r>
            <a:r>
              <a:rPr lang="es-ES" dirty="0" err="1"/>
              <a:t>federated-learning</a:t>
            </a:r>
            <a:r>
              <a:rPr lang="es-ES" dirty="0"/>
              <a:t>/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5CC7F8-0F48-11D3-5903-5A1BBF218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56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BAE66-4E89-5B16-A085-BD61B3412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391B61C-341A-217A-F678-3A5F43D7D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25E6FD-4869-A96B-5FAD-1740C6D84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A3360F-0D43-8EEB-2E30-56BA4E936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913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3DEA7-A663-B5AF-2219-60D4965E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AA3EC13E-F74F-3F6A-C437-3C2EAEBDF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8425" y="741363"/>
            <a:ext cx="6584950" cy="3705225"/>
          </a:xfrm>
        </p:spPr>
        <p:txBody>
          <a:bodyPr/>
          <a:lstStyle/>
          <a:p>
            <a:endParaRPr lang="es-ES"/>
          </a:p>
        </p:txBody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65E51CA2-7D3D-2824-9FC2-80CCE4CA27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2F96CA1C-FA4A-DCA8-59BB-76259A58C7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7AC20F3-E81B-4868-8224-25137E267DC5}" type="slidenum">
              <a:rPr lang="es-ES" smtClean="0"/>
              <a:pPr>
                <a:defRPr/>
              </a:pPr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84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3" y="1588771"/>
            <a:ext cx="53503" cy="355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534718" y="742651"/>
            <a:ext cx="5808836" cy="1453226"/>
          </a:xfrm>
        </p:spPr>
        <p:txBody>
          <a:bodyPr/>
          <a:lstStyle>
            <a:lvl1pPr>
              <a:spcBef>
                <a:spcPts val="225"/>
              </a:spcBef>
              <a:defRPr sz="3000" b="1" baseline="0">
                <a:solidFill>
                  <a:schemeClr val="tx1"/>
                </a:solidFill>
              </a:defRPr>
            </a:lvl1pPr>
          </a:lstStyle>
          <a:p>
            <a:endParaRPr lang="es-ES" dirty="0"/>
          </a:p>
        </p:txBody>
      </p:sp>
      <p:pic>
        <p:nvPicPr>
          <p:cNvPr id="24" name="Picture 3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5008500"/>
            <a:ext cx="9143996" cy="1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36 Rectángulo"/>
          <p:cNvSpPr/>
          <p:nvPr userDrawn="1"/>
        </p:nvSpPr>
        <p:spPr>
          <a:xfrm>
            <a:off x="4" y="5008499"/>
            <a:ext cx="5614583" cy="135002"/>
          </a:xfrm>
          <a:prstGeom prst="rect">
            <a:avLst/>
          </a:prstGeom>
        </p:spPr>
        <p:txBody>
          <a:bodyPr wrap="square" lIns="54000" tIns="54000" rIns="54000" bIns="54000" anchor="ctr" anchorCtr="0">
            <a:noAutofit/>
          </a:bodyPr>
          <a:lstStyle/>
          <a:p>
            <a:pPr algn="l"/>
            <a:r>
              <a:rPr lang="es-ES" sz="825" b="1" dirty="0" err="1">
                <a:solidFill>
                  <a:schemeClr val="bg1"/>
                </a:solidFill>
              </a:rPr>
              <a:t>viii</a:t>
            </a:r>
            <a:r>
              <a:rPr lang="es-ES" sz="825" b="1" dirty="0">
                <a:solidFill>
                  <a:schemeClr val="bg1"/>
                </a:solidFill>
              </a:rPr>
              <a:t> CONGRESO INTERNACIONAL de ingeniería de sistemas, 3 de Octubre 2025</a:t>
            </a:r>
          </a:p>
        </p:txBody>
      </p:sp>
      <p:sp>
        <p:nvSpPr>
          <p:cNvPr id="14" name="Rectangle 3"/>
          <p:cNvSpPr txBox="1">
            <a:spLocks noChangeArrowheads="1"/>
          </p:cNvSpPr>
          <p:nvPr userDrawn="1"/>
        </p:nvSpPr>
        <p:spPr bwMode="auto">
          <a:xfrm>
            <a:off x="5784219" y="4475806"/>
            <a:ext cx="3239492" cy="53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33413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89217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171575" indent="-190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1431925" indent="-1762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r" eaLnBrk="1" hangingPunct="1">
              <a:spcBef>
                <a:spcPct val="0"/>
              </a:spcBef>
            </a:pPr>
            <a:r>
              <a:rPr lang="es-ES" sz="1500" kern="0" dirty="0"/>
              <a:t>José Luis Martínez</a:t>
            </a:r>
          </a:p>
          <a:p>
            <a:pPr algn="r" eaLnBrk="1" hangingPunct="1">
              <a:spcBef>
                <a:spcPct val="0"/>
              </a:spcBef>
            </a:pPr>
            <a:r>
              <a:rPr lang="es-ES" sz="825" kern="0" dirty="0"/>
              <a:t>Universidad de Castilla–La Mancha </a:t>
            </a:r>
          </a:p>
        </p:txBody>
      </p:sp>
      <p:pic>
        <p:nvPicPr>
          <p:cNvPr id="13" name="Picture 9" descr="http://www.uclm.es/cidi/descargas/logomarca/jpg/logouclm_1_colo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46" y="106254"/>
            <a:ext cx="1176660" cy="735545"/>
          </a:xfrm>
          <a:prstGeom prst="rect">
            <a:avLst/>
          </a:prstGeom>
          <a:ln>
            <a:noFill/>
          </a:ln>
          <a:effectLst>
            <a:outerShdw blurRad="292100" dist="635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Universidad de Lima - Grupo Compostela de Universidades">
            <a:extLst>
              <a:ext uri="{FF2B5EF4-FFF2-40B4-BE49-F238E27FC236}">
                <a16:creationId xmlns:a16="http://schemas.microsoft.com/office/drawing/2014/main" id="{6B3F9C49-3FE2-47DC-790E-B157DE9D4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22" y="1107689"/>
            <a:ext cx="1631423" cy="601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39150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198" y="28978"/>
            <a:ext cx="8229600" cy="869072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 dirty="0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457200" y="917368"/>
            <a:ext cx="8229600" cy="3873690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8416968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198" y="1"/>
            <a:ext cx="8229600" cy="565991"/>
          </a:xfrm>
        </p:spPr>
        <p:txBody>
          <a:bodyPr/>
          <a:lstStyle>
            <a:lvl1pPr>
              <a:defRPr baseline="0"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s-ES" dirty="0"/>
              <a:t>Título de sección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0"/>
          </p:nvPr>
        </p:nvSpPr>
        <p:spPr>
          <a:xfrm>
            <a:off x="457200" y="1041094"/>
            <a:ext cx="8229600" cy="3701669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8" y="450056"/>
            <a:ext cx="8229602" cy="42862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s-ES" dirty="0"/>
              <a:t>Título de sub-sección</a:t>
            </a:r>
          </a:p>
        </p:txBody>
      </p:sp>
    </p:spTree>
    <p:extLst>
      <p:ext uri="{BB962C8B-B14F-4D97-AF65-F5344CB8AC3E}">
        <p14:creationId xmlns:p14="http://schemas.microsoft.com/office/powerpoint/2010/main" val="286375510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041094"/>
            <a:ext cx="4038600" cy="37016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41094"/>
            <a:ext cx="4038600" cy="370166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s-ES" dirty="0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55997024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dirty="0"/>
              <a:t>Título de sección</a:t>
            </a:r>
          </a:p>
        </p:txBody>
      </p:sp>
    </p:spTree>
    <p:extLst>
      <p:ext uri="{BB962C8B-B14F-4D97-AF65-F5344CB8AC3E}">
        <p14:creationId xmlns:p14="http://schemas.microsoft.com/office/powerpoint/2010/main" val="31243029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775801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4873498"/>
            <a:ext cx="9143996" cy="270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198" y="1"/>
            <a:ext cx="8229600" cy="86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Título de sección</a:t>
            </a:r>
          </a:p>
        </p:txBody>
      </p:sp>
      <p:sp>
        <p:nvSpPr>
          <p:cNvPr id="614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69072"/>
            <a:ext cx="8229600" cy="3873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9" name="18 Rectángulo"/>
          <p:cNvSpPr/>
          <p:nvPr userDrawn="1"/>
        </p:nvSpPr>
        <p:spPr>
          <a:xfrm>
            <a:off x="7971726" y="4873499"/>
            <a:ext cx="1095154" cy="270002"/>
          </a:xfrm>
          <a:prstGeom prst="rect">
            <a:avLst/>
          </a:prstGeom>
        </p:spPr>
        <p:txBody>
          <a:bodyPr wrap="square" lIns="54000" tIns="54000" rIns="54000" bIns="54000" anchor="ctr" anchorCtr="0">
            <a:noAutofit/>
          </a:bodyPr>
          <a:lstStyle/>
          <a:p>
            <a:pPr algn="r"/>
            <a:fld id="{586477BF-EBF1-4AE8-900D-7B90759074B2}" type="slidenum">
              <a:rPr lang="es-ES" sz="1500" b="1" baseline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pPr algn="r"/>
              <a:t>‹Nº›</a:t>
            </a:fld>
            <a:endParaRPr lang="es-ES" sz="15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20 Rectángulo"/>
          <p:cNvSpPr/>
          <p:nvPr userDrawn="1"/>
        </p:nvSpPr>
        <p:spPr>
          <a:xfrm>
            <a:off x="2789422" y="4873497"/>
            <a:ext cx="933339" cy="270002"/>
          </a:xfrm>
          <a:prstGeom prst="rect">
            <a:avLst/>
          </a:prstGeom>
        </p:spPr>
        <p:txBody>
          <a:bodyPr wrap="none" lIns="0" tIns="0" rIns="0" bIns="0" anchor="ctr" anchorCtr="1">
            <a:noAutofit/>
          </a:bodyPr>
          <a:lstStyle/>
          <a:p>
            <a:pPr algn="l"/>
            <a:r>
              <a:rPr lang="es-ES" sz="2100" b="1" dirty="0" err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viii</a:t>
            </a:r>
            <a:r>
              <a:rPr lang="es-ES" sz="21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CONGRESO INTERNACIONAL de ingeniería de sistemas</a:t>
            </a:r>
          </a:p>
        </p:txBody>
      </p:sp>
    </p:spTree>
    <p:extLst>
      <p:ext uri="{BB962C8B-B14F-4D97-AF65-F5344CB8AC3E}">
        <p14:creationId xmlns:p14="http://schemas.microsoft.com/office/powerpoint/2010/main" val="158070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4" r:id="rId2"/>
    <p:sldLayoutId id="2147484055" r:id="rId3"/>
    <p:sldLayoutId id="2147484056" r:id="rId4"/>
    <p:sldLayoutId id="2147484057" r:id="rId5"/>
    <p:sldLayoutId id="2147484058" r:id="rId6"/>
  </p:sldLayoutIdLst>
  <p:transition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1" baseline="0">
          <a:solidFill>
            <a:schemeClr val="tx1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1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75060" indent="-202406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8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669131" indent="-197644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85000"/>
        <a:buFont typeface="Wingdings" pitchFamily="2" charset="2"/>
        <a:buChar char="n"/>
        <a:defRPr sz="15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878681" indent="-1428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135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1073944" indent="-13216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10000"/>
        <a:buFont typeface="Wingdings" pitchFamily="2" charset="2"/>
        <a:buChar char="§"/>
        <a:defRPr sz="1200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massoni/phishing-cibersecurity" TargetMode="External"/><Relationship Id="rId5" Type="http://schemas.openxmlformats.org/officeDocument/2006/relationships/hyperlink" Target="https://truffles.webs.uvigo.es/#team" TargetMode="External"/><Relationship Id="rId4" Type="http://schemas.openxmlformats.org/officeDocument/2006/relationships/hyperlink" Target="https://nebula--dfl-com.translate.goog/platform?_x_tr_sl=en&amp;_x_tr_tl=es&amp;_x_tr_hl=es&amp;_x_tr_pto=t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luispplu/TallerFederatedLearning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06317" y="1235570"/>
            <a:ext cx="6564428" cy="145322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Taller Práctico de Aprendizaje Federado en la Detección de Ciber-Amenazas</a:t>
            </a:r>
          </a:p>
        </p:txBody>
      </p:sp>
    </p:spTree>
    <p:extLst>
      <p:ext uri="{BB962C8B-B14F-4D97-AF65-F5344CB8AC3E}">
        <p14:creationId xmlns:p14="http://schemas.microsoft.com/office/powerpoint/2010/main" val="30943740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5D8DE-348D-6B14-5F8A-28CDFD1CF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1D3242FB-185F-7562-82E3-21919C79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Iniciando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393135-F5E7-6974-9028-B1F54E123E57}"/>
              </a:ext>
            </a:extLst>
          </p:cNvPr>
          <p:cNvSpPr txBox="1"/>
          <p:nvPr/>
        </p:nvSpPr>
        <p:spPr>
          <a:xfrm>
            <a:off x="457198" y="673184"/>
            <a:ext cx="8615780" cy="19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COMIENZA EL TALLER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SEGUIR PASO A PASO LA LIBRETA JUPYTER</a:t>
            </a:r>
          </a:p>
          <a:p>
            <a:pPr lvl="1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lvl="2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6394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C3609-4129-4C90-9655-BCB5D2C94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BC27222-7553-89E8-E158-C196300F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DDD66C-B1F1-3673-396E-EEE97B460D2D}"/>
              </a:ext>
            </a:extLst>
          </p:cNvPr>
          <p:cNvSpPr txBox="1"/>
          <p:nvPr/>
        </p:nvSpPr>
        <p:spPr>
          <a:xfrm>
            <a:off x="264108" y="463514"/>
            <a:ext cx="861578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Accuracy</a:t>
            </a: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Precisión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La </a:t>
            </a: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Precision</a:t>
            </a:r>
            <a:r>
              <a:rPr lang="es-ES_tradnl" sz="2000" dirty="0">
                <a:latin typeface="Calibri" pitchFamily="34" charset="0"/>
                <a:cs typeface="Calibri" pitchFamily="34" charset="0"/>
              </a:rPr>
              <a:t> se usa cuando el costo de un falso positivo es alto.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Recall</a:t>
            </a: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El </a:t>
            </a: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Recall</a:t>
            </a:r>
            <a:r>
              <a:rPr lang="es-ES_tradnl" sz="2000" dirty="0">
                <a:latin typeface="Calibri" pitchFamily="34" charset="0"/>
                <a:cs typeface="Calibri" pitchFamily="34" charset="0"/>
              </a:rPr>
              <a:t> es clave cuando el costo de un falso negativo es alto.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F1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F1=2⋅Precision * </a:t>
            </a: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Recall</a:t>
            </a:r>
            <a:r>
              <a:rPr lang="es-ES_tradnl" sz="2000" dirty="0">
                <a:latin typeface="Calibri" pitchFamily="34" charset="0"/>
                <a:cs typeface="Calibri" pitchFamily="34" charset="0"/>
              </a:rPr>
              <a:t> / </a:t>
            </a: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Precision</a:t>
            </a:r>
            <a:r>
              <a:rPr lang="es-ES_tradnl" sz="2000" dirty="0">
                <a:latin typeface="Calibri" pitchFamily="34" charset="0"/>
                <a:cs typeface="Calibri" pitchFamily="34" charset="0"/>
              </a:rPr>
              <a:t> + </a:t>
            </a: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Recall</a:t>
            </a: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Averaging</a:t>
            </a:r>
            <a:r>
              <a:rPr lang="es-ES_tradnl" sz="20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Macro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Weighted</a:t>
            </a: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Support</a:t>
            </a: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nº</a:t>
            </a:r>
            <a:r>
              <a:rPr lang="es-ES_tradnl" sz="2000" dirty="0">
                <a:latin typeface="Calibri" pitchFamily="34" charset="0"/>
                <a:cs typeface="Calibri" pitchFamily="34" charset="0"/>
              </a:rPr>
              <a:t> de ejemplos reales de cada clase</a:t>
            </a:r>
          </a:p>
          <a:p>
            <a:pPr lvl="1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lvl="2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92724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F310-3022-56B4-E5C5-414A91FAE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83FD1D0-1285-FFE7-DFD4-12AF5A78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CACBE1-2317-EE6E-CD81-A001604E0B4D}"/>
              </a:ext>
            </a:extLst>
          </p:cNvPr>
          <p:cNvSpPr txBox="1"/>
          <p:nvPr/>
        </p:nvSpPr>
        <p:spPr>
          <a:xfrm>
            <a:off x="457198" y="538431"/>
            <a:ext cx="8229600" cy="481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Random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 Forest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Construcción de múltiples árboles de decisión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Selección aleatoria de características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En cada división (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split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) del árbol, no se consideran todas las variables, sino un subconjunto aleatorio de ellas.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Esto introduce diversidad entre los árboles y evita que todos aprendan lo mismo.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Predicción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En clasificación: cada árbol vota por una clase, y la clase más votada es la predicción final.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En regresión: se hace un promedio de los valores predichos por todos los árboles.</a:t>
            </a:r>
          </a:p>
          <a:p>
            <a:pPr lvl="1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8924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9D21B-3C11-3B49-964B-7A1D0BFF8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84A7865-CA48-F50E-FB92-3EAC79D2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97C921E-CDC8-C7FB-40CF-16311F6A37BB}"/>
              </a:ext>
            </a:extLst>
          </p:cNvPr>
          <p:cNvSpPr txBox="1"/>
          <p:nvPr/>
        </p:nvSpPr>
        <p:spPr>
          <a:xfrm>
            <a:off x="457198" y="673184"/>
            <a:ext cx="8229600" cy="248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Regresión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logísitica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La regresión logística se utiliza cuando queremos predecir una variable categórica, normalmente binaria (ejemplo: sí/no, spam/no spam, compra/no compra).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En lugar de ajustar una línea recta como en la regresión lineal, ajusta una curva sigmoide (función logística) que transforma los valores en probabilidades entre 0 y 1.</a:t>
            </a:r>
          </a:p>
        </p:txBody>
      </p:sp>
    </p:spTree>
    <p:extLst>
      <p:ext uri="{BB962C8B-B14F-4D97-AF65-F5344CB8AC3E}">
        <p14:creationId xmlns:p14="http://schemas.microsoft.com/office/powerpoint/2010/main" val="28378622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72A91-4279-5B99-14E5-AAE092B2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D0DE1C5-C10F-5C98-F697-001AE9C1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D563D6-9836-95F6-7907-82BBD7A0C381}"/>
              </a:ext>
            </a:extLst>
          </p:cNvPr>
          <p:cNvSpPr txBox="1"/>
          <p:nvPr/>
        </p:nvSpPr>
        <p:spPr>
          <a:xfrm>
            <a:off x="457198" y="673184"/>
            <a:ext cx="8229600" cy="2548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# Entrenamos los dos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baselines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logreg_model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logreg_metrics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 =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train_eval_clf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(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LogisticRegression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(</a:t>
            </a:r>
            <a:r>
              <a:rPr lang="es-ES_tradnl" sz="21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max_iter</a:t>
            </a:r>
            <a:r>
              <a:rPr lang="es-ES_tradnl" sz="21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=200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), "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LogReg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")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rf_model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,    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rf_metrics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     =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train_eval_clf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(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RandomForestClassifier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(</a:t>
            </a:r>
            <a:r>
              <a:rPr lang="es-ES_tradnl" sz="21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n_estimators</a:t>
            </a:r>
            <a:r>
              <a:rPr lang="es-ES_tradnl" sz="21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=200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n_jobs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=-1, </a:t>
            </a:r>
            <a:r>
              <a:rPr lang="es-ES_tradnl" sz="21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random_state</a:t>
            </a:r>
            <a:r>
              <a:rPr lang="es-ES_tradnl" sz="21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=42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), "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RandomForest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68721887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3BA2-C8A4-2F58-C774-76B0BB0F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2FF253B-2848-45AD-CA6B-641F7089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A6C9BB-C288-8AF8-FB43-FA04DCD5AB96}"/>
              </a:ext>
            </a:extLst>
          </p:cNvPr>
          <p:cNvSpPr txBox="1"/>
          <p:nvPr/>
        </p:nvSpPr>
        <p:spPr>
          <a:xfrm>
            <a:off x="457197" y="673184"/>
            <a:ext cx="8359543" cy="401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CNN: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Red neuronal convolucional es un tipo de red neuronal profunda diseñada para procesar datos que tienen una estructura de cuadrícula, como imágenes, audio o incluso series temporales. Capas: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Capa de convolución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Aplica filtros (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kernels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) que recorren la entrada.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Capa de activación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Normalmente se usa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ReLU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(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Rectified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Linear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Unit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) para añadir no linealidad.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Capa de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pooling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(submuestreo)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Reduce la dimensión de los datos manteniendo la información esencial. Ejemplo: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max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pooling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toma el valor máximo en una región.</a:t>
            </a:r>
          </a:p>
        </p:txBody>
      </p:sp>
    </p:spTree>
    <p:extLst>
      <p:ext uri="{BB962C8B-B14F-4D97-AF65-F5344CB8AC3E}">
        <p14:creationId xmlns:p14="http://schemas.microsoft.com/office/powerpoint/2010/main" val="16964432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19746-BB7B-3B82-1AA3-F7ADF921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6EA3CAC1-832E-F207-E11D-D3FBAF26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D4F6A76-2892-B382-8A91-29BECA51012F}"/>
              </a:ext>
            </a:extLst>
          </p:cNvPr>
          <p:cNvSpPr txBox="1"/>
          <p:nvPr/>
        </p:nvSpPr>
        <p:spPr>
          <a:xfrm>
            <a:off x="457197" y="673184"/>
            <a:ext cx="8359543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CNN:</a:t>
            </a:r>
          </a:p>
          <a:p>
            <a:pPr algn="l"/>
            <a:r>
              <a:rPr lang="es-ES" sz="2000" dirty="0" err="1"/>
              <a:t>from</a:t>
            </a:r>
            <a:r>
              <a:rPr lang="es-ES" sz="2000" dirty="0"/>
              <a:t> time </a:t>
            </a:r>
            <a:r>
              <a:rPr lang="es-ES" sz="2000" dirty="0" err="1"/>
              <a:t>import</a:t>
            </a:r>
            <a:r>
              <a:rPr lang="es-ES" sz="2000" dirty="0"/>
              <a:t> time</a:t>
            </a:r>
          </a:p>
          <a:p>
            <a:pPr algn="l"/>
            <a:r>
              <a:rPr lang="es-ES" sz="2000" dirty="0"/>
              <a:t>t0 = time()</a:t>
            </a:r>
          </a:p>
          <a:p>
            <a:pPr algn="l"/>
            <a:r>
              <a:rPr lang="es-ES" sz="2000" dirty="0" err="1"/>
              <a:t>for</a:t>
            </a:r>
            <a:r>
              <a:rPr lang="es-ES" sz="2000" dirty="0"/>
              <a:t> </a:t>
            </a:r>
            <a:r>
              <a:rPr lang="es-ES" sz="2000" dirty="0" err="1"/>
              <a:t>epoch</a:t>
            </a:r>
            <a:r>
              <a:rPr lang="es-ES" sz="2000" dirty="0"/>
              <a:t> in </a:t>
            </a:r>
            <a:r>
              <a:rPr lang="es-ES" sz="2000" dirty="0" err="1"/>
              <a:t>range</a:t>
            </a:r>
            <a:r>
              <a:rPr lang="es-ES" sz="2000" dirty="0"/>
              <a:t>(</a:t>
            </a:r>
            <a:r>
              <a:rPr lang="es-ES" sz="2000" dirty="0">
                <a:solidFill>
                  <a:srgbClr val="FF0000"/>
                </a:solidFill>
              </a:rPr>
              <a:t>3</a:t>
            </a:r>
            <a:r>
              <a:rPr lang="es-ES" sz="2000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08075692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EFEC3-243E-2BFC-002A-6D8EA825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1E340C14-AC41-690C-68BD-52A2E73E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DE2116-36E9-4D7D-1AC1-67275B0BED20}"/>
              </a:ext>
            </a:extLst>
          </p:cNvPr>
          <p:cNvSpPr txBox="1"/>
          <p:nvPr/>
        </p:nvSpPr>
        <p:spPr>
          <a:xfrm>
            <a:off x="457197" y="673184"/>
            <a:ext cx="8359543" cy="4127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Federated Learning: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IID partición aleatoria estratificada.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No-IID: mezclas desbalanceadas con parámetro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Alpha - cuanto menor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alpha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, mayor heterogeneidad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Regresión Logística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19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def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run_federated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(</a:t>
            </a:r>
            <a:r>
              <a:rPr lang="es-ES_tradnl" sz="19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num_rounds</a:t>
            </a:r>
            <a:r>
              <a:rPr lang="es-ES_tradnl" sz="1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=5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_tradnl" sz="19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num_clients</a:t>
            </a:r>
            <a:r>
              <a:rPr lang="es-ES_tradnl" sz="1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=10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frac_fit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=0.5, </a:t>
            </a:r>
            <a:r>
              <a:rPr lang="es-ES_tradnl" sz="19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iid</a:t>
            </a:r>
            <a:r>
              <a:rPr lang="es-ES_tradnl" sz="1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=True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_tradnl" sz="1900" strike="sngStrike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dir_alpha</a:t>
            </a:r>
            <a:r>
              <a:rPr lang="es-ES_tradnl" sz="1900" strike="sngStrike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=0.5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local_epochs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=1,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lr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=0.1,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strategy_name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="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FedAvg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",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prox_mu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=0.0):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19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def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split_dirichlet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(X, y, </a:t>
            </a:r>
            <a:r>
              <a:rPr lang="es-ES_tradnl" sz="19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num_clients</a:t>
            </a:r>
            <a:r>
              <a:rPr lang="es-ES_tradnl" sz="1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=10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_tradnl" sz="19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alpha</a:t>
            </a:r>
            <a:r>
              <a:rPr lang="es-ES_tradnl" sz="1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=0.5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, </a:t>
            </a:r>
            <a:r>
              <a:rPr lang="es-ES_tradnl" sz="19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seed</a:t>
            </a:r>
            <a:r>
              <a:rPr lang="es-ES_tradnl" sz="19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=42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):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19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574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3AC35-DB40-FC71-8AC5-01D61F7A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EF4A0CF-AE75-C545-3001-CF267A31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5A28A8-96BC-02C4-0FBA-2C4A4B7FF493}"/>
              </a:ext>
            </a:extLst>
          </p:cNvPr>
          <p:cNvSpPr txBox="1"/>
          <p:nvPr/>
        </p:nvSpPr>
        <p:spPr>
          <a:xfrm>
            <a:off x="457197" y="673184"/>
            <a:ext cx="8359543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Gradient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Descent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(GD):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Es un método numérico para minimizar una función de pérdida (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loss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function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Stochastic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Gradient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Descent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(SGD):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A diferencia del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batch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GD, que usa todo el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dataset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para calcular el gradiente en cada paso, SGD usa solo un </a:t>
            </a: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minibatch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 pequeño)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 err="1">
                <a:latin typeface="Calibri" pitchFamily="34" charset="0"/>
                <a:cs typeface="Calibri" pitchFamily="34" charset="0"/>
              </a:rPr>
              <a:t>FedProx</a:t>
            </a:r>
            <a:r>
              <a:rPr lang="es-ES_tradnl" sz="1900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900" dirty="0">
                <a:latin typeface="Calibri" pitchFamily="34" charset="0"/>
                <a:cs typeface="Calibri" pitchFamily="34" charset="0"/>
              </a:rPr>
              <a:t>penaliza desviarse de los pesos globales</a:t>
            </a:r>
          </a:p>
        </p:txBody>
      </p:sp>
    </p:spTree>
    <p:extLst>
      <p:ext uri="{BB962C8B-B14F-4D97-AF65-F5344CB8AC3E}">
        <p14:creationId xmlns:p14="http://schemas.microsoft.com/office/powerpoint/2010/main" val="237874073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DCBAF-B44E-9E2F-FF6B-904F1BAA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0E19924-22FF-EF31-BC5E-FFDF3729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2DBBD5-14CF-B626-684F-0474854AD41A}"/>
              </a:ext>
            </a:extLst>
          </p:cNvPr>
          <p:cNvSpPr txBox="1"/>
          <p:nvPr/>
        </p:nvSpPr>
        <p:spPr>
          <a:xfrm>
            <a:off x="0" y="463514"/>
            <a:ext cx="9018872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>
                <a:latin typeface="Calibri" pitchFamily="34" charset="0"/>
                <a:cs typeface="Calibri" pitchFamily="34" charset="0"/>
              </a:rPr>
              <a:t>Estrategias de agregación: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 err="1">
                <a:latin typeface="Calibri" pitchFamily="34" charset="0"/>
                <a:cs typeface="Calibri" pitchFamily="34" charset="0"/>
              </a:rPr>
              <a:t>FedAvg</a:t>
            </a:r>
            <a:r>
              <a:rPr lang="es-ES_tradnl" sz="1700" dirty="0">
                <a:latin typeface="Calibri" pitchFamily="34" charset="0"/>
                <a:cs typeface="Calibri" pitchFamily="34" charset="0"/>
              </a:rPr>
              <a:t> (Federated </a:t>
            </a:r>
            <a:r>
              <a:rPr lang="es-ES_tradnl" sz="1700" dirty="0" err="1">
                <a:latin typeface="Calibri" pitchFamily="34" charset="0"/>
                <a:cs typeface="Calibri" pitchFamily="34" charset="0"/>
              </a:rPr>
              <a:t>Averaging</a:t>
            </a:r>
            <a:r>
              <a:rPr lang="es-ES_tradnl" sz="1700" dirty="0">
                <a:latin typeface="Calibri" pitchFamily="34" charset="0"/>
                <a:cs typeface="Calibri" pitchFamily="34" charset="0"/>
              </a:rPr>
              <a:t>):  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>
                <a:latin typeface="Calibri" pitchFamily="34" charset="0"/>
                <a:cs typeface="Calibri" pitchFamily="34" charset="0"/>
              </a:rPr>
              <a:t>Promedia los parámetros de los modelos locales, ponderando por el número de ejemplos de cada cliente.  </a:t>
            </a:r>
          </a:p>
          <a:p>
            <a:pPr marL="1628775" lvl="3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>
                <a:latin typeface="Calibri" pitchFamily="34" charset="0"/>
                <a:cs typeface="Calibri" pitchFamily="34" charset="0"/>
              </a:rPr>
              <a:t>Simple y eficaz, es la base de la mayoría de experimentos.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 err="1">
                <a:latin typeface="Calibri" pitchFamily="34" charset="0"/>
                <a:cs typeface="Calibri" pitchFamily="34" charset="0"/>
              </a:rPr>
              <a:t>FedAdam</a:t>
            </a:r>
            <a:r>
              <a:rPr lang="es-ES_tradnl" sz="17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>
                <a:latin typeface="Calibri" pitchFamily="34" charset="0"/>
                <a:cs typeface="Calibri" pitchFamily="34" charset="0"/>
              </a:rPr>
              <a:t>Aplica el optimizador Adam en el servidor en lugar de un simple promedio.  </a:t>
            </a:r>
          </a:p>
          <a:p>
            <a:pPr marL="1628775" lvl="3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>
                <a:latin typeface="Calibri" pitchFamily="34" charset="0"/>
                <a:cs typeface="Calibri" pitchFamily="34" charset="0"/>
              </a:rPr>
              <a:t>Puede acelerar la convergencia y manejar mejor escenarios heterogéneos.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 err="1">
                <a:latin typeface="Calibri" pitchFamily="34" charset="0"/>
                <a:cs typeface="Calibri" pitchFamily="34" charset="0"/>
              </a:rPr>
              <a:t>FedProx</a:t>
            </a:r>
            <a:r>
              <a:rPr lang="es-ES_tradnl" sz="17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>
                <a:latin typeface="Calibri" pitchFamily="34" charset="0"/>
                <a:cs typeface="Calibri" pitchFamily="34" charset="0"/>
              </a:rPr>
              <a:t>Modifica la función de pérdida local añadiendo un término de regularización respecto al modelo global.  </a:t>
            </a:r>
          </a:p>
          <a:p>
            <a:pPr marL="1628775" lvl="3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>
                <a:latin typeface="Calibri" pitchFamily="34" charset="0"/>
                <a:cs typeface="Calibri" pitchFamily="34" charset="0"/>
              </a:rPr>
              <a:t>Evita que los clientes se desvíen demasiado cuando sus datos son muy distintos (escenarios no-IID).  </a:t>
            </a:r>
          </a:p>
          <a:p>
            <a:pPr marL="1628775" lvl="3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1700" dirty="0">
                <a:latin typeface="Calibri" pitchFamily="34" charset="0"/>
                <a:cs typeface="Calibri" pitchFamily="34" charset="0"/>
              </a:rPr>
              <a:t>En la práctica, usamos la misma agregación que </a:t>
            </a:r>
            <a:r>
              <a:rPr lang="es-ES_tradnl" sz="1700" dirty="0" err="1">
                <a:latin typeface="Calibri" pitchFamily="34" charset="0"/>
                <a:cs typeface="Calibri" pitchFamily="34" charset="0"/>
              </a:rPr>
              <a:t>FedAvg</a:t>
            </a:r>
            <a:r>
              <a:rPr lang="es-ES_tradnl" sz="1700" dirty="0">
                <a:latin typeface="Calibri" pitchFamily="34" charset="0"/>
                <a:cs typeface="Calibri" pitchFamily="34" charset="0"/>
              </a:rPr>
              <a:t>, pero el entrenamiento local incluye el término “proximal”.</a:t>
            </a:r>
          </a:p>
        </p:txBody>
      </p:sp>
    </p:spTree>
    <p:extLst>
      <p:ext uri="{BB962C8B-B14F-4D97-AF65-F5344CB8AC3E}">
        <p14:creationId xmlns:p14="http://schemas.microsoft.com/office/powerpoint/2010/main" val="28832048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Breve presentación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198" y="662724"/>
            <a:ext cx="8686802" cy="4086829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r>
              <a:rPr lang="es-ES" sz="1500" dirty="0"/>
              <a:t>Afiliación &amp; Formación:</a:t>
            </a:r>
          </a:p>
          <a:p>
            <a:pPr lvl="1" algn="just"/>
            <a:r>
              <a:rPr lang="es-ES" sz="1350" dirty="0"/>
              <a:t>Catedrático de Universidad en la UCLM</a:t>
            </a:r>
          </a:p>
          <a:p>
            <a:pPr lvl="1" algn="just"/>
            <a:r>
              <a:rPr lang="es-ES" sz="1350" dirty="0"/>
              <a:t>Ingeniero Informático y Doctor en Informática en el 2005 y 2009 por la UCLM</a:t>
            </a:r>
          </a:p>
          <a:p>
            <a:pPr algn="just"/>
            <a:r>
              <a:rPr lang="es-ES" sz="1500" dirty="0"/>
              <a:t>Perfil Docente:</a:t>
            </a:r>
          </a:p>
          <a:p>
            <a:pPr lvl="1" algn="just"/>
            <a:r>
              <a:rPr lang="es-ES" sz="1350" dirty="0"/>
              <a:t>15 años de experiencia docente</a:t>
            </a:r>
          </a:p>
          <a:p>
            <a:pPr lvl="1" algn="just"/>
            <a:r>
              <a:rPr lang="es-ES" sz="1350" dirty="0"/>
              <a:t>Director Master en Formación Permanente en Ciberseguridad</a:t>
            </a:r>
          </a:p>
          <a:p>
            <a:pPr algn="just"/>
            <a:r>
              <a:rPr lang="es-ES" sz="1500" dirty="0"/>
              <a:t>Perfil Investigador:</a:t>
            </a:r>
          </a:p>
          <a:p>
            <a:pPr lvl="1" algn="just"/>
            <a:r>
              <a:rPr lang="es-ES" sz="1350" dirty="0"/>
              <a:t>Investigación en Malware, amenazas y forense en IoT</a:t>
            </a:r>
          </a:p>
          <a:p>
            <a:pPr lvl="1" algn="just"/>
            <a:r>
              <a:rPr lang="es-ES" sz="1350" dirty="0"/>
              <a:t>Perito forense judicial y Consultor + formador</a:t>
            </a:r>
          </a:p>
          <a:p>
            <a:pPr algn="just"/>
            <a:r>
              <a:rPr lang="es-ES" sz="1500" dirty="0"/>
              <a:t>Certificaciones:</a:t>
            </a:r>
          </a:p>
          <a:p>
            <a:pPr lvl="1" algn="just"/>
            <a:r>
              <a:rPr lang="es-ES" sz="1350" dirty="0"/>
              <a:t>Instructor CCNA Security y CCNP Switch CISCO</a:t>
            </a:r>
          </a:p>
          <a:p>
            <a:pPr lvl="1" algn="just"/>
            <a:r>
              <a:rPr lang="es-ES" sz="1350" dirty="0"/>
              <a:t>CSNA de </a:t>
            </a:r>
            <a:r>
              <a:rPr lang="es-ES" sz="1350" dirty="0" err="1"/>
              <a:t>Stormshield</a:t>
            </a:r>
            <a:endParaRPr lang="es-ES" sz="1350" dirty="0"/>
          </a:p>
          <a:p>
            <a:pPr lvl="1" algn="just"/>
            <a:r>
              <a:rPr lang="es-ES" sz="1350" dirty="0"/>
              <a:t>Instructor </a:t>
            </a:r>
            <a:r>
              <a:rPr lang="es-ES" sz="1350" dirty="0" err="1"/>
              <a:t>Certified</a:t>
            </a:r>
            <a:r>
              <a:rPr lang="es-ES" sz="1350" dirty="0"/>
              <a:t> </a:t>
            </a:r>
            <a:r>
              <a:rPr lang="es-ES" sz="1350" dirty="0" err="1"/>
              <a:t>Ethical</a:t>
            </a:r>
            <a:r>
              <a:rPr lang="es-ES" sz="1350" dirty="0"/>
              <a:t> Hacking (CEH) de EC Council</a:t>
            </a:r>
          </a:p>
          <a:p>
            <a:pPr lvl="1" algn="just"/>
            <a:r>
              <a:rPr lang="es-ES" sz="1350" dirty="0"/>
              <a:t>Instructor </a:t>
            </a:r>
            <a:r>
              <a:rPr lang="es-ES" sz="1350" dirty="0" err="1"/>
              <a:t>Computer</a:t>
            </a:r>
            <a:r>
              <a:rPr lang="es-ES" sz="1350" dirty="0"/>
              <a:t> Hacking </a:t>
            </a:r>
            <a:r>
              <a:rPr lang="es-ES" sz="1350" dirty="0" err="1"/>
              <a:t>Forensic</a:t>
            </a:r>
            <a:r>
              <a:rPr lang="es-ES" sz="1350" dirty="0"/>
              <a:t> </a:t>
            </a:r>
            <a:r>
              <a:rPr lang="es-ES" sz="1350" dirty="0" err="1"/>
              <a:t>Investigator</a:t>
            </a:r>
            <a:r>
              <a:rPr lang="es-ES" sz="1350" dirty="0"/>
              <a:t> (CHFI) de EC Council</a:t>
            </a:r>
          </a:p>
          <a:p>
            <a:pPr algn="just"/>
            <a:r>
              <a:rPr lang="es-ES" sz="1500" dirty="0" err="1"/>
              <a:t>Linkedin</a:t>
            </a:r>
            <a:r>
              <a:rPr lang="es-ES" sz="1500" dirty="0"/>
              <a:t>: </a:t>
            </a:r>
          </a:p>
          <a:p>
            <a:pPr lvl="1" algn="just"/>
            <a:r>
              <a:rPr lang="es-ES" sz="1350" dirty="0"/>
              <a:t>https://</a:t>
            </a:r>
            <a:r>
              <a:rPr lang="es-ES" sz="1350" dirty="0" err="1"/>
              <a:t>www.linkedin.com</a:t>
            </a:r>
            <a:r>
              <a:rPr lang="es-ES" sz="1350" dirty="0"/>
              <a:t>/in/josé-luis-martínez-martínez-060679120</a:t>
            </a:r>
          </a:p>
          <a:p>
            <a:pPr algn="just"/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519604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037A-2B83-84F5-4116-F3F21ECB0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88D2350-DCEC-8305-3115-67BB50E9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4ACCC29-D930-437C-247B-25F315B78350}"/>
              </a:ext>
            </a:extLst>
          </p:cNvPr>
          <p:cNvSpPr txBox="1"/>
          <p:nvPr/>
        </p:nvSpPr>
        <p:spPr>
          <a:xfrm>
            <a:off x="457198" y="673184"/>
            <a:ext cx="8369168" cy="377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Materiales pueden ser un punto de partida para adentrarse en el mundo del Federated Learning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Comprender desde un ejercicio práctico cómo funciona Federated Learning frente a estrategias centralizadas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En la Keynote del Viernes, más…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lvl="2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10333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0F5E5-A548-119A-706E-BEB2F2B9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5BCF24B-1F3A-206E-4580-BB381031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17" y="1235570"/>
            <a:ext cx="6564428" cy="145322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Taller Práctico de Aprendizaje Federado en la Detección de Ciber-Amenazas</a:t>
            </a:r>
          </a:p>
        </p:txBody>
      </p:sp>
    </p:spTree>
    <p:extLst>
      <p:ext uri="{BB962C8B-B14F-4D97-AF65-F5344CB8AC3E}">
        <p14:creationId xmlns:p14="http://schemas.microsoft.com/office/powerpoint/2010/main" val="38001063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4294967295"/>
          </p:nvPr>
        </p:nvSpPr>
        <p:spPr>
          <a:xfrm>
            <a:off x="457197" y="898050"/>
            <a:ext cx="8423033" cy="367623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ES" dirty="0"/>
              <a:t>Presentación</a:t>
            </a:r>
          </a:p>
          <a:p>
            <a:r>
              <a:rPr lang="es-ES" dirty="0"/>
              <a:t>Introducción</a:t>
            </a:r>
          </a:p>
          <a:p>
            <a:r>
              <a:rPr lang="es-ES" dirty="0"/>
              <a:t>Iniciando</a:t>
            </a:r>
          </a:p>
          <a:p>
            <a:r>
              <a:rPr lang="es-ES" dirty="0"/>
              <a:t>Conceptos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28689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C2A4A-7969-1438-7B41-9471A2CC4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2846E481-616F-FC1E-E6FF-EF41700C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D7E4994-D124-5327-56E3-2654B9768BDD}"/>
              </a:ext>
            </a:extLst>
          </p:cNvPr>
          <p:cNvSpPr txBox="1"/>
          <p:nvPr/>
        </p:nvSpPr>
        <p:spPr>
          <a:xfrm>
            <a:off x="457198" y="673184"/>
            <a:ext cx="8399931" cy="545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Taller guiado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Todo paso a paso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No es trivial hacer algo vistoso en este ámbito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Pueda servir como punto de partida de algún trabajo de investigación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Abiertos a colaborar en cualquier ámbito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Diseñado para 4horas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Ejercicios / retos finales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lvl="2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470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9ACC6-71F6-F429-2B83-9A69B153C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AF1E8DDC-59E1-EF60-56ED-5DCA8500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37438"/>
            <a:ext cx="8229600" cy="869072"/>
          </a:xfrm>
        </p:spPr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3074" name="Picture 2" descr="A Comprehensive Guide to Federated Learning - The Couchbase Blog">
            <a:extLst>
              <a:ext uri="{FF2B5EF4-FFF2-40B4-BE49-F238E27FC236}">
                <a16:creationId xmlns:a16="http://schemas.microsoft.com/office/drawing/2014/main" id="{59427F2C-8F92-22DD-4455-3FC7D9998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2" y="134470"/>
            <a:ext cx="5081384" cy="47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C87617-199A-3A19-F110-19432B928AC0}"/>
              </a:ext>
            </a:extLst>
          </p:cNvPr>
          <p:cNvSpPr txBox="1"/>
          <p:nvPr/>
        </p:nvSpPr>
        <p:spPr>
          <a:xfrm>
            <a:off x="86627" y="1657280"/>
            <a:ext cx="44853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dirty="0" err="1">
                <a:hlinkClick r:id="rId4"/>
              </a:rPr>
              <a:t>Nebu</a:t>
            </a:r>
            <a:r>
              <a:rPr lang="es-ES" dirty="0" err="1">
                <a:hlinkClick r:id="rId4"/>
              </a:rPr>
              <a:t>l</a:t>
            </a:r>
            <a:r>
              <a:rPr lang="es-ES" dirty="0" err="1">
                <a:hlinkClick r:id="rId4"/>
              </a:rPr>
              <a:t>a</a:t>
            </a:r>
            <a:r>
              <a:rPr lang="es-ES" dirty="0"/>
              <a:t> -  Universidad de Murcia, España</a:t>
            </a:r>
          </a:p>
          <a:p>
            <a:pPr algn="l"/>
            <a:r>
              <a:rPr lang="es-ES" dirty="0">
                <a:hlinkClick r:id="rId5"/>
              </a:rPr>
              <a:t>Truffles</a:t>
            </a:r>
            <a:r>
              <a:rPr lang="es-ES" dirty="0"/>
              <a:t> – Universidad de Vigo, España</a:t>
            </a:r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endParaRPr lang="es-ES" dirty="0"/>
          </a:p>
          <a:p>
            <a:pPr algn="l"/>
            <a:r>
              <a:rPr lang="es-ES" dirty="0" err="1"/>
              <a:t>Datasets</a:t>
            </a:r>
            <a:r>
              <a:rPr lang="es-ES" dirty="0"/>
              <a:t>:</a:t>
            </a:r>
          </a:p>
          <a:p>
            <a:pPr algn="l"/>
            <a:r>
              <a:rPr lang="es-ES" dirty="0" err="1">
                <a:hlinkClick r:id="rId6"/>
              </a:rPr>
              <a:t>kaggle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54667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C2C1F-7601-7CA4-F779-90388A99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09C272C7-AD43-A267-1D68-B4F9DA3A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3" name="Picture 2" descr="Centralized vs Distributed On-Site vs Federated Learning Architectures:...  | Download Scientific Diagram">
            <a:extLst>
              <a:ext uri="{FF2B5EF4-FFF2-40B4-BE49-F238E27FC236}">
                <a16:creationId xmlns:a16="http://schemas.microsoft.com/office/drawing/2014/main" id="{389EE9C9-091E-5B7E-C516-1EFB447E9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71" y="763579"/>
            <a:ext cx="8446654" cy="39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238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2420B-3FDE-8322-97EE-6171AD4C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B1F6C053-A2C6-6B6A-5FD9-F4DA455B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BB65B7-76A6-EE52-EC44-FBF25D9595C4}"/>
              </a:ext>
            </a:extLst>
          </p:cNvPr>
          <p:cNvSpPr txBox="1"/>
          <p:nvPr/>
        </p:nvSpPr>
        <p:spPr>
          <a:xfrm>
            <a:off x="1" y="565607"/>
            <a:ext cx="4679576" cy="46812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Pasos: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Instalación herramientas y librerías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Descarga de </a:t>
            </a: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datasets</a:t>
            </a: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Ciberseguridad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imágenes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Preprocesado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Training Vs. Test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Entrenamiento Centralizado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Random</a:t>
            </a:r>
            <a:r>
              <a:rPr lang="es-ES_tradnl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s-ES_tradnl" sz="2000" dirty="0" err="1">
                <a:latin typeface="Calibri" pitchFamily="34" charset="0"/>
                <a:cs typeface="Calibri" pitchFamily="34" charset="0"/>
              </a:rPr>
              <a:t>forest</a:t>
            </a:r>
            <a:endParaRPr lang="es-ES_tradnl" sz="2000" dirty="0">
              <a:latin typeface="Calibri" pitchFamily="34" charset="0"/>
              <a:cs typeface="Calibri" pitchFamily="34" charset="0"/>
            </a:endParaRP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Regresión lineal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CNN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000" dirty="0">
                <a:latin typeface="Calibri" pitchFamily="34" charset="0"/>
                <a:cs typeface="Calibri" pitchFamily="34" charset="0"/>
              </a:rPr>
              <a:t>Evaluación escenario centralizado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2CE5870-78B1-EC35-15DF-E965AEE7BC55}"/>
              </a:ext>
            </a:extLst>
          </p:cNvPr>
          <p:cNvSpPr txBox="1"/>
          <p:nvPr/>
        </p:nvSpPr>
        <p:spPr>
          <a:xfrm>
            <a:off x="4679577" y="565607"/>
            <a:ext cx="4007221" cy="4681282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Pasos: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Entrenamiento federado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Estrategias de agregación federadas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Escenario no-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iiD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Comparar centralizado Vs federado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Experimientos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Ejercicios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7501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FEA43-9B78-3FEF-7515-5BA762B9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1861C99-E51D-D5A4-504D-893E9C63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Iniciando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02EA4F-A030-4F7C-C33C-1254254037FE}"/>
              </a:ext>
            </a:extLst>
          </p:cNvPr>
          <p:cNvSpPr txBox="1"/>
          <p:nvPr/>
        </p:nvSpPr>
        <p:spPr>
          <a:xfrm>
            <a:off x="457198" y="673184"/>
            <a:ext cx="8615780" cy="4681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Máquina anfitrión: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Windows, MAC, Kali Linux,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etc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…</a:t>
            </a:r>
          </a:p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Descargarse: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Visual Studio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Code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  <a:hlinkClick r:id="rId2"/>
              </a:rPr>
              <a:t>https://code.visualstudio.com/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lvl="3" algn="just"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(revisar la arquitectura del sistema)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Instalar:</a:t>
            </a:r>
          </a:p>
          <a:p>
            <a:pPr marL="1628775" lvl="3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sudo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dpkg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 -i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paquete.deb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1628775" lvl="3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sudo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apt-get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 -f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install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Material del Taller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  <a:hlinkClick r:id="rId3"/>
              </a:rPr>
              <a:t>https://github.com/joseluispplu/TallerFederatedLearning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lvl="2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99266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4A4DD-4AED-A2CF-03EB-3C76422E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4B40E81-EFA9-82DE-8AD5-0B3FE09D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Iniciando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0FAD04-C07D-009D-C191-8842E6152051}"/>
              </a:ext>
            </a:extLst>
          </p:cNvPr>
          <p:cNvSpPr txBox="1"/>
          <p:nvPr/>
        </p:nvSpPr>
        <p:spPr>
          <a:xfrm>
            <a:off x="457198" y="673184"/>
            <a:ext cx="8615780" cy="5004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7175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VS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code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Pulsa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Ctrl+Shift+X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 → abre el Marketplace de Extensiones.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Busca "Python"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Instálala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Busca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Jupyter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Instálala</a:t>
            </a:r>
          </a:p>
          <a:p>
            <a:pPr marL="714375" lvl="1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Venv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Opción1: ejecutar en la terminal los comandos del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readme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s-ES_tradnl" sz="2100" dirty="0">
                <a:latin typeface="Calibri" pitchFamily="34" charset="0"/>
                <a:cs typeface="Calibri" pitchFamily="34" charset="0"/>
              </a:rPr>
              <a:t>Opción 2: desde el fichero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jupyter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, arriba a la derecha: Seleccionar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Kernel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 y crear el nuevo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enviroment</a:t>
            </a:r>
            <a:r>
              <a:rPr lang="es-ES_tradnl" sz="2100" dirty="0">
                <a:latin typeface="Calibri" pitchFamily="34" charset="0"/>
                <a:cs typeface="Calibri" pitchFamily="34" charset="0"/>
              </a:rPr>
              <a:t> con el </a:t>
            </a:r>
            <a:r>
              <a:rPr lang="es-ES_tradnl" sz="2100" dirty="0" err="1">
                <a:latin typeface="Calibri" pitchFamily="34" charset="0"/>
                <a:cs typeface="Calibri" pitchFamily="34" charset="0"/>
              </a:rPr>
              <a:t>requirements.txt</a:t>
            </a: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lvl="1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marL="1171575" lvl="2" indent="-257175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  <a:p>
            <a:pPr lvl="2" algn="just">
              <a:spcBef>
                <a:spcPct val="20000"/>
              </a:spcBef>
              <a:buClr>
                <a:schemeClr val="bg2"/>
              </a:buClr>
              <a:buSzPct val="75000"/>
            </a:pPr>
            <a:endParaRPr lang="es-ES_tradnl" sz="21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5501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ITSUE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.1) Plantilla MUii" id="{6E7823B9-2ABB-4CAD-A944-53B1895B796B}" vid="{3457AC65-1CAC-46C9-A9DF-93D11939072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MUii</Template>
  <TotalTime>24025</TotalTime>
  <Words>1095</Words>
  <Application>Microsoft Macintosh PowerPoint</Application>
  <PresentationFormat>Presentación en pantalla (16:9)</PresentationFormat>
  <Paragraphs>184</Paragraphs>
  <Slides>21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ITSUE</vt:lpstr>
      <vt:lpstr>Taller Práctico de Aprendizaje Federado en la Detección de Ciber-Amenazas</vt:lpstr>
      <vt:lpstr>Breve presentación</vt:lpstr>
      <vt:lpstr>Índice</vt:lpstr>
      <vt:lpstr>Introducción</vt:lpstr>
      <vt:lpstr>Introducción</vt:lpstr>
      <vt:lpstr>Introducción</vt:lpstr>
      <vt:lpstr>Introducción</vt:lpstr>
      <vt:lpstr>Iniciando</vt:lpstr>
      <vt:lpstr>Iniciando</vt:lpstr>
      <vt:lpstr>Iniciando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Conceptos</vt:lpstr>
      <vt:lpstr>Conclusiones</vt:lpstr>
      <vt:lpstr>Taller Práctico de Aprendizaje Federado en la Detección de Ciber-Amenazas</vt:lpstr>
    </vt:vector>
  </TitlesOfParts>
  <Company>Universidad de Castilla-La Mancha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Modelado de  dinámica continua</dc:title>
  <dc:creator>rcasado</dc:creator>
  <cp:keywords>ITSUE</cp:keywords>
  <cp:lastModifiedBy>José Luis Martínez Martínez</cp:lastModifiedBy>
  <cp:revision>310</cp:revision>
  <cp:lastPrinted>2018-01-08T18:40:05Z</cp:lastPrinted>
  <dcterms:created xsi:type="dcterms:W3CDTF">2014-11-03T18:38:35Z</dcterms:created>
  <dcterms:modified xsi:type="dcterms:W3CDTF">2025-10-01T14:35:28Z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