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1" r:id="rId3"/>
    <p:sldId id="283" r:id="rId4"/>
    <p:sldId id="287" r:id="rId5"/>
    <p:sldId id="288" r:id="rId6"/>
    <p:sldId id="289" r:id="rId7"/>
    <p:sldId id="291" r:id="rId8"/>
    <p:sldId id="284" r:id="rId9"/>
    <p:sldId id="285" r:id="rId10"/>
    <p:sldId id="286" r:id="rId11"/>
    <p:sldId id="290" r:id="rId12"/>
    <p:sldId id="262" r:id="rId13"/>
    <p:sldId id="263" r:id="rId14"/>
    <p:sldId id="265" r:id="rId15"/>
    <p:sldId id="264" r:id="rId16"/>
    <p:sldId id="266" r:id="rId17"/>
    <p:sldId id="267" r:id="rId18"/>
    <p:sldId id="272" r:id="rId19"/>
    <p:sldId id="273" r:id="rId20"/>
    <p:sldId id="274" r:id="rId21"/>
    <p:sldId id="268" r:id="rId22"/>
    <p:sldId id="275" r:id="rId23"/>
    <p:sldId id="269" r:id="rId24"/>
    <p:sldId id="270" r:id="rId25"/>
    <p:sldId id="259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B2"/>
    <a:srgbClr val="4FD7D5"/>
    <a:srgbClr val="F5C93E"/>
    <a:srgbClr val="285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203DE-D44D-4EEA-A81E-552002EAF82D}" type="datetimeFigureOut">
              <a:rPr lang="es-ES" smtClean="0"/>
              <a:t>24/07/2025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60A4D-2921-40AE-A823-EC8E1127BD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9941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60A4D-2921-40AE-A823-EC8E1127BD5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3317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60A4D-2921-40AE-A823-EC8E1127BD5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81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AC24B-4A92-F7F1-A774-4731EAD8E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D69D96-BB30-4EC9-E522-074FE746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68B9EC-AED1-5886-D668-62DF3D7F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23ED-53DF-4224-AD36-3EC3F196DD7B}" type="datetimeFigureOut">
              <a:rPr lang="es-MX" smtClean="0"/>
              <a:t>24/07/2025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8AA79A-3D35-E4C2-95DD-65BDBB29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3E6820-AECA-A490-5B8A-9021462C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029C-D03A-4643-A2BE-73FEB8A647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528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B05B9-F455-3C95-5233-F567CAC6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4BE51B-140D-9C0E-575F-0F703ADE5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66DAC9-19DB-61AC-BB01-6D313581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23ED-53DF-4224-AD36-3EC3F196DD7B}" type="datetimeFigureOut">
              <a:rPr lang="es-MX" smtClean="0"/>
              <a:t>24/07/2025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C37AB7-EFC9-1E4D-6080-A62C4C62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393B03-654C-74D2-0066-60FF3466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029C-D03A-4643-A2BE-73FEB8A647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806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10D0AC-0391-4193-AACF-47BB82872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5879F2-1164-BAD8-2939-6860734F6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AFA2DC-12B7-5682-2274-6B1A007D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23ED-53DF-4224-AD36-3EC3F196DD7B}" type="datetimeFigureOut">
              <a:rPr lang="es-MX" smtClean="0"/>
              <a:t>24/07/2025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A0F094-9EB5-D263-737F-CFF5AEE2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0FCBD-A0F6-2018-B43F-DF4A737B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029C-D03A-4643-A2BE-73FEB8A647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543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729C4-F741-6800-3FA0-FCA03D76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7DFDAF-0047-707A-9AAC-644025C1D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16EA00-07AD-E56C-2341-8DC932B1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23ED-53DF-4224-AD36-3EC3F196DD7B}" type="datetimeFigureOut">
              <a:rPr lang="es-MX" smtClean="0"/>
              <a:t>24/07/2025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9F5E1A-D286-0517-3DC1-74C84985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502857-3A76-8C24-AFE3-C6DD19AF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029C-D03A-4643-A2BE-73FEB8A647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14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F4EF7-3404-3080-A5EF-F2E743C2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52ECE5-6911-F813-D1C3-1315A7B48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75764D-8BCA-3D52-29F9-4DFA1696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23ED-53DF-4224-AD36-3EC3F196DD7B}" type="datetimeFigureOut">
              <a:rPr lang="es-MX" smtClean="0"/>
              <a:t>24/07/2025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11F66F-4C04-D123-C524-E9937E89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521CCF-1770-78C8-F885-A5790D52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029C-D03A-4643-A2BE-73FEB8A647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949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EC16D-75F2-0E8B-7FFD-0E34637C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ACA09B-A015-F430-8F69-53808AE15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D9309D-2C47-34FD-5F3D-E03FB0DEB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0377A3-C362-0D86-8D82-66EB6A3D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23ED-53DF-4224-AD36-3EC3F196DD7B}" type="datetimeFigureOut">
              <a:rPr lang="es-MX" smtClean="0"/>
              <a:t>24/07/2025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FAEA09-70D2-6C0B-F735-74A54052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A91B1B-3330-21F4-721E-B6710FFF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029C-D03A-4643-A2BE-73FEB8A647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34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A0579-4433-1CE5-7B77-F3F75696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47E10E-178D-C74F-DC65-10AFDE8FD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F77BDB-1691-BF8B-200C-F1C753A53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310A623-FF3B-A437-9101-A2C17B50C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4EAE46-4AEC-6F1A-DEBF-F7B50EC85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9C14203-35A2-4FC8-B3B6-0139C4D8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23ED-53DF-4224-AD36-3EC3F196DD7B}" type="datetimeFigureOut">
              <a:rPr lang="es-MX" smtClean="0"/>
              <a:t>24/07/2025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F96906D-07E6-A341-3B81-0D5827FF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58DA71-6E90-4C06-28C5-8039AB77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029C-D03A-4643-A2BE-73FEB8A647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2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E3BF7-9EA1-2A01-204E-4CA5D87D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076711-0259-99DB-8369-AFFB9CCE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23ED-53DF-4224-AD36-3EC3F196DD7B}" type="datetimeFigureOut">
              <a:rPr lang="es-MX" smtClean="0"/>
              <a:t>24/07/2025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971403-2DE8-0238-16AD-7E598B9B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0C6A19-5BFC-4F65-4FE3-4C83D5EB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029C-D03A-4643-A2BE-73FEB8A647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112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A2A59E-248E-EE35-6EFB-42644AF4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23ED-53DF-4224-AD36-3EC3F196DD7B}" type="datetimeFigureOut">
              <a:rPr lang="es-MX" smtClean="0"/>
              <a:t>24/07/2025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97F842-AA94-2EA3-AE1C-CADC608E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C90952-0AC9-7CF8-03A0-80281750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029C-D03A-4643-A2BE-73FEB8A647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142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2A9DE-7564-9E98-966D-C3DCA1088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A76CCA-AE5B-2730-534D-8D376FB69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1890CB-4123-2AAC-2757-9148A0D5D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2D4A8A-17A5-B5D7-3826-5167CD91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23ED-53DF-4224-AD36-3EC3F196DD7B}" type="datetimeFigureOut">
              <a:rPr lang="es-MX" smtClean="0"/>
              <a:t>24/07/2025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23D1F4-4356-F759-5719-6F4C06AD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076107-EF9B-708C-98B4-11C0DCAD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029C-D03A-4643-A2BE-73FEB8A647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130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3FFF5-707A-10E1-0269-0E8500803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84F9B4-1852-72AC-144C-748F1DA4C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2B2BE7-FCE5-48AE-7F83-AA5DC46E0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9566D2-67B0-0825-38E9-26133FFE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23ED-53DF-4224-AD36-3EC3F196DD7B}" type="datetimeFigureOut">
              <a:rPr lang="es-MX" smtClean="0"/>
              <a:t>24/07/2025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5BD1CF-6A93-A3B3-7133-740FBD86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2F2D3E-BC7E-776F-5CB0-57F0BE37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029C-D03A-4643-A2BE-73FEB8A647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593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CDCEE8-E02E-4A0D-7C14-4C1AD4DF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264A4A-B2BA-F04A-6B86-DC1EE61B7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596AB9-DD61-5CCB-8459-4DFD1B2F7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D23ED-53DF-4224-AD36-3EC3F196DD7B}" type="datetimeFigureOut">
              <a:rPr lang="es-MX" smtClean="0"/>
              <a:t>24/07/2025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7C4AE0-A88C-076A-1BDA-A2EE6AE81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DC7C3D-E220-25DD-0B38-F91AB382D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E029C-D03A-4643-A2BE-73FEB8A647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435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058E2F3-ABE9-3E4F-670A-9E7C01282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F5A526A-0221-7922-72BB-41B954A8C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1094" y="2832100"/>
            <a:ext cx="6874210" cy="1193800"/>
          </a:xfrm>
        </p:spPr>
        <p:txBody>
          <a:bodyPr>
            <a:normAutofit fontScale="90000"/>
          </a:bodyPr>
          <a:lstStyle/>
          <a:p>
            <a:r>
              <a:rPr lang="es-ES" sz="5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VRF Y ALGORITMO DE AGRUPAMIENTO</a:t>
            </a:r>
            <a:endParaRPr lang="es-MX" sz="54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8C9B21-7B3F-399C-D530-4F9404540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1251" y="4222423"/>
            <a:ext cx="6511047" cy="4571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s-ES" sz="11200" dirty="0">
                <a:latin typeface="Century Gothic" panose="020B0502020202020204" pitchFamily="34" charset="0"/>
              </a:rPr>
              <a:t>Responsable José Luis </a:t>
            </a:r>
            <a:r>
              <a:rPr lang="es-ES" sz="11200" dirty="0" err="1">
                <a:latin typeface="Century Gothic" panose="020B0502020202020204" pitchFamily="34" charset="0"/>
              </a:rPr>
              <a:t>Valdéz</a:t>
            </a:r>
            <a:r>
              <a:rPr lang="es-ES" sz="11200" dirty="0">
                <a:latin typeface="Century Gothic" panose="020B0502020202020204" pitchFamily="34" charset="0"/>
              </a:rPr>
              <a:t> 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endParaRPr lang="es-MX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25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24985-80FA-5937-8260-DAD7DC1A9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7B10F89-BE5A-77BB-0F2B-8703E179FFBD}"/>
              </a:ext>
            </a:extLst>
          </p:cNvPr>
          <p:cNvSpPr txBox="1"/>
          <p:nvPr/>
        </p:nvSpPr>
        <p:spPr>
          <a:xfrm>
            <a:off x="736600" y="474133"/>
            <a:ext cx="10435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Comparativa de Rangos – Frescura (El Bodegón)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F556186-817E-87E4-23DD-B5E671CA0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754"/>
              </p:ext>
            </p:extLst>
          </p:nvPr>
        </p:nvGraphicFramePr>
        <p:xfrm>
          <a:off x="812800" y="1507067"/>
          <a:ext cx="10435167" cy="4165547"/>
        </p:xfrm>
        <a:graphic>
          <a:graphicData uri="http://schemas.openxmlformats.org/drawingml/2006/table">
            <a:tbl>
              <a:tblPr/>
              <a:tblGrid>
                <a:gridCol w="1421793">
                  <a:extLst>
                    <a:ext uri="{9D8B030D-6E8A-4147-A177-3AD203B41FA5}">
                      <a16:colId xmlns:a16="http://schemas.microsoft.com/office/drawing/2014/main" val="404430375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2206781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1308374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8165244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81303622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0574478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52162954"/>
                    </a:ext>
                  </a:extLst>
                </a:gridCol>
              </a:tblGrid>
              <a:tr h="940607">
                <a:tc>
                  <a:txBody>
                    <a:bodyPr/>
                    <a:lstStyle/>
                    <a:p>
                      <a:r>
                        <a:rPr lang="es-MX" sz="1800" b="1" dirty="0"/>
                        <a:t>Rango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1" dirty="0"/>
                        <a:t>Convencional (días)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1" dirty="0"/>
                        <a:t>Cuentas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1" dirty="0"/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1" dirty="0" err="1"/>
                        <a:t>Clusterizado</a:t>
                      </a:r>
                      <a:r>
                        <a:rPr lang="es-MX" sz="1800" b="1" dirty="0"/>
                        <a:t> (días)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1" dirty="0"/>
                        <a:t>Cuentas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1" dirty="0"/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464242"/>
                  </a:ext>
                </a:extLst>
              </a:tr>
              <a:tr h="537490">
                <a:tc>
                  <a:txBody>
                    <a:bodyPr/>
                    <a:lstStyle/>
                    <a:p>
                      <a:r>
                        <a:rPr lang="es-MX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561 - 1,096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43,070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15.35%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456 - 1,096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94,075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33.54%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08675"/>
                  </a:ext>
                </a:extLst>
              </a:tr>
              <a:tr h="537490">
                <a:tc>
                  <a:txBody>
                    <a:bodyPr/>
                    <a:lstStyle/>
                    <a:p>
                      <a:r>
                        <a:rPr lang="es-MX" sz="18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281 - 560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50,818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18.12%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271 - 455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26,128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9.31%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755059"/>
                  </a:ext>
                </a:extLst>
              </a:tr>
              <a:tr h="537490">
                <a:tc>
                  <a:txBody>
                    <a:bodyPr/>
                    <a:lstStyle/>
                    <a:p>
                      <a:r>
                        <a:rPr lang="es-MX" sz="18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111 - 280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67,070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23.91%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121 – 270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32,984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11.76%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475019"/>
                  </a:ext>
                </a:extLst>
              </a:tr>
              <a:tr h="537490">
                <a:tc>
                  <a:txBody>
                    <a:bodyPr/>
                    <a:lstStyle/>
                    <a:p>
                      <a:r>
                        <a:rPr lang="es-MX" sz="18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31 - 110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38,592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13.76%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61 – 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29,664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10.57%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71081"/>
                  </a:ext>
                </a:extLst>
              </a:tr>
              <a:tr h="537490">
                <a:tc>
                  <a:txBody>
                    <a:bodyPr/>
                    <a:lstStyle/>
                    <a:p>
                      <a:r>
                        <a:rPr lang="es-MX" sz="18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0 - 30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19,000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6.77%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0 – 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35,699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12.73%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572115"/>
                  </a:ext>
                </a:extLst>
              </a:tr>
              <a:tr h="537490">
                <a:tc>
                  <a:txBody>
                    <a:bodyPr/>
                    <a:lstStyle/>
                    <a:p>
                      <a:r>
                        <a:rPr lang="es-MX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61,964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22.09%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61,964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22.09%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662227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58A53DB0-C4EB-3F07-D83D-43E6F96B6B16}"/>
              </a:ext>
            </a:extLst>
          </p:cNvPr>
          <p:cNvSpPr txBox="1"/>
          <p:nvPr/>
        </p:nvSpPr>
        <p:spPr>
          <a:xfrm>
            <a:off x="431800" y="5936106"/>
            <a:ext cx="331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Número de cuentas: </a:t>
            </a:r>
            <a:r>
              <a:rPr lang="es-MX" b="1" dirty="0"/>
              <a:t>280,514 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432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DAAF7-4B9C-8B83-B1EA-E56ADF8B1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48F7E78-93EC-375D-4788-9F0B7A5955E3}"/>
              </a:ext>
            </a:extLst>
          </p:cNvPr>
          <p:cNvSpPr txBox="1"/>
          <p:nvPr/>
        </p:nvSpPr>
        <p:spPr>
          <a:xfrm>
            <a:off x="403754" y="221214"/>
            <a:ext cx="1028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Comparativa por Distribución de Clientes (El Bodegón)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26EF88A-6C8E-414C-A2E4-BFAD0B7BE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293" y="951690"/>
            <a:ext cx="4865466" cy="29025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0DFEEF5-266B-60C1-B27F-2E792B22E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334" y="3753040"/>
            <a:ext cx="4865466" cy="300375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4ECB5B7-D93A-5B8D-8693-E61885FD4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54" y="1054285"/>
            <a:ext cx="4523845" cy="269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3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4288C-B791-0F22-082E-D5CDE5A5E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B8328BA-63C5-DA28-8D18-F5F3AF3E9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32"/>
            <a:ext cx="12227668" cy="6878063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C7E6C16-7AC3-BB4B-B928-8899AED8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72" y="0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Algoritmo de agrupamiento 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C364C59-AA34-CB30-75CE-F8536AB658B8}"/>
              </a:ext>
            </a:extLst>
          </p:cNvPr>
          <p:cNvSpPr txBox="1">
            <a:spLocks/>
          </p:cNvSpPr>
          <p:nvPr/>
        </p:nvSpPr>
        <p:spPr>
          <a:xfrm>
            <a:off x="552855" y="2273029"/>
            <a:ext cx="10515600" cy="2853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97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Objetivo:</a:t>
            </a:r>
          </a:p>
          <a:p>
            <a:endParaRPr lang="es-ES" dirty="0">
              <a:latin typeface="Century Gothic" panose="020B0502020202020204" pitchFamily="34" charset="0"/>
            </a:endParaRPr>
          </a:p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Análisis del comportamiento del cliente a mayor detalle, basado en el Valor, Frecuencia y la Recencia. </a:t>
            </a:r>
          </a:p>
        </p:txBody>
      </p:sp>
    </p:spTree>
    <p:extLst>
      <p:ext uri="{BB962C8B-B14F-4D97-AF65-F5344CB8AC3E}">
        <p14:creationId xmlns:p14="http://schemas.microsoft.com/office/powerpoint/2010/main" val="1569754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9963C-2171-F5FA-4D30-83FB6571E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546E910-006A-201A-A8E9-34D90E0F1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32"/>
            <a:ext cx="12227668" cy="6878063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5595747-6EAD-B3A5-6CF2-F3DDE07F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72" y="0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Descripción de los segmentos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86D6024-C15C-EEBA-39E2-03DADC3E65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08" t="9630" r="5257" b="9753"/>
          <a:stretch>
            <a:fillRect/>
          </a:stretch>
        </p:blipFill>
        <p:spPr>
          <a:xfrm>
            <a:off x="1989667" y="1197040"/>
            <a:ext cx="7907866" cy="509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47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48CC5-EA1A-F5AF-FF3B-C0DC2A233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1398A24-076C-FBE6-0C24-1150557B4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32"/>
            <a:ext cx="12227668" cy="6878063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7FE80B2-F703-FD3A-37D5-C4A4D1F9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72" y="0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Segmentos VFR LM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AE6715-76D4-8254-29AB-396FDFDDF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127" y="991023"/>
            <a:ext cx="9581745" cy="560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5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09396-0F0D-2038-2D77-98819154C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DDB1A2E-E484-6D88-5A86-741A2CB98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32"/>
            <a:ext cx="12227668" cy="6878063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ABF94A-FCF8-8705-256F-8DA2DF07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72" y="0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Distribución LM 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72C95B1-4FCA-82B8-63E1-7B58E0553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18" y="1072322"/>
            <a:ext cx="9996163" cy="539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98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6FC66-78BB-C713-A42F-6ACC7DC7A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C73AFF4-E463-1D71-29B0-004F1C582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32"/>
            <a:ext cx="12227668" cy="6878063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E43F78C-56EA-6125-9E71-52E98720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72" y="0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Segmentos EB 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8661E9-14FA-FFB1-738A-FE6A390B4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65" y="1029229"/>
            <a:ext cx="9650739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60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7395E-9C52-C4C8-20EF-1A97543FC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23F6E0B-7B1B-B114-9BF9-A946A997C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32"/>
            <a:ext cx="12227668" cy="6878063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07B026A-AC40-431C-F52C-30653D76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72" y="0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Distribución EB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9C2D7D6-178A-CC80-9C7E-FBEF3757C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866" y="999068"/>
            <a:ext cx="8739681" cy="555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5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3A43B-7237-AF34-B524-1A90C0809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7DB35DB-20EC-7FD5-A4C5-D46643A9E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C1E61C6-F910-DE27-9673-CC7F1E194A49}"/>
              </a:ext>
            </a:extLst>
          </p:cNvPr>
          <p:cNvSpPr txBox="1">
            <a:spLocks/>
          </p:cNvSpPr>
          <p:nvPr/>
        </p:nvSpPr>
        <p:spPr>
          <a:xfrm>
            <a:off x="4965970" y="2734734"/>
            <a:ext cx="6874210" cy="119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Análisis de Sensibilidad</a:t>
            </a:r>
            <a:endParaRPr lang="es-MX" sz="5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97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1EBBE-3A91-9647-B7AF-806B36174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A03CC-6349-A933-1465-DA2E1454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Objetivo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547015-A9D0-E0CF-8E6F-18E28C503C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20799" y="2113743"/>
            <a:ext cx="8822268" cy="308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Evaluar la estabilidad de los clientes en sus quintiles VFR ante </a:t>
            </a:r>
            <a:r>
              <a:rPr lang="es-MX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pequeñas variaciones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 sus métricas al corte de primero de Junio: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🧾 </a:t>
            </a:r>
            <a:r>
              <a:rPr lang="es-MX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Venta Total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± $2,000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🔁 </a:t>
            </a:r>
            <a:r>
              <a:rPr lang="es-MX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Frecuencia de Compra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± 1 visita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⏱️ </a:t>
            </a:r>
            <a:r>
              <a:rPr lang="es-MX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Frescura (Recencia)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± 30 días desde última compra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3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F8DF9C9-EF90-D505-CC2C-F4D18C5DA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7668" cy="6878063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1D710E-9EC2-BF59-BC92-B5E15A21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5" y="223736"/>
            <a:ext cx="10515600" cy="1325563"/>
          </a:xfrm>
        </p:spPr>
        <p:txBody>
          <a:bodyPr>
            <a:normAutofit/>
          </a:bodyPr>
          <a:lstStyle/>
          <a:p>
            <a:r>
              <a:rPr lang="es-E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VFR </a:t>
            </a:r>
            <a:endParaRPr lang="es-MX" sz="6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43E7368-4C0A-85CC-4A10-19BBCC27F527}"/>
              </a:ext>
            </a:extLst>
          </p:cNvPr>
          <p:cNvSpPr txBox="1">
            <a:spLocks/>
          </p:cNvSpPr>
          <p:nvPr/>
        </p:nvSpPr>
        <p:spPr>
          <a:xfrm>
            <a:off x="1721489" y="2187961"/>
            <a:ext cx="5766881" cy="3187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VALOR </a:t>
            </a:r>
          </a:p>
          <a:p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FRECUENCIA</a:t>
            </a:r>
          </a:p>
          <a:p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RESENCIA 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EC06BEA-BA4E-6B76-6465-DCAE207AE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65" y="4528590"/>
            <a:ext cx="846482" cy="8464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975128D-8DA6-AF91-422B-C63FB202D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8" y="2119878"/>
            <a:ext cx="932412" cy="93241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358C382-052C-ACB1-A961-C3E02D998A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8" y="3364023"/>
            <a:ext cx="777249" cy="77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18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D3535-6C53-C385-989E-72D1132DA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DF8D5AD-48B6-C748-9100-D33DBB2A4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32"/>
            <a:ext cx="12227668" cy="6878063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1A52662-0151-8D3E-57FD-366D0247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69" y="0"/>
            <a:ext cx="11939261" cy="1325563"/>
          </a:xfrm>
        </p:spPr>
        <p:txBody>
          <a:bodyPr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Análisis de sensibilidad – Valor de Compra 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0B98C4-7C3C-D060-98B8-70068143D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1411795"/>
            <a:ext cx="10872238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43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453B4-4D50-A6A3-DC3C-8F3B15229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9FF4495-1C18-50E3-1340-23F1450E0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32"/>
            <a:ext cx="12227668" cy="6878063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B5CCB3-3D39-8E5E-FA53-A255C1FD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72" y="0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Análisis de sensibilidad - Frecuencia 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33C26F7-4690-8928-9637-2F2D5A49A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03" y="1325563"/>
            <a:ext cx="113252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41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42F42-5934-BF21-1994-9AB0F3CA3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2420FFF-0409-A549-864A-DA63B7C9D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32"/>
            <a:ext cx="12227668" cy="6878063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832A53-E2BB-545E-E42C-08239523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72" y="0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Análisis de sensibilidad - Frescura 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0D7989-6174-CB31-02F9-E5A3D3F5D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1335595"/>
            <a:ext cx="113252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08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3D937-03BC-AF03-4629-493B205BE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491D81B-E1AF-CAD2-E8A8-102997765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68" y="0"/>
            <a:ext cx="12227668" cy="6878063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51C56CE-40AE-2426-90C5-4BBB7A18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72" y="0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97B2"/>
                </a:solidFill>
                <a:latin typeface="Century Gothic" panose="020B0502020202020204" pitchFamily="34" charset="0"/>
              </a:rPr>
              <a:t>Estrategias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781595F-951B-5BFC-1B37-2235B1D13D5C}"/>
              </a:ext>
            </a:extLst>
          </p:cNvPr>
          <p:cNvSpPr txBox="1">
            <a:spLocks/>
          </p:cNvSpPr>
          <p:nvPr/>
        </p:nvSpPr>
        <p:spPr>
          <a:xfrm>
            <a:off x="475034" y="1399803"/>
            <a:ext cx="35976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solidFill>
                  <a:srgbClr val="F5C93E"/>
                </a:solidFill>
                <a:latin typeface="Century Gothic" panose="020B0502020202020204" pitchFamily="34" charset="0"/>
              </a:rPr>
              <a:t>Clientes LM </a:t>
            </a:r>
            <a:endParaRPr lang="es-MX" sz="3600" dirty="0">
              <a:solidFill>
                <a:srgbClr val="F5C93E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9831A56-C8EE-DE93-8956-F355B49B8538}"/>
              </a:ext>
            </a:extLst>
          </p:cNvPr>
          <p:cNvSpPr txBox="1">
            <a:spLocks/>
          </p:cNvSpPr>
          <p:nvPr/>
        </p:nvSpPr>
        <p:spPr>
          <a:xfrm>
            <a:off x="404508" y="2565575"/>
            <a:ext cx="54393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Bajo compromiso </a:t>
            </a:r>
          </a:p>
          <a:p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Alto riesgo valioso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05EA31F-4304-638A-A7BA-13B4936F6A0A}"/>
              </a:ext>
            </a:extLst>
          </p:cNvPr>
          <p:cNvSpPr txBox="1">
            <a:spLocks/>
          </p:cNvSpPr>
          <p:nvPr/>
        </p:nvSpPr>
        <p:spPr>
          <a:xfrm>
            <a:off x="7615135" y="1399803"/>
            <a:ext cx="35976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solidFill>
                  <a:srgbClr val="F5C93E"/>
                </a:solidFill>
                <a:latin typeface="Century Gothic" panose="020B0502020202020204" pitchFamily="34" charset="0"/>
              </a:rPr>
              <a:t>Clientes EB </a:t>
            </a:r>
            <a:endParaRPr lang="es-MX" sz="3600" dirty="0">
              <a:solidFill>
                <a:srgbClr val="F5C93E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5BB58BC-A5A9-BBF9-50AB-19B9185EA077}"/>
              </a:ext>
            </a:extLst>
          </p:cNvPr>
          <p:cNvSpPr txBox="1">
            <a:spLocks/>
          </p:cNvSpPr>
          <p:nvPr/>
        </p:nvSpPr>
        <p:spPr>
          <a:xfrm>
            <a:off x="6752617" y="2072616"/>
            <a:ext cx="54393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Alto riesgo valioso</a:t>
            </a:r>
            <a:endParaRPr lang="es-MX" sz="3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022159-459B-7F84-AFE1-3E1234FBB751}"/>
              </a:ext>
            </a:extLst>
          </p:cNvPr>
          <p:cNvSpPr txBox="1">
            <a:spLocks/>
          </p:cNvSpPr>
          <p:nvPr/>
        </p:nvSpPr>
        <p:spPr>
          <a:xfrm>
            <a:off x="1347281" y="5056912"/>
            <a:ext cx="10004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>
                <a:solidFill>
                  <a:srgbClr val="4FD7D5"/>
                </a:solidFill>
                <a:latin typeface="Century Gothic" panose="020B0502020202020204" pitchFamily="34" charset="0"/>
              </a:rPr>
              <a:t>IMCV-Comercial y operaciones-Mercadotecnia-Crédito </a:t>
            </a:r>
            <a:endParaRPr lang="es-MX" sz="2800" dirty="0">
              <a:solidFill>
                <a:srgbClr val="4FD7D5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F7148AE-53AD-0F0C-AA84-870482A7EF62}"/>
              </a:ext>
            </a:extLst>
          </p:cNvPr>
          <p:cNvSpPr txBox="1">
            <a:spLocks/>
          </p:cNvSpPr>
          <p:nvPr/>
        </p:nvSpPr>
        <p:spPr>
          <a:xfrm>
            <a:off x="3336587" y="4468368"/>
            <a:ext cx="75081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solidFill>
                  <a:srgbClr val="0097B2"/>
                </a:solidFill>
                <a:latin typeface="Century Gothic" panose="020B0502020202020204" pitchFamily="34" charset="0"/>
              </a:rPr>
              <a:t>Direcciones relacionadas</a:t>
            </a:r>
            <a:endParaRPr lang="es-MX" sz="3600" dirty="0">
              <a:solidFill>
                <a:srgbClr val="0097B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45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33BC4-C2EE-53A7-CB96-15FAD9E6A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BE5CF5D-D72D-59BF-7BEC-2E4B3A446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32"/>
            <a:ext cx="12227668" cy="6878063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A46F5B4-440F-4BE9-67EB-A504700B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72" y="0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Análisis 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30057E0-9B80-67DB-65AA-37C497D5DC51}"/>
              </a:ext>
            </a:extLst>
          </p:cNvPr>
          <p:cNvSpPr txBox="1">
            <a:spLocks/>
          </p:cNvSpPr>
          <p:nvPr/>
        </p:nvSpPr>
        <p:spPr>
          <a:xfrm>
            <a:off x="1425099" y="1384235"/>
            <a:ext cx="4400147" cy="1772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4700" b="1" u="sng" dirty="0">
                <a:solidFill>
                  <a:srgbClr val="0097B2"/>
                </a:solidFill>
                <a:latin typeface="Century Gothic" panose="020B0502020202020204" pitchFamily="34" charset="0"/>
              </a:rPr>
              <a:t>LM</a:t>
            </a:r>
          </a:p>
          <a:p>
            <a:endParaRPr lang="es-ES" sz="47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algn="r"/>
            <a:r>
              <a:rPr lang="es-ES" sz="47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Hibernando</a:t>
            </a:r>
          </a:p>
          <a:p>
            <a:r>
              <a:rPr lang="es-ES" dirty="0">
                <a:latin typeface="Century Gothic" panose="020B0502020202020204" pitchFamily="34" charset="0"/>
              </a:rPr>
              <a:t>  </a:t>
            </a:r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95C8515-339E-121F-CD22-DE1D96878C7F}"/>
              </a:ext>
            </a:extLst>
          </p:cNvPr>
          <p:cNvSpPr txBox="1">
            <a:spLocks/>
          </p:cNvSpPr>
          <p:nvPr/>
        </p:nvSpPr>
        <p:spPr>
          <a:xfrm>
            <a:off x="6152747" y="1313803"/>
            <a:ext cx="4588560" cy="3541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600" b="1" u="sng" dirty="0">
                <a:solidFill>
                  <a:srgbClr val="0097B2"/>
                </a:solidFill>
                <a:latin typeface="Century Gothic" panose="020B0502020202020204" pitchFamily="34" charset="0"/>
              </a:rPr>
              <a:t>EB</a:t>
            </a:r>
          </a:p>
          <a:p>
            <a:endParaRPr lang="es-ES" sz="8600" dirty="0">
              <a:latin typeface="Century Gothic" panose="020B0502020202020204" pitchFamily="34" charset="0"/>
            </a:endParaRPr>
          </a:p>
          <a:p>
            <a:r>
              <a:rPr lang="es-ES" sz="8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Hibernando</a:t>
            </a:r>
          </a:p>
          <a:p>
            <a:endParaRPr lang="es-ES" sz="8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s-ES" sz="8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Bajo compromiso </a:t>
            </a:r>
          </a:p>
          <a:p>
            <a:endParaRPr lang="es-ES" sz="8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s-ES" sz="8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Baja prioridad </a:t>
            </a:r>
          </a:p>
          <a:p>
            <a:r>
              <a:rPr lang="es-ES" dirty="0">
                <a:latin typeface="Century Gothic" panose="020B0502020202020204" pitchFamily="34" charset="0"/>
              </a:rPr>
              <a:t>  </a:t>
            </a:r>
            <a:endParaRPr lang="es-MX" dirty="0">
              <a:latin typeface="Century Gothic" panose="020B0502020202020204" pitchFamily="34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D1A41A0-ED27-091C-C3BD-DB56461BC0DC}"/>
              </a:ext>
            </a:extLst>
          </p:cNvPr>
          <p:cNvCxnSpPr>
            <a:cxnSpLocks/>
          </p:cNvCxnSpPr>
          <p:nvPr/>
        </p:nvCxnSpPr>
        <p:spPr>
          <a:xfrm>
            <a:off x="5988996" y="1063910"/>
            <a:ext cx="0" cy="3459452"/>
          </a:xfrm>
          <a:prstGeom prst="line">
            <a:avLst/>
          </a:prstGeom>
          <a:ln w="38100">
            <a:solidFill>
              <a:srgbClr val="4FD7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9F4D45A4-9631-BDD2-1EA2-6D7C8ED3B620}"/>
              </a:ext>
            </a:extLst>
          </p:cNvPr>
          <p:cNvSpPr txBox="1">
            <a:spLocks/>
          </p:cNvSpPr>
          <p:nvPr/>
        </p:nvSpPr>
        <p:spPr>
          <a:xfrm>
            <a:off x="751464" y="4855623"/>
            <a:ext cx="112273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Comportamiento de compras, crediticio, garantías y devoluciones, productos adquiridos y datos socioeconómicos.   </a:t>
            </a:r>
            <a:endParaRPr lang="es-MX" sz="2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72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18FB77A-F3A0-1FFA-82ED-E8C5C96B6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67"/>
          <a:stretch/>
        </p:blipFill>
        <p:spPr>
          <a:xfrm>
            <a:off x="0" y="6574536"/>
            <a:ext cx="12192000" cy="283464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BE92E9-E2DF-7B47-A377-86EF472CD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25"/>
          <a:stretch/>
        </p:blipFill>
        <p:spPr>
          <a:xfrm>
            <a:off x="0" y="0"/>
            <a:ext cx="7031736" cy="657453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7E65D17-94B2-7A9D-3F2C-124703617B48}"/>
              </a:ext>
            </a:extLst>
          </p:cNvPr>
          <p:cNvSpPr/>
          <p:nvPr/>
        </p:nvSpPr>
        <p:spPr>
          <a:xfrm>
            <a:off x="7031736" y="0"/>
            <a:ext cx="5160264" cy="6574536"/>
          </a:xfrm>
          <a:prstGeom prst="rect">
            <a:avLst/>
          </a:prstGeom>
          <a:solidFill>
            <a:srgbClr val="2854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18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C260F55-9CBD-80D5-FD48-A6D0B16CB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36361"/>
              </p:ext>
            </p:extLst>
          </p:nvPr>
        </p:nvGraphicFramePr>
        <p:xfrm>
          <a:off x="1278466" y="377560"/>
          <a:ext cx="8712201" cy="2834640"/>
        </p:xfrm>
        <a:graphic>
          <a:graphicData uri="http://schemas.openxmlformats.org/drawingml/2006/table">
            <a:tbl>
              <a:tblPr/>
              <a:tblGrid>
                <a:gridCol w="2904067">
                  <a:extLst>
                    <a:ext uri="{9D8B030D-6E8A-4147-A177-3AD203B41FA5}">
                      <a16:colId xmlns:a16="http://schemas.microsoft.com/office/drawing/2014/main" val="1940859752"/>
                    </a:ext>
                  </a:extLst>
                </a:gridCol>
                <a:gridCol w="2904067">
                  <a:extLst>
                    <a:ext uri="{9D8B030D-6E8A-4147-A177-3AD203B41FA5}">
                      <a16:colId xmlns:a16="http://schemas.microsoft.com/office/drawing/2014/main" val="3507900097"/>
                    </a:ext>
                  </a:extLst>
                </a:gridCol>
                <a:gridCol w="2904067">
                  <a:extLst>
                    <a:ext uri="{9D8B030D-6E8A-4147-A177-3AD203B41FA5}">
                      <a16:colId xmlns:a16="http://schemas.microsoft.com/office/drawing/2014/main" val="3683940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b="1" dirty="0"/>
                        <a:t>Métrica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Rangos Convencionales (Manual)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Rangos </a:t>
                      </a:r>
                      <a:r>
                        <a:rPr lang="es-MX" b="1" dirty="0" err="1"/>
                        <a:t>Clusterizados</a:t>
                      </a:r>
                      <a:r>
                        <a:rPr lang="es-MX" b="1" dirty="0"/>
                        <a:t> (Automático)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7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dirty="0"/>
                        <a:t>Valor de compra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Corte </a:t>
                      </a:r>
                      <a:r>
                        <a:rPr lang="pt-BR" dirty="0" err="1"/>
                        <a:t>arbitrario</a:t>
                      </a:r>
                      <a:r>
                        <a:rPr lang="pt-BR" dirty="0"/>
                        <a:t> (</a:t>
                      </a:r>
                      <a:r>
                        <a:rPr lang="pt-BR" dirty="0" err="1"/>
                        <a:t>ej</a:t>
                      </a:r>
                      <a:r>
                        <a:rPr lang="pt-BR" dirty="0"/>
                        <a:t>. cada $7,000 o $14,000)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Cortes basados en agrupaciones naturales de comportamiento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27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/>
                        <a:t>Frecuencia de visita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Saltos fijos (1, 2-3, 4-7...)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Detecta cambios reales en hábitos de visita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793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dirty="0"/>
                        <a:t>Frescura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Rango manual por días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Separa mejor clientes recientes vs inactivos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468998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3001C96C-1DAC-6A6D-C57E-6A06EFD8E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2" y="3361267"/>
            <a:ext cx="5904440" cy="331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8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F325E-2B6A-C249-2805-AC84C134D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7E4D0EE-C10E-18F4-6DC2-BC93693114C0}"/>
              </a:ext>
            </a:extLst>
          </p:cNvPr>
          <p:cNvSpPr txBox="1"/>
          <p:nvPr/>
        </p:nvSpPr>
        <p:spPr>
          <a:xfrm>
            <a:off x="736599" y="474133"/>
            <a:ext cx="10303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Comparativa de Rangos – Valor de Compra (La Marina)</a:t>
            </a:r>
            <a:endParaRPr lang="es-MX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533609D-95A7-C254-3375-DEA88FED5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675637"/>
              </p:ext>
            </p:extLst>
          </p:nvPr>
        </p:nvGraphicFramePr>
        <p:xfrm>
          <a:off x="855133" y="1475737"/>
          <a:ext cx="10303591" cy="4352258"/>
        </p:xfrm>
        <a:graphic>
          <a:graphicData uri="http://schemas.openxmlformats.org/drawingml/2006/table">
            <a:tbl>
              <a:tblPr/>
              <a:tblGrid>
                <a:gridCol w="1414171">
                  <a:extLst>
                    <a:ext uri="{9D8B030D-6E8A-4147-A177-3AD203B41FA5}">
                      <a16:colId xmlns:a16="http://schemas.microsoft.com/office/drawing/2014/main" val="2985197193"/>
                    </a:ext>
                  </a:extLst>
                </a:gridCol>
                <a:gridCol w="2234962">
                  <a:extLst>
                    <a:ext uri="{9D8B030D-6E8A-4147-A177-3AD203B41FA5}">
                      <a16:colId xmlns:a16="http://schemas.microsoft.com/office/drawing/2014/main" val="969980004"/>
                    </a:ext>
                  </a:extLst>
                </a:gridCol>
                <a:gridCol w="1075267">
                  <a:extLst>
                    <a:ext uri="{9D8B030D-6E8A-4147-A177-3AD203B41FA5}">
                      <a16:colId xmlns:a16="http://schemas.microsoft.com/office/drawing/2014/main" val="3251846356"/>
                    </a:ext>
                  </a:extLst>
                </a:gridCol>
                <a:gridCol w="1134481">
                  <a:extLst>
                    <a:ext uri="{9D8B030D-6E8A-4147-A177-3AD203B41FA5}">
                      <a16:colId xmlns:a16="http://schemas.microsoft.com/office/drawing/2014/main" val="1103405629"/>
                    </a:ext>
                  </a:extLst>
                </a:gridCol>
                <a:gridCol w="2159052">
                  <a:extLst>
                    <a:ext uri="{9D8B030D-6E8A-4147-A177-3AD203B41FA5}">
                      <a16:colId xmlns:a16="http://schemas.microsoft.com/office/drawing/2014/main" val="418868339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760622517"/>
                    </a:ext>
                  </a:extLst>
                </a:gridCol>
                <a:gridCol w="1091858">
                  <a:extLst>
                    <a:ext uri="{9D8B030D-6E8A-4147-A177-3AD203B41FA5}">
                      <a16:colId xmlns:a16="http://schemas.microsoft.com/office/drawing/2014/main" val="3378837699"/>
                    </a:ext>
                  </a:extLst>
                </a:gridCol>
              </a:tblGrid>
              <a:tr h="699866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</a:rPr>
                        <a:t>Rango</a:t>
                      </a:r>
                    </a:p>
                  </a:txBody>
                  <a:tcPr marL="91287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</a:rPr>
                        <a:t>Convencional (MXN)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</a:rPr>
                        <a:t>Cuentas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</a:rPr>
                        <a:t>Clusterizado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</a:rPr>
                        <a:t> (MXN)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</a:rPr>
                        <a:t>Cuentas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510432"/>
                  </a:ext>
                </a:extLst>
              </a:tr>
              <a:tr h="6998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 dirty="0">
                          <a:effectLst/>
                        </a:rPr>
                        <a:t>5</a:t>
                      </a:r>
                    </a:p>
                  </a:txBody>
                  <a:tcPr marL="91287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 dirty="0">
                          <a:effectLst/>
                        </a:rPr>
                        <a:t>90,001 - 919,744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>
                          <a:effectLst/>
                        </a:rPr>
                        <a:t>6,153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>
                          <a:effectLst/>
                        </a:rPr>
                        <a:t>4.93%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>
                          <a:effectLst/>
                        </a:rPr>
                        <a:t>96,001 - 919,744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>
                          <a:effectLst/>
                        </a:rPr>
                        <a:t>5,236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>
                          <a:effectLst/>
                        </a:rPr>
                        <a:t>4.20%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708024"/>
                  </a:ext>
                </a:extLst>
              </a:tr>
              <a:tr h="6998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 dirty="0">
                          <a:effectLst/>
                        </a:rPr>
                        <a:t>4</a:t>
                      </a:r>
                    </a:p>
                  </a:txBody>
                  <a:tcPr marL="91287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 dirty="0">
                          <a:effectLst/>
                        </a:rPr>
                        <a:t>60,001 - 90,000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 dirty="0">
                          <a:effectLst/>
                        </a:rPr>
                        <a:t>8,766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>
                          <a:effectLst/>
                        </a:rPr>
                        <a:t>7.03%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>
                          <a:effectLst/>
                        </a:rPr>
                        <a:t>61,001 - 96,000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>
                          <a:effectLst/>
                        </a:rPr>
                        <a:t>9,167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>
                          <a:effectLst/>
                        </a:rPr>
                        <a:t>7.35%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136158"/>
                  </a:ext>
                </a:extLst>
              </a:tr>
              <a:tr h="6998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>
                          <a:effectLst/>
                        </a:rPr>
                        <a:t>3</a:t>
                      </a:r>
                    </a:p>
                  </a:txBody>
                  <a:tcPr marL="91287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 dirty="0">
                          <a:effectLst/>
                        </a:rPr>
                        <a:t>30,001 - 60,000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 dirty="0">
                          <a:effectLst/>
                        </a:rPr>
                        <a:t>25,496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 dirty="0">
                          <a:effectLst/>
                        </a:rPr>
                        <a:t>20.43%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>
                          <a:effectLst/>
                        </a:rPr>
                        <a:t>36,001 - 61,000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>
                          <a:effectLst/>
                        </a:rPr>
                        <a:t>18,461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>
                          <a:effectLst/>
                        </a:rPr>
                        <a:t>14.80%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863329"/>
                  </a:ext>
                </a:extLst>
              </a:tr>
              <a:tr h="6998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>
                          <a:effectLst/>
                        </a:rPr>
                        <a:t>2</a:t>
                      </a:r>
                    </a:p>
                  </a:txBody>
                  <a:tcPr marL="91287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>
                          <a:effectLst/>
                        </a:rPr>
                        <a:t>15,001 - 30,000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>
                          <a:effectLst/>
                        </a:rPr>
                        <a:t>28,014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 dirty="0">
                          <a:effectLst/>
                        </a:rPr>
                        <a:t>22.45%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 dirty="0">
                          <a:effectLst/>
                        </a:rPr>
                        <a:t>17,001 - 36,000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>
                          <a:effectLst/>
                        </a:rPr>
                        <a:t>30,978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>
                          <a:effectLst/>
                        </a:rPr>
                        <a:t>24.83%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048896"/>
                  </a:ext>
                </a:extLst>
              </a:tr>
              <a:tr h="426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>
                          <a:effectLst/>
                        </a:rPr>
                        <a:t>1</a:t>
                      </a:r>
                    </a:p>
                  </a:txBody>
                  <a:tcPr marL="91287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>
                          <a:effectLst/>
                        </a:rPr>
                        <a:t>1 - 15,000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>
                          <a:effectLst/>
                        </a:rPr>
                        <a:t>46,550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>
                          <a:effectLst/>
                        </a:rPr>
                        <a:t>37.31%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 dirty="0">
                          <a:effectLst/>
                        </a:rPr>
                        <a:t>1 - 17,000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 dirty="0">
                          <a:effectLst/>
                        </a:rPr>
                        <a:t>51,137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 dirty="0">
                          <a:effectLst/>
                        </a:rPr>
                        <a:t>40.98%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136055"/>
                  </a:ext>
                </a:extLst>
              </a:tr>
              <a:tr h="426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>
                          <a:effectLst/>
                        </a:rPr>
                        <a:t>0</a:t>
                      </a:r>
                    </a:p>
                  </a:txBody>
                  <a:tcPr marL="91287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 dirty="0">
                          <a:effectLst/>
                        </a:rPr>
                        <a:t>0 - 0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>
                          <a:effectLst/>
                        </a:rPr>
                        <a:t>9,796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 dirty="0">
                          <a:effectLst/>
                        </a:rPr>
                        <a:t>7.85%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 dirty="0">
                          <a:effectLst/>
                        </a:rPr>
                        <a:t>0 - 0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 dirty="0">
                          <a:effectLst/>
                        </a:rPr>
                        <a:t>9,796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 dirty="0">
                          <a:effectLst/>
                        </a:rPr>
                        <a:t>7.85%</a:t>
                      </a:r>
                    </a:p>
                  </a:txBody>
                  <a:tcPr marL="76072" marR="76072" marT="76072" marB="76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558778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B96745DB-072C-D5A4-91AB-0D3A8E7232BE}"/>
              </a:ext>
            </a:extLst>
          </p:cNvPr>
          <p:cNvSpPr txBox="1"/>
          <p:nvPr/>
        </p:nvSpPr>
        <p:spPr>
          <a:xfrm>
            <a:off x="855133" y="6121400"/>
            <a:ext cx="331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Número de cuentas: </a:t>
            </a:r>
            <a:r>
              <a:rPr lang="es-MX" b="1" dirty="0"/>
              <a:t>124,775</a:t>
            </a:r>
          </a:p>
        </p:txBody>
      </p:sp>
    </p:spTree>
    <p:extLst>
      <p:ext uri="{BB962C8B-B14F-4D97-AF65-F5344CB8AC3E}">
        <p14:creationId xmlns:p14="http://schemas.microsoft.com/office/powerpoint/2010/main" val="166940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DDBDB-F240-1727-5569-E5E6EB4CE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6AD37B6-E11A-E486-71EC-2D7ACBF443DB}"/>
              </a:ext>
            </a:extLst>
          </p:cNvPr>
          <p:cNvSpPr txBox="1"/>
          <p:nvPr/>
        </p:nvSpPr>
        <p:spPr>
          <a:xfrm>
            <a:off x="619868" y="399547"/>
            <a:ext cx="11053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Comparativa de Rangos – Frecuencia de Visita (La Marina)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0A44F04-7F49-14D6-E94D-61DE78136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084766"/>
              </p:ext>
            </p:extLst>
          </p:nvPr>
        </p:nvGraphicFramePr>
        <p:xfrm>
          <a:off x="736600" y="1634014"/>
          <a:ext cx="10515597" cy="3261360"/>
        </p:xfrm>
        <a:graphic>
          <a:graphicData uri="http://schemas.openxmlformats.org/drawingml/2006/table">
            <a:tbl>
              <a:tblPr/>
              <a:tblGrid>
                <a:gridCol w="1611261">
                  <a:extLst>
                    <a:ext uri="{9D8B030D-6E8A-4147-A177-3AD203B41FA5}">
                      <a16:colId xmlns:a16="http://schemas.microsoft.com/office/drawing/2014/main" val="3029282329"/>
                    </a:ext>
                  </a:extLst>
                </a:gridCol>
                <a:gridCol w="1484056">
                  <a:extLst>
                    <a:ext uri="{9D8B030D-6E8A-4147-A177-3AD203B41FA5}">
                      <a16:colId xmlns:a16="http://schemas.microsoft.com/office/drawing/2014/main" val="582843385"/>
                    </a:ext>
                  </a:extLst>
                </a:gridCol>
                <a:gridCol w="1484056">
                  <a:extLst>
                    <a:ext uri="{9D8B030D-6E8A-4147-A177-3AD203B41FA5}">
                      <a16:colId xmlns:a16="http://schemas.microsoft.com/office/drawing/2014/main" val="2222897854"/>
                    </a:ext>
                  </a:extLst>
                </a:gridCol>
                <a:gridCol w="1484056">
                  <a:extLst>
                    <a:ext uri="{9D8B030D-6E8A-4147-A177-3AD203B41FA5}">
                      <a16:colId xmlns:a16="http://schemas.microsoft.com/office/drawing/2014/main" val="2152942686"/>
                    </a:ext>
                  </a:extLst>
                </a:gridCol>
                <a:gridCol w="1484056">
                  <a:extLst>
                    <a:ext uri="{9D8B030D-6E8A-4147-A177-3AD203B41FA5}">
                      <a16:colId xmlns:a16="http://schemas.microsoft.com/office/drawing/2014/main" val="1916582861"/>
                    </a:ext>
                  </a:extLst>
                </a:gridCol>
                <a:gridCol w="1484056">
                  <a:extLst>
                    <a:ext uri="{9D8B030D-6E8A-4147-A177-3AD203B41FA5}">
                      <a16:colId xmlns:a16="http://schemas.microsoft.com/office/drawing/2014/main" val="2806026325"/>
                    </a:ext>
                  </a:extLst>
                </a:gridCol>
                <a:gridCol w="1484056">
                  <a:extLst>
                    <a:ext uri="{9D8B030D-6E8A-4147-A177-3AD203B41FA5}">
                      <a16:colId xmlns:a16="http://schemas.microsoft.com/office/drawing/2014/main" val="33876747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s-MX" b="1" dirty="0">
                          <a:solidFill>
                            <a:schemeClr val="tx1"/>
                          </a:solidFill>
                          <a:effectLst/>
                        </a:rPr>
                        <a:t>Rango</a:t>
                      </a:r>
                    </a:p>
                  </a:txBody>
                  <a:tcPr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s-MX" b="1" dirty="0">
                          <a:solidFill>
                            <a:schemeClr val="tx1"/>
                          </a:solidFill>
                          <a:effectLst/>
                        </a:rPr>
                        <a:t>Convencional (visitas)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s-MX" b="1" dirty="0">
                          <a:solidFill>
                            <a:schemeClr val="tx1"/>
                          </a:solidFill>
                          <a:effectLst/>
                        </a:rPr>
                        <a:t>Cuentas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s-MX" b="1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s-MX" b="1" dirty="0" err="1">
                          <a:solidFill>
                            <a:schemeClr val="tx1"/>
                          </a:solidFill>
                          <a:effectLst/>
                        </a:rPr>
                        <a:t>Clusterizado</a:t>
                      </a:r>
                      <a:r>
                        <a:rPr lang="es-MX" b="1" dirty="0">
                          <a:solidFill>
                            <a:schemeClr val="tx1"/>
                          </a:solidFill>
                          <a:effectLst/>
                        </a:rPr>
                        <a:t> (visitas)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s-MX" b="1" dirty="0">
                          <a:solidFill>
                            <a:schemeClr val="tx1"/>
                          </a:solidFill>
                          <a:effectLst/>
                        </a:rPr>
                        <a:t>Cuentas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s-MX" b="1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641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5</a:t>
                      </a:r>
                    </a:p>
                  </a:txBody>
                  <a:tcPr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38 - 274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4,066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3.26%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34 - 274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5,475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4.39%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353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4</a:t>
                      </a:r>
                    </a:p>
                  </a:txBody>
                  <a:tcPr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30 - 37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3,523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2.82%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22 - 33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9,734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7.80%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27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3</a:t>
                      </a:r>
                    </a:p>
                  </a:txBody>
                  <a:tcPr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23 - 29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6,305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5.05%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14 - 21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16,291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13.06%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376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2</a:t>
                      </a:r>
                    </a:p>
                  </a:txBody>
                  <a:tcPr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8 - 22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42,025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33.68%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7 - 13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30,302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24.29%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406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1</a:t>
                      </a:r>
                    </a:p>
                  </a:txBody>
                  <a:tcPr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1 - 7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59,061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47.33%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1 - 6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53,178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42.62%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448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0</a:t>
                      </a:r>
                    </a:p>
                  </a:txBody>
                  <a:tcPr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0 - 0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9,795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7.85%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0 - 0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9,795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7.85%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455063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C7881C82-4750-7E70-ABCC-B8BC5B8D8C74}"/>
              </a:ext>
            </a:extLst>
          </p:cNvPr>
          <p:cNvSpPr txBox="1"/>
          <p:nvPr/>
        </p:nvSpPr>
        <p:spPr>
          <a:xfrm>
            <a:off x="550334" y="5689011"/>
            <a:ext cx="331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Número de cuentas: </a:t>
            </a:r>
            <a:r>
              <a:rPr lang="es-MX" b="1" dirty="0"/>
              <a:t>124,775</a:t>
            </a:r>
          </a:p>
        </p:txBody>
      </p:sp>
    </p:spTree>
    <p:extLst>
      <p:ext uri="{BB962C8B-B14F-4D97-AF65-F5344CB8AC3E}">
        <p14:creationId xmlns:p14="http://schemas.microsoft.com/office/powerpoint/2010/main" val="308856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1E13E-814F-00E8-F160-F278EFD8C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30DA03F-79D8-44CB-8355-F44315A8F69F}"/>
              </a:ext>
            </a:extLst>
          </p:cNvPr>
          <p:cNvSpPr txBox="1"/>
          <p:nvPr/>
        </p:nvSpPr>
        <p:spPr>
          <a:xfrm>
            <a:off x="736600" y="474133"/>
            <a:ext cx="8543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Comparativa de Rangos – Frescura (La Marina</a:t>
            </a:r>
            <a:r>
              <a:rPr lang="es-MX" sz="3200" dirty="0"/>
              <a:t>)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F5450AB-913E-5BD6-D9F3-45B99543B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714494"/>
              </p:ext>
            </p:extLst>
          </p:nvPr>
        </p:nvGraphicFramePr>
        <p:xfrm>
          <a:off x="800100" y="1612054"/>
          <a:ext cx="10286998" cy="3261360"/>
        </p:xfrm>
        <a:graphic>
          <a:graphicData uri="http://schemas.openxmlformats.org/drawingml/2006/table">
            <a:tbl>
              <a:tblPr/>
              <a:tblGrid>
                <a:gridCol w="1382662">
                  <a:extLst>
                    <a:ext uri="{9D8B030D-6E8A-4147-A177-3AD203B41FA5}">
                      <a16:colId xmlns:a16="http://schemas.microsoft.com/office/drawing/2014/main" val="1111530368"/>
                    </a:ext>
                  </a:extLst>
                </a:gridCol>
                <a:gridCol w="1484056">
                  <a:extLst>
                    <a:ext uri="{9D8B030D-6E8A-4147-A177-3AD203B41FA5}">
                      <a16:colId xmlns:a16="http://schemas.microsoft.com/office/drawing/2014/main" val="3743878960"/>
                    </a:ext>
                  </a:extLst>
                </a:gridCol>
                <a:gridCol w="1484056">
                  <a:extLst>
                    <a:ext uri="{9D8B030D-6E8A-4147-A177-3AD203B41FA5}">
                      <a16:colId xmlns:a16="http://schemas.microsoft.com/office/drawing/2014/main" val="684733774"/>
                    </a:ext>
                  </a:extLst>
                </a:gridCol>
                <a:gridCol w="1484056">
                  <a:extLst>
                    <a:ext uri="{9D8B030D-6E8A-4147-A177-3AD203B41FA5}">
                      <a16:colId xmlns:a16="http://schemas.microsoft.com/office/drawing/2014/main" val="1669800749"/>
                    </a:ext>
                  </a:extLst>
                </a:gridCol>
                <a:gridCol w="1484056">
                  <a:extLst>
                    <a:ext uri="{9D8B030D-6E8A-4147-A177-3AD203B41FA5}">
                      <a16:colId xmlns:a16="http://schemas.microsoft.com/office/drawing/2014/main" val="2199039404"/>
                    </a:ext>
                  </a:extLst>
                </a:gridCol>
                <a:gridCol w="1484056">
                  <a:extLst>
                    <a:ext uri="{9D8B030D-6E8A-4147-A177-3AD203B41FA5}">
                      <a16:colId xmlns:a16="http://schemas.microsoft.com/office/drawing/2014/main" val="2808847388"/>
                    </a:ext>
                  </a:extLst>
                </a:gridCol>
                <a:gridCol w="1484056">
                  <a:extLst>
                    <a:ext uri="{9D8B030D-6E8A-4147-A177-3AD203B41FA5}">
                      <a16:colId xmlns:a16="http://schemas.microsoft.com/office/drawing/2014/main" val="28524024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s-MX" b="1" dirty="0">
                          <a:solidFill>
                            <a:schemeClr val="tx1"/>
                          </a:solidFill>
                          <a:effectLst/>
                        </a:rPr>
                        <a:t>Rango</a:t>
                      </a:r>
                    </a:p>
                  </a:txBody>
                  <a:tcPr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s-MX" b="1" dirty="0">
                          <a:solidFill>
                            <a:schemeClr val="tx1"/>
                          </a:solidFill>
                          <a:effectLst/>
                        </a:rPr>
                        <a:t>Convencional (días)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s-MX" b="1" dirty="0">
                          <a:solidFill>
                            <a:schemeClr val="tx1"/>
                          </a:solidFill>
                          <a:effectLst/>
                        </a:rPr>
                        <a:t>Cuentas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s-MX" b="1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s-MX" b="1" dirty="0" err="1">
                          <a:solidFill>
                            <a:schemeClr val="tx1"/>
                          </a:solidFill>
                          <a:effectLst/>
                        </a:rPr>
                        <a:t>Clusterizado</a:t>
                      </a:r>
                      <a:r>
                        <a:rPr lang="es-MX" b="1" dirty="0">
                          <a:solidFill>
                            <a:schemeClr val="tx1"/>
                          </a:solidFill>
                          <a:effectLst/>
                        </a:rPr>
                        <a:t> (días)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s-MX" b="1" dirty="0">
                          <a:solidFill>
                            <a:schemeClr val="tx1"/>
                          </a:solidFill>
                          <a:effectLst/>
                        </a:rPr>
                        <a:t>Cuentas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s-MX" b="1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38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1</a:t>
                      </a:r>
                      <a:endParaRPr lang="es-MX" dirty="0">
                        <a:effectLst/>
                      </a:endParaRPr>
                    </a:p>
                  </a:txBody>
                  <a:tcPr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366 - 1,094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18,372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14.72%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366 - 1,094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18,372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14.72%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27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2</a:t>
                      </a:r>
                    </a:p>
                  </a:txBody>
                  <a:tcPr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271 - 365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6,097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4.89%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271 - 365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6,097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4.89%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23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3</a:t>
                      </a:r>
                    </a:p>
                  </a:txBody>
                  <a:tcPr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181 - 270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14,909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11.95%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151 - 270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19,367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15.52%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53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4</a:t>
                      </a:r>
                    </a:p>
                  </a:txBody>
                  <a:tcPr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91 - 180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16,587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13.29%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91 - 150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12,129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9.72%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4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5</a:t>
                      </a:r>
                    </a:p>
                  </a:txBody>
                  <a:tcPr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0 - 90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59,015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47.30%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0 - 90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59,015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47.30%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91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0</a:t>
                      </a:r>
                    </a:p>
                  </a:txBody>
                  <a:tcPr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-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9,795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>
                          <a:effectLst/>
                        </a:rPr>
                        <a:t>7.85%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-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9,795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dirty="0">
                          <a:effectLst/>
                        </a:rPr>
                        <a:t>7.85%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376060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F807D66-7D84-5D05-C24C-B26F31581EE2}"/>
              </a:ext>
            </a:extLst>
          </p:cNvPr>
          <p:cNvSpPr txBox="1"/>
          <p:nvPr/>
        </p:nvSpPr>
        <p:spPr>
          <a:xfrm>
            <a:off x="414867" y="5611225"/>
            <a:ext cx="331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Número de cuentas: </a:t>
            </a:r>
            <a:r>
              <a:rPr lang="es-MX" b="1" dirty="0"/>
              <a:t>124,775</a:t>
            </a:r>
          </a:p>
        </p:txBody>
      </p:sp>
    </p:spTree>
    <p:extLst>
      <p:ext uri="{BB962C8B-B14F-4D97-AF65-F5344CB8AC3E}">
        <p14:creationId xmlns:p14="http://schemas.microsoft.com/office/powerpoint/2010/main" val="12798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E236C-8BA6-F9F9-AC1B-7A9C48D09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56FC4E1-7F0D-3813-4200-5F9869DFDD7E}"/>
              </a:ext>
            </a:extLst>
          </p:cNvPr>
          <p:cNvSpPr txBox="1"/>
          <p:nvPr/>
        </p:nvSpPr>
        <p:spPr>
          <a:xfrm>
            <a:off x="604043" y="169993"/>
            <a:ext cx="10983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Comparativa por Distribución de Clientes (La Marina)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ECD87B-B5C8-103D-862C-CDBC65BF5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074488"/>
            <a:ext cx="4489980" cy="267855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7A4FBD5-E3E5-B528-8DF9-EF1516638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878" y="928908"/>
            <a:ext cx="4642378" cy="276946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EDB4BE5-610D-925E-14D7-399CA7E12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906" y="3753040"/>
            <a:ext cx="4817533" cy="287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2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B7BC5-5A92-59A5-8C2B-2BBA93F4C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1D7E142-8551-94F2-23E7-753F51028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27070"/>
              </p:ext>
            </p:extLst>
          </p:nvPr>
        </p:nvGraphicFramePr>
        <p:xfrm>
          <a:off x="897465" y="1463040"/>
          <a:ext cx="10591805" cy="3931920"/>
        </p:xfrm>
        <a:graphic>
          <a:graphicData uri="http://schemas.openxmlformats.org/drawingml/2006/table">
            <a:tbl>
              <a:tblPr/>
              <a:tblGrid>
                <a:gridCol w="1513115">
                  <a:extLst>
                    <a:ext uri="{9D8B030D-6E8A-4147-A177-3AD203B41FA5}">
                      <a16:colId xmlns:a16="http://schemas.microsoft.com/office/drawing/2014/main" val="1740227999"/>
                    </a:ext>
                  </a:extLst>
                </a:gridCol>
                <a:gridCol w="2361445">
                  <a:extLst>
                    <a:ext uri="{9D8B030D-6E8A-4147-A177-3AD203B41FA5}">
                      <a16:colId xmlns:a16="http://schemas.microsoft.com/office/drawing/2014/main" val="13458398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975154787"/>
                    </a:ext>
                  </a:extLst>
                </a:gridCol>
                <a:gridCol w="1149200">
                  <a:extLst>
                    <a:ext uri="{9D8B030D-6E8A-4147-A177-3AD203B41FA5}">
                      <a16:colId xmlns:a16="http://schemas.microsoft.com/office/drawing/2014/main" val="2491355270"/>
                    </a:ext>
                  </a:extLst>
                </a:gridCol>
                <a:gridCol w="2232175">
                  <a:extLst>
                    <a:ext uri="{9D8B030D-6E8A-4147-A177-3AD203B41FA5}">
                      <a16:colId xmlns:a16="http://schemas.microsoft.com/office/drawing/2014/main" val="224755092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4077842278"/>
                    </a:ext>
                  </a:extLst>
                </a:gridCol>
                <a:gridCol w="1380070">
                  <a:extLst>
                    <a:ext uri="{9D8B030D-6E8A-4147-A177-3AD203B41FA5}">
                      <a16:colId xmlns:a16="http://schemas.microsoft.com/office/drawing/2014/main" val="12867257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s-MX" sz="1800" b="1" dirty="0"/>
                        <a:t>Rango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1" dirty="0"/>
                        <a:t>Convencional (MXN)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1" dirty="0"/>
                        <a:t>Cuentas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1" dirty="0"/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1" dirty="0" err="1"/>
                        <a:t>Clusterizado</a:t>
                      </a:r>
                      <a:r>
                        <a:rPr lang="es-MX" sz="1800" b="1" dirty="0"/>
                        <a:t> (MXN)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1" dirty="0"/>
                        <a:t>Cuentas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1" dirty="0"/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97646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s-MX" sz="18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44,001 - 1,022,659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13,837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4.93%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45,001 - 1,022,659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12,520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4.46%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1898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s-MX" sz="18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28,001 - 44,000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30,401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10.84%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30,001 - 45,000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25,180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8.98%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0545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s-MX" sz="18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14,001 - 28,000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60,601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21.60%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19,001 – 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40,172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14.32%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28356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s-MX" sz="18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7,001 - 14,000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53,684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19.14%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9,501 - 19,000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58,830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20.97%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638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18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1 - 7,000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60,027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21.40%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1 - 9,500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81,848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29.18%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2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18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0 - 0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61,964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22.09%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0 - 0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61,964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22.09%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5079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70EA56A1-C831-496A-C043-ED20EDCC6FF2}"/>
              </a:ext>
            </a:extLst>
          </p:cNvPr>
          <p:cNvSpPr txBox="1"/>
          <p:nvPr/>
        </p:nvSpPr>
        <p:spPr>
          <a:xfrm>
            <a:off x="736600" y="474133"/>
            <a:ext cx="10109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Comparativa de Rangos – Valor de Compra (El </a:t>
            </a:r>
            <a:r>
              <a:rPr lang="pt-BR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Bodegón</a:t>
            </a: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s-MX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7C909E5-ECF1-A296-BF1E-B1CDD5460784}"/>
              </a:ext>
            </a:extLst>
          </p:cNvPr>
          <p:cNvSpPr txBox="1"/>
          <p:nvPr/>
        </p:nvSpPr>
        <p:spPr>
          <a:xfrm>
            <a:off x="397933" y="5799091"/>
            <a:ext cx="331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Número de cuentas: </a:t>
            </a:r>
            <a:r>
              <a:rPr lang="es-MX" b="1" dirty="0"/>
              <a:t>280,514 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563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0D498CF-DFE3-7EF3-E1FF-2011E4F54BCD}"/>
              </a:ext>
            </a:extLst>
          </p:cNvPr>
          <p:cNvSpPr txBox="1"/>
          <p:nvPr/>
        </p:nvSpPr>
        <p:spPr>
          <a:xfrm>
            <a:off x="736600" y="474133"/>
            <a:ext cx="10295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Comparativa de Rangos – Frecuencia de Visita (El Bodegón)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B977B33-3545-8981-A51C-7E79F9A1F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014243"/>
              </p:ext>
            </p:extLst>
          </p:nvPr>
        </p:nvGraphicFramePr>
        <p:xfrm>
          <a:off x="948267" y="1532467"/>
          <a:ext cx="10295466" cy="3674484"/>
        </p:xfrm>
        <a:graphic>
          <a:graphicData uri="http://schemas.openxmlformats.org/drawingml/2006/table">
            <a:tbl>
              <a:tblPr/>
              <a:tblGrid>
                <a:gridCol w="1282092">
                  <a:extLst>
                    <a:ext uri="{9D8B030D-6E8A-4147-A177-3AD203B41FA5}">
                      <a16:colId xmlns:a16="http://schemas.microsoft.com/office/drawing/2014/main" val="45291741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9816684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01090213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94184828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95632877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1914969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47057082"/>
                    </a:ext>
                  </a:extLst>
                </a:gridCol>
              </a:tblGrid>
              <a:tr h="829722">
                <a:tc>
                  <a:txBody>
                    <a:bodyPr/>
                    <a:lstStyle/>
                    <a:p>
                      <a:r>
                        <a:rPr lang="es-MX" sz="1800" b="1" dirty="0"/>
                        <a:t>Rango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1" dirty="0"/>
                        <a:t>Convencional (Visitas)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1" dirty="0"/>
                        <a:t>Cuentas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1" dirty="0"/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1" dirty="0" err="1"/>
                        <a:t>Clusterizado</a:t>
                      </a:r>
                      <a:r>
                        <a:rPr lang="es-MX" sz="1800" b="1" dirty="0"/>
                        <a:t> (Visitas)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1" dirty="0"/>
                        <a:t>Cuentas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1" dirty="0"/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523635"/>
                  </a:ext>
                </a:extLst>
              </a:tr>
              <a:tr h="474127">
                <a:tc>
                  <a:txBody>
                    <a:bodyPr/>
                    <a:lstStyle/>
                    <a:p>
                      <a:r>
                        <a:rPr lang="es-MX" sz="18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15 - 78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1,213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0.43%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9 - 78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8,048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2.87%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13187"/>
                  </a:ext>
                </a:extLst>
              </a:tr>
              <a:tr h="474127">
                <a:tc>
                  <a:txBody>
                    <a:bodyPr/>
                    <a:lstStyle/>
                    <a:p>
                      <a:r>
                        <a:rPr lang="es-MX" sz="18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8 - 14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10,520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3.75%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7 - 8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9,187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3.28%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831727"/>
                  </a:ext>
                </a:extLst>
              </a:tr>
              <a:tr h="474127">
                <a:tc>
                  <a:txBody>
                    <a:bodyPr/>
                    <a:lstStyle/>
                    <a:p>
                      <a:r>
                        <a:rPr lang="es-MX" sz="18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4 - 7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47,329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16.87%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4 - 6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41,827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14.91%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78072"/>
                  </a:ext>
                </a:extLst>
              </a:tr>
              <a:tr h="474127">
                <a:tc>
                  <a:txBody>
                    <a:bodyPr/>
                    <a:lstStyle/>
                    <a:p>
                      <a:r>
                        <a:rPr lang="es-MX" sz="18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2 - 3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80,297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28.62%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2 - 3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80,297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28.62%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144263"/>
                  </a:ext>
                </a:extLst>
              </a:tr>
              <a:tr h="474127">
                <a:tc>
                  <a:txBody>
                    <a:bodyPr/>
                    <a:lstStyle/>
                    <a:p>
                      <a:r>
                        <a:rPr lang="es-MX" sz="18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1 - 1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79,191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28.23%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1 - 1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79,191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28.23%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830433"/>
                  </a:ext>
                </a:extLst>
              </a:tr>
              <a:tr h="474127">
                <a:tc>
                  <a:txBody>
                    <a:bodyPr/>
                    <a:lstStyle/>
                    <a:p>
                      <a:r>
                        <a:rPr lang="es-MX" sz="18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0 - 0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61,964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22.09%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0 - 0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61,964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22.09%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718478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34D11BCC-3495-146B-0149-072012FCA344}"/>
              </a:ext>
            </a:extLst>
          </p:cNvPr>
          <p:cNvSpPr txBox="1"/>
          <p:nvPr/>
        </p:nvSpPr>
        <p:spPr>
          <a:xfrm>
            <a:off x="397933" y="5799091"/>
            <a:ext cx="331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Número de cuentas: </a:t>
            </a:r>
            <a:r>
              <a:rPr lang="es-MX" b="1" dirty="0"/>
              <a:t>280,514 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4849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8518</TotalTime>
  <Words>878</Words>
  <Application>Microsoft Office PowerPoint</Application>
  <PresentationFormat>Panorámica</PresentationFormat>
  <Paragraphs>371</Paragraphs>
  <Slides>25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Tema de Office</vt:lpstr>
      <vt:lpstr>VRF Y ALGORITMO DE AGRUPAMIENTO</vt:lpstr>
      <vt:lpstr>VFR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Algoritmo de agrupamiento </vt:lpstr>
      <vt:lpstr>Descripción de los segmentos</vt:lpstr>
      <vt:lpstr>Segmentos VFR LM</vt:lpstr>
      <vt:lpstr>Distribución LM </vt:lpstr>
      <vt:lpstr>Segmentos EB </vt:lpstr>
      <vt:lpstr>Distribución EB</vt:lpstr>
      <vt:lpstr>Presentación de PowerPoint</vt:lpstr>
      <vt:lpstr>Objetivo</vt:lpstr>
      <vt:lpstr>Análisis de sensibilidad – Valor de Compra </vt:lpstr>
      <vt:lpstr>Análisis de sensibilidad - Frecuencia </vt:lpstr>
      <vt:lpstr>Análisis de sensibilidad - Frescura </vt:lpstr>
      <vt:lpstr>Estrategias </vt:lpstr>
      <vt:lpstr>Análisis 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Aguilar Cota, Angelica</dc:creator>
  <cp:lastModifiedBy>Lagunas Ramirez, Jonathan Javier</cp:lastModifiedBy>
  <cp:revision>21</cp:revision>
  <dcterms:created xsi:type="dcterms:W3CDTF">2025-04-28T21:22:18Z</dcterms:created>
  <dcterms:modified xsi:type="dcterms:W3CDTF">2025-07-24T15:36:44Z</dcterms:modified>
</cp:coreProperties>
</file>