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League Spartan" panose="020B0604020202020204" charset="0"/>
      <p:regular r:id="rId19"/>
    </p:embeddedFont>
    <p:embeddedFont>
      <p:font typeface="Poppins" panose="00000500000000000000" pitchFamily="2" charset="0"/>
      <p:regular r:id="rId20"/>
    </p:embeddedFont>
    <p:embeddedFont>
      <p:font typeface="Poppins Bold" panose="00000800000000000000" charset="0"/>
      <p:regular r:id="rId21"/>
    </p:embeddedFont>
    <p:embeddedFont>
      <p:font typeface="Roboto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1130300" y="4057750"/>
            <a:ext cx="3086100" cy="2171499"/>
            <a:chOff x="0" y="0"/>
            <a:chExt cx="812800" cy="5719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DD7D4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467343" y="4057750"/>
            <a:ext cx="3086100" cy="2171499"/>
            <a:chOff x="0" y="0"/>
            <a:chExt cx="812800" cy="5719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DD7D4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160732" y="4353126"/>
            <a:ext cx="11966537" cy="141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sz="8265" b="1" dirty="0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PRICING STRATEGY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3962526" y="0"/>
            <a:ext cx="4325474" cy="2947480"/>
            <a:chOff x="0" y="0"/>
            <a:chExt cx="5767298" cy="3929973"/>
          </a:xfrm>
        </p:grpSpPr>
        <p:sp>
          <p:nvSpPr>
            <p:cNvPr id="11" name="Freeform 11"/>
            <p:cNvSpPr/>
            <p:nvPr/>
          </p:nvSpPr>
          <p:spPr>
            <a:xfrm>
              <a:off x="641796" y="0"/>
              <a:ext cx="4483707" cy="3929973"/>
            </a:xfrm>
            <a:custGeom>
              <a:avLst/>
              <a:gdLst/>
              <a:ahLst/>
              <a:cxnLst/>
              <a:rect l="l" t="t" r="r" b="b"/>
              <a:pathLst>
                <a:path w="4483707" h="3929973">
                  <a:moveTo>
                    <a:pt x="0" y="0"/>
                  </a:moveTo>
                  <a:lnTo>
                    <a:pt x="4483707" y="0"/>
                  </a:lnTo>
                  <a:lnTo>
                    <a:pt x="4483707" y="3929973"/>
                  </a:lnTo>
                  <a:lnTo>
                    <a:pt x="0" y="39299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012571"/>
              <a:ext cx="5767298" cy="917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6"/>
                </a:lnSpc>
              </a:pPr>
              <a:r>
                <a:rPr lang="en-US" sz="1976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Inteligencia de Cliente, Crédito</a:t>
              </a:r>
            </a:p>
            <a:p>
              <a:pPr algn="ctr">
                <a:lnSpc>
                  <a:spcPts val="2766"/>
                </a:lnSpc>
                <a:spcBef>
                  <a:spcPct val="0"/>
                </a:spcBef>
              </a:pPr>
              <a:r>
                <a:rPr lang="en-US" sz="1976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y Mercado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5818657" y="5143500"/>
            <a:ext cx="819504" cy="819504"/>
          </a:xfrm>
          <a:custGeom>
            <a:avLst/>
            <a:gdLst/>
            <a:ahLst/>
            <a:cxnLst/>
            <a:rect l="l" t="t" r="r" b="b"/>
            <a:pathLst>
              <a:path w="819504" h="819504">
                <a:moveTo>
                  <a:pt x="0" y="0"/>
                </a:moveTo>
                <a:lnTo>
                  <a:pt x="819504" y="0"/>
                </a:lnTo>
                <a:lnTo>
                  <a:pt x="819504" y="819504"/>
                </a:lnTo>
                <a:lnTo>
                  <a:pt x="0" y="819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256141" y="1456217"/>
            <a:ext cx="18802350" cy="1277400"/>
            <a:chOff x="0" y="0"/>
            <a:chExt cx="4952059" cy="336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059" cy="336435"/>
            </a:xfrm>
            <a:custGeom>
              <a:avLst/>
              <a:gdLst/>
              <a:ahLst/>
              <a:cxnLst/>
              <a:rect l="l" t="t" r="r" b="b"/>
              <a:pathLst>
                <a:path w="4952059" h="336435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315435"/>
                  </a:lnTo>
                  <a:cubicBezTo>
                    <a:pt x="4952059" y="327033"/>
                    <a:pt x="4942658" y="336435"/>
                    <a:pt x="4931060" y="336435"/>
                  </a:cubicBezTo>
                  <a:lnTo>
                    <a:pt x="20999" y="336435"/>
                  </a:lnTo>
                  <a:cubicBezTo>
                    <a:pt x="15430" y="336435"/>
                    <a:pt x="10089" y="334222"/>
                    <a:pt x="6151" y="330284"/>
                  </a:cubicBezTo>
                  <a:cubicBezTo>
                    <a:pt x="2212" y="326346"/>
                    <a:pt x="0" y="321004"/>
                    <a:pt x="0" y="315435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952059" cy="384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698227" y="2949022"/>
            <a:ext cx="11272849" cy="1040351"/>
          </a:xfrm>
          <a:custGeom>
            <a:avLst/>
            <a:gdLst/>
            <a:ahLst/>
            <a:cxnLst/>
            <a:rect l="l" t="t" r="r" b="b"/>
            <a:pathLst>
              <a:path w="11272849" h="1040351">
                <a:moveTo>
                  <a:pt x="0" y="0"/>
                </a:moveTo>
                <a:lnTo>
                  <a:pt x="11272849" y="0"/>
                </a:lnTo>
                <a:lnTo>
                  <a:pt x="11272849" y="1040352"/>
                </a:lnTo>
                <a:lnTo>
                  <a:pt x="0" y="1040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453353" y="7053249"/>
            <a:ext cx="5434417" cy="1742930"/>
          </a:xfrm>
          <a:custGeom>
            <a:avLst/>
            <a:gdLst/>
            <a:ahLst/>
            <a:cxnLst/>
            <a:rect l="l" t="t" r="r" b="b"/>
            <a:pathLst>
              <a:path w="5434417" h="1742930">
                <a:moveTo>
                  <a:pt x="0" y="0"/>
                </a:moveTo>
                <a:lnTo>
                  <a:pt x="5434418" y="0"/>
                </a:lnTo>
                <a:lnTo>
                  <a:pt x="5434418" y="1742930"/>
                </a:lnTo>
                <a:lnTo>
                  <a:pt x="0" y="1742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 rot="-9364601" flipH="1">
            <a:off x="10930970" y="4548725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1733282" y="0"/>
                </a:moveTo>
                <a:lnTo>
                  <a:pt x="0" y="0"/>
                </a:lnTo>
                <a:lnTo>
                  <a:pt x="0" y="489652"/>
                </a:lnTo>
                <a:lnTo>
                  <a:pt x="1733282" y="489652"/>
                </a:lnTo>
                <a:lnTo>
                  <a:pt x="173328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4471599" y="4398949"/>
            <a:ext cx="8805999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Variables considered: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8650" y="5589574"/>
            <a:ext cx="8805999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Price</a:t>
            </a:r>
          </a:p>
        </p:txBody>
      </p:sp>
      <p:sp>
        <p:nvSpPr>
          <p:cNvPr id="11" name="Freeform 11"/>
          <p:cNvSpPr/>
          <p:nvPr/>
        </p:nvSpPr>
        <p:spPr>
          <a:xfrm rot="8535126">
            <a:off x="5185987" y="4697632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0" y="0"/>
                </a:moveTo>
                <a:lnTo>
                  <a:pt x="1733281" y="0"/>
                </a:lnTo>
                <a:lnTo>
                  <a:pt x="1733281" y="489652"/>
                </a:lnTo>
                <a:lnTo>
                  <a:pt x="0" y="489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9851242" y="5666592"/>
            <a:ext cx="1439475" cy="4308426"/>
          </a:xfrm>
          <a:custGeom>
            <a:avLst/>
            <a:gdLst/>
            <a:ahLst/>
            <a:cxnLst/>
            <a:rect l="l" t="t" r="r" b="b"/>
            <a:pathLst>
              <a:path w="1439475" h="4308426">
                <a:moveTo>
                  <a:pt x="0" y="0"/>
                </a:moveTo>
                <a:lnTo>
                  <a:pt x="1439475" y="0"/>
                </a:lnTo>
                <a:lnTo>
                  <a:pt x="1439475" y="4308426"/>
                </a:lnTo>
                <a:lnTo>
                  <a:pt x="0" y="43084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114118" b="-39254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7551807" y="5666592"/>
            <a:ext cx="1635397" cy="4308426"/>
          </a:xfrm>
          <a:custGeom>
            <a:avLst/>
            <a:gdLst/>
            <a:ahLst/>
            <a:cxnLst/>
            <a:rect l="l" t="t" r="r" b="b"/>
            <a:pathLst>
              <a:path w="1635397" h="4308426">
                <a:moveTo>
                  <a:pt x="0" y="0"/>
                </a:moveTo>
                <a:lnTo>
                  <a:pt x="1635398" y="0"/>
                </a:lnTo>
                <a:lnTo>
                  <a:pt x="1635398" y="4308426"/>
                </a:lnTo>
                <a:lnTo>
                  <a:pt x="0" y="43084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0" y="75565"/>
            <a:ext cx="1832793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IF WE TAKE TIME INTO CONSIDERATION 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26370" y="1610730"/>
            <a:ext cx="657076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Seasonality encoding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435042"/>
            <a:ext cx="2554107" cy="125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Unifying</a:t>
            </a:r>
          </a:p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(year,week)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51242" y="5731280"/>
            <a:ext cx="8805999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570979" y="6915555"/>
            <a:ext cx="377519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week_sin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974819" y="6915555"/>
            <a:ext cx="377519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week_cos</a:t>
            </a:r>
          </a:p>
        </p:txBody>
      </p:sp>
      <p:sp>
        <p:nvSpPr>
          <p:cNvPr id="20" name="Freeform 20"/>
          <p:cNvSpPr/>
          <p:nvPr/>
        </p:nvSpPr>
        <p:spPr>
          <a:xfrm rot="-9364601" flipH="1">
            <a:off x="14867588" y="5927779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1733281" y="0"/>
                </a:moveTo>
                <a:lnTo>
                  <a:pt x="0" y="0"/>
                </a:lnTo>
                <a:lnTo>
                  <a:pt x="0" y="489652"/>
                </a:lnTo>
                <a:lnTo>
                  <a:pt x="1733281" y="489652"/>
                </a:lnTo>
                <a:lnTo>
                  <a:pt x="173328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1" name="Freeform 21"/>
          <p:cNvSpPr/>
          <p:nvPr/>
        </p:nvSpPr>
        <p:spPr>
          <a:xfrm rot="8535126">
            <a:off x="12014646" y="6076686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0" y="0"/>
                </a:moveTo>
                <a:lnTo>
                  <a:pt x="1733281" y="0"/>
                </a:lnTo>
                <a:lnTo>
                  <a:pt x="1733281" y="489652"/>
                </a:lnTo>
                <a:lnTo>
                  <a:pt x="0" y="489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2" name="TextBox 22"/>
          <p:cNvSpPr txBox="1"/>
          <p:nvPr/>
        </p:nvSpPr>
        <p:spPr>
          <a:xfrm>
            <a:off x="12689078" y="7976005"/>
            <a:ext cx="377519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values between -1 and 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95372" y="6392849"/>
            <a:ext cx="377519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normalizing the price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0" y="1393945"/>
            <a:ext cx="5208590" cy="844151"/>
          </a:xfrm>
          <a:custGeom>
            <a:avLst/>
            <a:gdLst/>
            <a:ahLst/>
            <a:cxnLst/>
            <a:rect l="l" t="t" r="r" b="b"/>
            <a:pathLst>
              <a:path w="5208590" h="844151">
                <a:moveTo>
                  <a:pt x="0" y="0"/>
                </a:moveTo>
                <a:lnTo>
                  <a:pt x="5208590" y="0"/>
                </a:lnTo>
                <a:lnTo>
                  <a:pt x="5208590" y="844151"/>
                </a:lnTo>
                <a:lnTo>
                  <a:pt x="0" y="844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0" y="2800071"/>
            <a:ext cx="8158385" cy="6458229"/>
          </a:xfrm>
          <a:custGeom>
            <a:avLst/>
            <a:gdLst/>
            <a:ahLst/>
            <a:cxnLst/>
            <a:rect l="l" t="t" r="r" b="b"/>
            <a:pathLst>
              <a:path w="8158385" h="6458229">
                <a:moveTo>
                  <a:pt x="0" y="0"/>
                </a:moveTo>
                <a:lnTo>
                  <a:pt x="8158385" y="0"/>
                </a:lnTo>
                <a:lnTo>
                  <a:pt x="8158385" y="6458229"/>
                </a:lnTo>
                <a:lnTo>
                  <a:pt x="0" y="6458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0" y="75565"/>
            <a:ext cx="1832793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MULTI LINEAR REGRESSION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48527" y="1600060"/>
            <a:ext cx="1307941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x1​,x2​ = independent variables, one for the price and one for the time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4E721C-BF89-3232-A07B-71445364D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155" y="2800070"/>
            <a:ext cx="9923045" cy="6458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48685" y="0"/>
            <a:ext cx="3455058" cy="3239712"/>
          </a:xfrm>
          <a:custGeom>
            <a:avLst/>
            <a:gdLst/>
            <a:ahLst/>
            <a:cxnLst/>
            <a:rect l="l" t="t" r="r" b="b"/>
            <a:pathLst>
              <a:path w="3455058" h="3239712">
                <a:moveTo>
                  <a:pt x="0" y="0"/>
                </a:moveTo>
                <a:lnTo>
                  <a:pt x="3455058" y="0"/>
                </a:lnTo>
                <a:lnTo>
                  <a:pt x="3455058" y="3239712"/>
                </a:lnTo>
                <a:lnTo>
                  <a:pt x="0" y="3239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272" t="-6906" r="-1693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76877" y="3401826"/>
            <a:ext cx="8102197" cy="6413751"/>
          </a:xfrm>
          <a:custGeom>
            <a:avLst/>
            <a:gdLst/>
            <a:ahLst/>
            <a:cxnLst/>
            <a:rect l="l" t="t" r="r" b="b"/>
            <a:pathLst>
              <a:path w="8102197" h="6413751">
                <a:moveTo>
                  <a:pt x="0" y="0"/>
                </a:moveTo>
                <a:lnTo>
                  <a:pt x="8102197" y="0"/>
                </a:lnTo>
                <a:lnTo>
                  <a:pt x="8102197" y="6413750"/>
                </a:lnTo>
                <a:lnTo>
                  <a:pt x="0" y="641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8440999" y="3401826"/>
            <a:ext cx="9847001" cy="6400551"/>
          </a:xfrm>
          <a:custGeom>
            <a:avLst/>
            <a:gdLst/>
            <a:ahLst/>
            <a:cxnLst/>
            <a:rect l="l" t="t" r="r" b="b"/>
            <a:pathLst>
              <a:path w="9847001" h="6400551">
                <a:moveTo>
                  <a:pt x="0" y="0"/>
                </a:moveTo>
                <a:lnTo>
                  <a:pt x="9847001" y="0"/>
                </a:lnTo>
                <a:lnTo>
                  <a:pt x="9847001" y="6400550"/>
                </a:lnTo>
                <a:lnTo>
                  <a:pt x="0" y="64005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0" y="75565"/>
            <a:ext cx="1832793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RANDOM FOREST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06319" y="1748903"/>
            <a:ext cx="1218645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 ensemble of decision trees that makes predictions by averaging the outputs of many trees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8482" y="3158962"/>
            <a:ext cx="8046756" cy="6369863"/>
          </a:xfrm>
          <a:custGeom>
            <a:avLst/>
            <a:gdLst/>
            <a:ahLst/>
            <a:cxnLst/>
            <a:rect l="l" t="t" r="r" b="b"/>
            <a:pathLst>
              <a:path w="8046756" h="6369863">
                <a:moveTo>
                  <a:pt x="0" y="0"/>
                </a:moveTo>
                <a:lnTo>
                  <a:pt x="8046756" y="0"/>
                </a:lnTo>
                <a:lnTo>
                  <a:pt x="8046756" y="6369863"/>
                </a:lnTo>
                <a:lnTo>
                  <a:pt x="0" y="63698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8269789" y="3036619"/>
            <a:ext cx="10058148" cy="6537796"/>
          </a:xfrm>
          <a:custGeom>
            <a:avLst/>
            <a:gdLst/>
            <a:ahLst/>
            <a:cxnLst/>
            <a:rect l="l" t="t" r="r" b="b"/>
            <a:pathLst>
              <a:path w="10058148" h="6537796">
                <a:moveTo>
                  <a:pt x="0" y="0"/>
                </a:moveTo>
                <a:lnTo>
                  <a:pt x="10058148" y="0"/>
                </a:lnTo>
                <a:lnTo>
                  <a:pt x="10058148" y="6537796"/>
                </a:lnTo>
                <a:lnTo>
                  <a:pt x="0" y="6537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0" y="75565"/>
            <a:ext cx="1832793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XGBOOST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5082" y="1451634"/>
            <a:ext cx="17177774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boosting algorithm that builds an ensemble of trees sequentially, where each tree corrects the errors of the previous ones.</a:t>
            </a: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0" y="75565"/>
            <a:ext cx="1832793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COMPARISON OF THE THREE MODELS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CAF320-5D11-49C6-77ED-974CAD4A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28700"/>
            <a:ext cx="14173200" cy="893172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0" y="75565"/>
            <a:ext cx="1832793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COMPARISON OF THE THREE MODELS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8733" y="5866669"/>
            <a:ext cx="8250534" cy="143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2D8BB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LAST STEP: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D8BB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APPLYING MODELS TO ALL THE PRODUCTS</a:t>
            </a:r>
          </a:p>
        </p:txBody>
      </p:sp>
      <p:sp>
        <p:nvSpPr>
          <p:cNvPr id="6" name="Freeform 6"/>
          <p:cNvSpPr/>
          <p:nvPr/>
        </p:nvSpPr>
        <p:spPr>
          <a:xfrm>
            <a:off x="191810" y="7986159"/>
            <a:ext cx="836890" cy="735417"/>
          </a:xfrm>
          <a:custGeom>
            <a:avLst/>
            <a:gdLst/>
            <a:ahLst/>
            <a:cxnLst/>
            <a:rect l="l" t="t" r="r" b="b"/>
            <a:pathLst>
              <a:path w="836890" h="735417">
                <a:moveTo>
                  <a:pt x="0" y="0"/>
                </a:moveTo>
                <a:lnTo>
                  <a:pt x="836890" y="0"/>
                </a:lnTo>
                <a:lnTo>
                  <a:pt x="836890" y="735417"/>
                </a:lnTo>
                <a:lnTo>
                  <a:pt x="0" y="735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257601" y="8039542"/>
            <a:ext cx="1676709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models are useful only if there is a correlation between the Units Sold and the Price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005F33C-533A-BF80-242E-F20CB6C37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2407872"/>
            <a:ext cx="17322800" cy="1768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7940443" y="1371600"/>
            <a:ext cx="10347557" cy="8316849"/>
          </a:xfrm>
          <a:custGeom>
            <a:avLst/>
            <a:gdLst/>
            <a:ahLst/>
            <a:cxnLst/>
            <a:rect l="l" t="t" r="r" b="b"/>
            <a:pathLst>
              <a:path w="10347557" h="8316849">
                <a:moveTo>
                  <a:pt x="0" y="0"/>
                </a:moveTo>
                <a:lnTo>
                  <a:pt x="10347557" y="0"/>
                </a:lnTo>
                <a:lnTo>
                  <a:pt x="10347557" y="8316849"/>
                </a:lnTo>
                <a:lnTo>
                  <a:pt x="0" y="8316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1579456">
            <a:off x="4876128" y="8316174"/>
            <a:ext cx="2993920" cy="845782"/>
          </a:xfrm>
          <a:custGeom>
            <a:avLst/>
            <a:gdLst/>
            <a:ahLst/>
            <a:cxnLst/>
            <a:rect l="l" t="t" r="r" b="b"/>
            <a:pathLst>
              <a:path w="2993920" h="845782">
                <a:moveTo>
                  <a:pt x="0" y="0"/>
                </a:moveTo>
                <a:lnTo>
                  <a:pt x="2993920" y="0"/>
                </a:lnTo>
                <a:lnTo>
                  <a:pt x="2993920" y="845782"/>
                </a:lnTo>
                <a:lnTo>
                  <a:pt x="0" y="845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0" y="75565"/>
            <a:ext cx="1832793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CORRELATION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4997" y="1285875"/>
            <a:ext cx="7687346" cy="641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3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 correlation between two variables describes how strongly and in what direction they vary together.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sz="3000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Positive correlation: when one increases, the other tends to increase.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sz="3000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Negative correlation: when one increases, the other tends to decrease.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sz="3000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Zero correlation: no linear relationship between them.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698500" y="3124200"/>
            <a:ext cx="5245100" cy="1332778"/>
            <a:chOff x="0" y="0"/>
            <a:chExt cx="1381426" cy="3510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41400" y="3124200"/>
            <a:ext cx="5118100" cy="1332778"/>
            <a:chOff x="0" y="0"/>
            <a:chExt cx="1347977" cy="3510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33297" y="3191597"/>
            <a:ext cx="8421405" cy="126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sz="7382" b="1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256141" y="1456217"/>
            <a:ext cx="18802350" cy="1277400"/>
            <a:chOff x="0" y="0"/>
            <a:chExt cx="4952059" cy="336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059" cy="336435"/>
            </a:xfrm>
            <a:custGeom>
              <a:avLst/>
              <a:gdLst/>
              <a:ahLst/>
              <a:cxnLst/>
              <a:rect l="l" t="t" r="r" b="b"/>
              <a:pathLst>
                <a:path w="4952059" h="336435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315435"/>
                  </a:lnTo>
                  <a:cubicBezTo>
                    <a:pt x="4952059" y="327033"/>
                    <a:pt x="4942658" y="336435"/>
                    <a:pt x="4931060" y="336435"/>
                  </a:cubicBezTo>
                  <a:lnTo>
                    <a:pt x="20999" y="336435"/>
                  </a:lnTo>
                  <a:cubicBezTo>
                    <a:pt x="15430" y="336435"/>
                    <a:pt x="10089" y="334222"/>
                    <a:pt x="6151" y="330284"/>
                  </a:cubicBezTo>
                  <a:cubicBezTo>
                    <a:pt x="2212" y="326346"/>
                    <a:pt x="0" y="321004"/>
                    <a:pt x="0" y="315435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952059" cy="384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102" y="3200152"/>
            <a:ext cx="11301259" cy="1115999"/>
          </a:xfrm>
          <a:custGeom>
            <a:avLst/>
            <a:gdLst/>
            <a:ahLst/>
            <a:cxnLst/>
            <a:rect l="l" t="t" r="r" b="b"/>
            <a:pathLst>
              <a:path w="11301259" h="1115999">
                <a:moveTo>
                  <a:pt x="0" y="0"/>
                </a:moveTo>
                <a:lnTo>
                  <a:pt x="11301259" y="0"/>
                </a:lnTo>
                <a:lnTo>
                  <a:pt x="11301259" y="1116000"/>
                </a:lnTo>
                <a:lnTo>
                  <a:pt x="0" y="111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1693106" y="3155111"/>
            <a:ext cx="6597996" cy="1161040"/>
          </a:xfrm>
          <a:custGeom>
            <a:avLst/>
            <a:gdLst/>
            <a:ahLst/>
            <a:cxnLst/>
            <a:rect l="l" t="t" r="r" b="b"/>
            <a:pathLst>
              <a:path w="6597996" h="1161040">
                <a:moveTo>
                  <a:pt x="0" y="0"/>
                </a:moveTo>
                <a:lnTo>
                  <a:pt x="6597996" y="0"/>
                </a:lnTo>
                <a:lnTo>
                  <a:pt x="6597996" y="1161041"/>
                </a:lnTo>
                <a:lnTo>
                  <a:pt x="0" y="1161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5550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8" name="Group 8"/>
          <p:cNvGrpSpPr/>
          <p:nvPr/>
        </p:nvGrpSpPr>
        <p:grpSpPr>
          <a:xfrm>
            <a:off x="-258209" y="6035744"/>
            <a:ext cx="7857503" cy="1277400"/>
            <a:chOff x="0" y="0"/>
            <a:chExt cx="2069466" cy="3364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9466" cy="336435"/>
            </a:xfrm>
            <a:custGeom>
              <a:avLst/>
              <a:gdLst/>
              <a:ahLst/>
              <a:cxnLst/>
              <a:rect l="l" t="t" r="r" b="b"/>
              <a:pathLst>
                <a:path w="2069466" h="336435">
                  <a:moveTo>
                    <a:pt x="50250" y="0"/>
                  </a:moveTo>
                  <a:lnTo>
                    <a:pt x="2019216" y="0"/>
                  </a:lnTo>
                  <a:cubicBezTo>
                    <a:pt x="2046968" y="0"/>
                    <a:pt x="2069466" y="22498"/>
                    <a:pt x="2069466" y="50250"/>
                  </a:cubicBezTo>
                  <a:lnTo>
                    <a:pt x="2069466" y="286185"/>
                  </a:lnTo>
                  <a:cubicBezTo>
                    <a:pt x="2069466" y="299512"/>
                    <a:pt x="2064172" y="312293"/>
                    <a:pt x="2054748" y="321717"/>
                  </a:cubicBezTo>
                  <a:cubicBezTo>
                    <a:pt x="2045324" y="331140"/>
                    <a:pt x="2032543" y="336435"/>
                    <a:pt x="2019216" y="336435"/>
                  </a:cubicBezTo>
                  <a:lnTo>
                    <a:pt x="50250" y="336435"/>
                  </a:lnTo>
                  <a:cubicBezTo>
                    <a:pt x="36923" y="336435"/>
                    <a:pt x="24141" y="331140"/>
                    <a:pt x="14718" y="321717"/>
                  </a:cubicBezTo>
                  <a:cubicBezTo>
                    <a:pt x="5294" y="312293"/>
                    <a:pt x="0" y="299512"/>
                    <a:pt x="0" y="286185"/>
                  </a:cubicBezTo>
                  <a:lnTo>
                    <a:pt x="0" y="50250"/>
                  </a:lnTo>
                  <a:cubicBezTo>
                    <a:pt x="0" y="36923"/>
                    <a:pt x="5294" y="24141"/>
                    <a:pt x="14718" y="14718"/>
                  </a:cubicBezTo>
                  <a:cubicBezTo>
                    <a:pt x="24141" y="5294"/>
                    <a:pt x="36923" y="0"/>
                    <a:pt x="50250" y="0"/>
                  </a:cubicBez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69466" cy="384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58209" y="8325969"/>
            <a:ext cx="7857503" cy="1277400"/>
            <a:chOff x="0" y="0"/>
            <a:chExt cx="2069466" cy="3364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69466" cy="336435"/>
            </a:xfrm>
            <a:custGeom>
              <a:avLst/>
              <a:gdLst/>
              <a:ahLst/>
              <a:cxnLst/>
              <a:rect l="l" t="t" r="r" b="b"/>
              <a:pathLst>
                <a:path w="2069466" h="336435">
                  <a:moveTo>
                    <a:pt x="50250" y="0"/>
                  </a:moveTo>
                  <a:lnTo>
                    <a:pt x="2019216" y="0"/>
                  </a:lnTo>
                  <a:cubicBezTo>
                    <a:pt x="2046968" y="0"/>
                    <a:pt x="2069466" y="22498"/>
                    <a:pt x="2069466" y="50250"/>
                  </a:cubicBezTo>
                  <a:lnTo>
                    <a:pt x="2069466" y="286185"/>
                  </a:lnTo>
                  <a:cubicBezTo>
                    <a:pt x="2069466" y="299512"/>
                    <a:pt x="2064172" y="312293"/>
                    <a:pt x="2054748" y="321717"/>
                  </a:cubicBezTo>
                  <a:cubicBezTo>
                    <a:pt x="2045324" y="331140"/>
                    <a:pt x="2032543" y="336435"/>
                    <a:pt x="2019216" y="336435"/>
                  </a:cubicBezTo>
                  <a:lnTo>
                    <a:pt x="50250" y="336435"/>
                  </a:lnTo>
                  <a:cubicBezTo>
                    <a:pt x="36923" y="336435"/>
                    <a:pt x="24141" y="331140"/>
                    <a:pt x="14718" y="321717"/>
                  </a:cubicBezTo>
                  <a:cubicBezTo>
                    <a:pt x="5294" y="312293"/>
                    <a:pt x="0" y="299512"/>
                    <a:pt x="0" y="286185"/>
                  </a:cubicBezTo>
                  <a:lnTo>
                    <a:pt x="0" y="50250"/>
                  </a:lnTo>
                  <a:cubicBezTo>
                    <a:pt x="0" y="36923"/>
                    <a:pt x="5294" y="24141"/>
                    <a:pt x="14718" y="14718"/>
                  </a:cubicBezTo>
                  <a:cubicBezTo>
                    <a:pt x="24141" y="5294"/>
                    <a:pt x="36923" y="0"/>
                    <a:pt x="50250" y="0"/>
                  </a:cubicBez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069466" cy="384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810615" y="7837019"/>
            <a:ext cx="9385171" cy="1851604"/>
          </a:xfrm>
          <a:custGeom>
            <a:avLst/>
            <a:gdLst/>
            <a:ahLst/>
            <a:cxnLst/>
            <a:rect l="l" t="t" r="r" b="b"/>
            <a:pathLst>
              <a:path w="9385171" h="1851604">
                <a:moveTo>
                  <a:pt x="0" y="0"/>
                </a:moveTo>
                <a:lnTo>
                  <a:pt x="9385171" y="0"/>
                </a:lnTo>
                <a:lnTo>
                  <a:pt x="9385171" y="1851604"/>
                </a:lnTo>
                <a:lnTo>
                  <a:pt x="0" y="185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445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5" name="Group 15"/>
          <p:cNvGrpSpPr/>
          <p:nvPr/>
        </p:nvGrpSpPr>
        <p:grpSpPr>
          <a:xfrm>
            <a:off x="9712845" y="5997644"/>
            <a:ext cx="7857503" cy="1277400"/>
            <a:chOff x="0" y="0"/>
            <a:chExt cx="2069466" cy="33643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69466" cy="336435"/>
            </a:xfrm>
            <a:custGeom>
              <a:avLst/>
              <a:gdLst/>
              <a:ahLst/>
              <a:cxnLst/>
              <a:rect l="l" t="t" r="r" b="b"/>
              <a:pathLst>
                <a:path w="2069466" h="336435">
                  <a:moveTo>
                    <a:pt x="50250" y="0"/>
                  </a:moveTo>
                  <a:lnTo>
                    <a:pt x="2019216" y="0"/>
                  </a:lnTo>
                  <a:cubicBezTo>
                    <a:pt x="2046968" y="0"/>
                    <a:pt x="2069466" y="22498"/>
                    <a:pt x="2069466" y="50250"/>
                  </a:cubicBezTo>
                  <a:lnTo>
                    <a:pt x="2069466" y="286185"/>
                  </a:lnTo>
                  <a:cubicBezTo>
                    <a:pt x="2069466" y="299512"/>
                    <a:pt x="2064172" y="312293"/>
                    <a:pt x="2054748" y="321717"/>
                  </a:cubicBezTo>
                  <a:cubicBezTo>
                    <a:pt x="2045324" y="331140"/>
                    <a:pt x="2032543" y="336435"/>
                    <a:pt x="2019216" y="336435"/>
                  </a:cubicBezTo>
                  <a:lnTo>
                    <a:pt x="50250" y="336435"/>
                  </a:lnTo>
                  <a:cubicBezTo>
                    <a:pt x="36923" y="336435"/>
                    <a:pt x="24141" y="331140"/>
                    <a:pt x="14718" y="321717"/>
                  </a:cubicBezTo>
                  <a:cubicBezTo>
                    <a:pt x="5294" y="312293"/>
                    <a:pt x="0" y="299512"/>
                    <a:pt x="0" y="286185"/>
                  </a:cubicBezTo>
                  <a:lnTo>
                    <a:pt x="0" y="50250"/>
                  </a:lnTo>
                  <a:cubicBezTo>
                    <a:pt x="0" y="36923"/>
                    <a:pt x="5294" y="24141"/>
                    <a:pt x="14718" y="14718"/>
                  </a:cubicBezTo>
                  <a:cubicBezTo>
                    <a:pt x="24141" y="5294"/>
                    <a:pt x="36923" y="0"/>
                    <a:pt x="50250" y="0"/>
                  </a:cubicBez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069466" cy="384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5653731" y="7385937"/>
            <a:ext cx="600299" cy="527513"/>
          </a:xfrm>
          <a:custGeom>
            <a:avLst/>
            <a:gdLst/>
            <a:ahLst/>
            <a:cxnLst/>
            <a:rect l="l" t="t" r="r" b="b"/>
            <a:pathLst>
              <a:path w="600299" h="527513">
                <a:moveTo>
                  <a:pt x="0" y="0"/>
                </a:moveTo>
                <a:lnTo>
                  <a:pt x="600300" y="0"/>
                </a:lnTo>
                <a:lnTo>
                  <a:pt x="600300" y="527513"/>
                </a:lnTo>
                <a:lnTo>
                  <a:pt x="0" y="5275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9" name="TextBox 19"/>
          <p:cNvSpPr txBox="1"/>
          <p:nvPr/>
        </p:nvSpPr>
        <p:spPr>
          <a:xfrm>
            <a:off x="5235694" y="187333"/>
            <a:ext cx="7816612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PROCESSING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67501" y="1610730"/>
            <a:ext cx="375920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Renaming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13861" y="4556194"/>
            <a:ext cx="5156486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Saving each product as a CSV file named after the product ID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50003" y="1390592"/>
            <a:ext cx="3759201" cy="210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Dropping</a:t>
            </a:r>
          </a:p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Inv cto, Inv pzas, Precio SAP</a:t>
            </a:r>
          </a:p>
          <a:p>
            <a:pPr algn="ctr">
              <a:lnSpc>
                <a:spcPts val="7000"/>
              </a:lnSpc>
            </a:pPr>
            <a:endParaRPr lang="en-US" sz="2000" b="1">
              <a:solidFill>
                <a:srgbClr val="31356E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503200" y="1630304"/>
            <a:ext cx="375920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Splitting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843676" y="6190257"/>
            <a:ext cx="772667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Add Price, Profit and Cost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102" y="5955306"/>
            <a:ext cx="7264399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Deleting</a:t>
            </a:r>
          </a:p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 files with less than 130 rows, 87 product left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0001" y="7551269"/>
            <a:ext cx="424760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 enough data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102" y="8192619"/>
            <a:ext cx="7264399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Deleting</a:t>
            </a:r>
          </a:p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 Nan, negative values of Total sales and Units sold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953881" y="7472125"/>
            <a:ext cx="424760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is for LINEA BLANCA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322411" y="5776057"/>
            <a:ext cx="3154783" cy="1277400"/>
            <a:chOff x="0" y="0"/>
            <a:chExt cx="830889" cy="336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30889" cy="336435"/>
            </a:xfrm>
            <a:custGeom>
              <a:avLst/>
              <a:gdLst/>
              <a:ahLst/>
              <a:cxnLst/>
              <a:rect l="l" t="t" r="r" b="b"/>
              <a:pathLst>
                <a:path w="830889" h="336435">
                  <a:moveTo>
                    <a:pt x="125155" y="0"/>
                  </a:moveTo>
                  <a:lnTo>
                    <a:pt x="705734" y="0"/>
                  </a:lnTo>
                  <a:cubicBezTo>
                    <a:pt x="774855" y="0"/>
                    <a:pt x="830889" y="56034"/>
                    <a:pt x="830889" y="125155"/>
                  </a:cubicBezTo>
                  <a:lnTo>
                    <a:pt x="830889" y="211279"/>
                  </a:lnTo>
                  <a:cubicBezTo>
                    <a:pt x="830889" y="280401"/>
                    <a:pt x="774855" y="336435"/>
                    <a:pt x="705734" y="336435"/>
                  </a:cubicBezTo>
                  <a:lnTo>
                    <a:pt x="125155" y="336435"/>
                  </a:lnTo>
                  <a:cubicBezTo>
                    <a:pt x="56034" y="336435"/>
                    <a:pt x="0" y="280401"/>
                    <a:pt x="0" y="211279"/>
                  </a:cubicBezTo>
                  <a:lnTo>
                    <a:pt x="0" y="125155"/>
                  </a:lnTo>
                  <a:cubicBezTo>
                    <a:pt x="0" y="56034"/>
                    <a:pt x="56034" y="0"/>
                    <a:pt x="125155" y="0"/>
                  </a:cubicBez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30889" cy="384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22411" y="1921456"/>
            <a:ext cx="17643179" cy="3347423"/>
            <a:chOff x="0" y="0"/>
            <a:chExt cx="23524239" cy="4463231"/>
          </a:xfrm>
        </p:grpSpPr>
        <p:sp>
          <p:nvSpPr>
            <p:cNvPr id="7" name="Freeform 7"/>
            <p:cNvSpPr/>
            <p:nvPr/>
          </p:nvSpPr>
          <p:spPr>
            <a:xfrm>
              <a:off x="16805283" y="0"/>
              <a:ext cx="6718956" cy="4463231"/>
            </a:xfrm>
            <a:custGeom>
              <a:avLst/>
              <a:gdLst/>
              <a:ahLst/>
              <a:cxnLst/>
              <a:rect l="l" t="t" r="r" b="b"/>
              <a:pathLst>
                <a:path w="6718956" h="4463231">
                  <a:moveTo>
                    <a:pt x="0" y="0"/>
                  </a:moveTo>
                  <a:lnTo>
                    <a:pt x="6718956" y="0"/>
                  </a:lnTo>
                  <a:lnTo>
                    <a:pt x="6718956" y="4463231"/>
                  </a:lnTo>
                  <a:lnTo>
                    <a:pt x="0" y="4463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0682" b="-2032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16805283" cy="4463231"/>
            </a:xfrm>
            <a:custGeom>
              <a:avLst/>
              <a:gdLst/>
              <a:ahLst/>
              <a:cxnLst/>
              <a:rect l="l" t="t" r="r" b="b"/>
              <a:pathLst>
                <a:path w="16805283" h="4463231">
                  <a:moveTo>
                    <a:pt x="0" y="0"/>
                  </a:moveTo>
                  <a:lnTo>
                    <a:pt x="16805283" y="0"/>
                  </a:lnTo>
                  <a:lnTo>
                    <a:pt x="16805283" y="4463231"/>
                  </a:lnTo>
                  <a:lnTo>
                    <a:pt x="0" y="4463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676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14239" y="1838325"/>
            <a:ext cx="961994" cy="615437"/>
            <a:chOff x="0" y="0"/>
            <a:chExt cx="1431290" cy="915670"/>
          </a:xfrm>
        </p:grpSpPr>
        <p:sp>
          <p:nvSpPr>
            <p:cNvPr id="10" name="Freeform 10"/>
            <p:cNvSpPr/>
            <p:nvPr/>
          </p:nvSpPr>
          <p:spPr>
            <a:xfrm>
              <a:off x="40640" y="46990"/>
              <a:ext cx="1344930" cy="834390"/>
            </a:xfrm>
            <a:custGeom>
              <a:avLst/>
              <a:gdLst/>
              <a:ahLst/>
              <a:cxnLst/>
              <a:rect l="l" t="t" r="r" b="b"/>
              <a:pathLst>
                <a:path w="1344930" h="834390">
                  <a:moveTo>
                    <a:pt x="1206500" y="137160"/>
                  </a:moveTo>
                  <a:cubicBezTo>
                    <a:pt x="558800" y="52070"/>
                    <a:pt x="505460" y="44450"/>
                    <a:pt x="443230" y="54610"/>
                  </a:cubicBezTo>
                  <a:cubicBezTo>
                    <a:pt x="387350" y="63500"/>
                    <a:pt x="334010" y="87630"/>
                    <a:pt x="288290" y="110490"/>
                  </a:cubicBezTo>
                  <a:cubicBezTo>
                    <a:pt x="248920" y="130810"/>
                    <a:pt x="218440" y="151130"/>
                    <a:pt x="184150" y="180340"/>
                  </a:cubicBezTo>
                  <a:cubicBezTo>
                    <a:pt x="143510" y="214630"/>
                    <a:pt x="81280" y="262890"/>
                    <a:pt x="62230" y="309880"/>
                  </a:cubicBezTo>
                  <a:cubicBezTo>
                    <a:pt x="45720" y="349250"/>
                    <a:pt x="49530" y="391160"/>
                    <a:pt x="59690" y="438150"/>
                  </a:cubicBezTo>
                  <a:cubicBezTo>
                    <a:pt x="73660" y="497840"/>
                    <a:pt x="118110" y="584200"/>
                    <a:pt x="156210" y="636270"/>
                  </a:cubicBezTo>
                  <a:cubicBezTo>
                    <a:pt x="187960" y="679450"/>
                    <a:pt x="229870" y="718820"/>
                    <a:pt x="262890" y="737870"/>
                  </a:cubicBezTo>
                  <a:cubicBezTo>
                    <a:pt x="285750" y="750570"/>
                    <a:pt x="293370" y="751840"/>
                    <a:pt x="326390" y="758190"/>
                  </a:cubicBezTo>
                  <a:cubicBezTo>
                    <a:pt x="436880" y="774700"/>
                    <a:pt x="906780" y="777240"/>
                    <a:pt x="1052830" y="767080"/>
                  </a:cubicBezTo>
                  <a:cubicBezTo>
                    <a:pt x="1116330" y="763270"/>
                    <a:pt x="1148080" y="758190"/>
                    <a:pt x="1188720" y="748030"/>
                  </a:cubicBezTo>
                  <a:cubicBezTo>
                    <a:pt x="1224280" y="739140"/>
                    <a:pt x="1266190" y="740410"/>
                    <a:pt x="1286510" y="712470"/>
                  </a:cubicBezTo>
                  <a:cubicBezTo>
                    <a:pt x="1315720" y="671830"/>
                    <a:pt x="1297940" y="541020"/>
                    <a:pt x="1289050" y="483870"/>
                  </a:cubicBezTo>
                  <a:cubicBezTo>
                    <a:pt x="1283970" y="449580"/>
                    <a:pt x="1275080" y="424180"/>
                    <a:pt x="1262380" y="401320"/>
                  </a:cubicBezTo>
                  <a:cubicBezTo>
                    <a:pt x="1252220" y="383540"/>
                    <a:pt x="1236980" y="374650"/>
                    <a:pt x="1225550" y="354330"/>
                  </a:cubicBezTo>
                  <a:cubicBezTo>
                    <a:pt x="1206500" y="325120"/>
                    <a:pt x="1182370" y="271780"/>
                    <a:pt x="1170940" y="236220"/>
                  </a:cubicBezTo>
                  <a:cubicBezTo>
                    <a:pt x="1162050" y="208280"/>
                    <a:pt x="1165860" y="180340"/>
                    <a:pt x="1156970" y="160020"/>
                  </a:cubicBezTo>
                  <a:cubicBezTo>
                    <a:pt x="1149350" y="143510"/>
                    <a:pt x="1126490" y="133350"/>
                    <a:pt x="1125220" y="120650"/>
                  </a:cubicBezTo>
                  <a:cubicBezTo>
                    <a:pt x="1123950" y="109220"/>
                    <a:pt x="1134110" y="91440"/>
                    <a:pt x="1141730" y="87630"/>
                  </a:cubicBezTo>
                  <a:cubicBezTo>
                    <a:pt x="1148080" y="83820"/>
                    <a:pt x="1159510" y="86360"/>
                    <a:pt x="1164590" y="91440"/>
                  </a:cubicBezTo>
                  <a:cubicBezTo>
                    <a:pt x="1170940" y="97790"/>
                    <a:pt x="1176020" y="114300"/>
                    <a:pt x="1172210" y="121920"/>
                  </a:cubicBezTo>
                  <a:cubicBezTo>
                    <a:pt x="1169670" y="129540"/>
                    <a:pt x="1154430" y="137160"/>
                    <a:pt x="1145540" y="137160"/>
                  </a:cubicBezTo>
                  <a:cubicBezTo>
                    <a:pt x="1139190" y="137160"/>
                    <a:pt x="1130300" y="129540"/>
                    <a:pt x="1126490" y="123190"/>
                  </a:cubicBezTo>
                  <a:cubicBezTo>
                    <a:pt x="1123950" y="116840"/>
                    <a:pt x="1122680" y="105410"/>
                    <a:pt x="1126490" y="99060"/>
                  </a:cubicBezTo>
                  <a:cubicBezTo>
                    <a:pt x="1131570" y="92710"/>
                    <a:pt x="1145540" y="85090"/>
                    <a:pt x="1155700" y="87630"/>
                  </a:cubicBezTo>
                  <a:cubicBezTo>
                    <a:pt x="1169670" y="90170"/>
                    <a:pt x="1189990" y="114300"/>
                    <a:pt x="1201420" y="134620"/>
                  </a:cubicBezTo>
                  <a:cubicBezTo>
                    <a:pt x="1214120" y="160020"/>
                    <a:pt x="1206500" y="193040"/>
                    <a:pt x="1219200" y="228600"/>
                  </a:cubicBezTo>
                  <a:cubicBezTo>
                    <a:pt x="1239520" y="284480"/>
                    <a:pt x="1309370" y="383540"/>
                    <a:pt x="1327150" y="430530"/>
                  </a:cubicBezTo>
                  <a:cubicBezTo>
                    <a:pt x="1336040" y="453390"/>
                    <a:pt x="1337310" y="459740"/>
                    <a:pt x="1339850" y="483870"/>
                  </a:cubicBezTo>
                  <a:cubicBezTo>
                    <a:pt x="1344930" y="530860"/>
                    <a:pt x="1341120" y="652780"/>
                    <a:pt x="1336040" y="694690"/>
                  </a:cubicBezTo>
                  <a:cubicBezTo>
                    <a:pt x="1333500" y="713740"/>
                    <a:pt x="1333500" y="723900"/>
                    <a:pt x="1327150" y="735330"/>
                  </a:cubicBezTo>
                  <a:cubicBezTo>
                    <a:pt x="1322070" y="744220"/>
                    <a:pt x="1315720" y="750570"/>
                    <a:pt x="1304290" y="758190"/>
                  </a:cubicBezTo>
                  <a:cubicBezTo>
                    <a:pt x="1281430" y="772160"/>
                    <a:pt x="1233170" y="787400"/>
                    <a:pt x="1192530" y="797560"/>
                  </a:cubicBezTo>
                  <a:cubicBezTo>
                    <a:pt x="1149350" y="808990"/>
                    <a:pt x="1117600" y="814070"/>
                    <a:pt x="1054100" y="817880"/>
                  </a:cubicBezTo>
                  <a:cubicBezTo>
                    <a:pt x="908050" y="828040"/>
                    <a:pt x="471170" y="834390"/>
                    <a:pt x="339090" y="812800"/>
                  </a:cubicBezTo>
                  <a:cubicBezTo>
                    <a:pt x="285750" y="803910"/>
                    <a:pt x="265430" y="796290"/>
                    <a:pt x="229870" y="775970"/>
                  </a:cubicBezTo>
                  <a:cubicBezTo>
                    <a:pt x="189230" y="750570"/>
                    <a:pt x="147320" y="711200"/>
                    <a:pt x="113030" y="664210"/>
                  </a:cubicBezTo>
                  <a:cubicBezTo>
                    <a:pt x="71120" y="605790"/>
                    <a:pt x="24130" y="509270"/>
                    <a:pt x="10160" y="441960"/>
                  </a:cubicBezTo>
                  <a:cubicBezTo>
                    <a:pt x="0" y="389890"/>
                    <a:pt x="2540" y="336550"/>
                    <a:pt x="16510" y="297180"/>
                  </a:cubicBezTo>
                  <a:cubicBezTo>
                    <a:pt x="27940" y="264160"/>
                    <a:pt x="50800" y="243840"/>
                    <a:pt x="73660" y="218440"/>
                  </a:cubicBezTo>
                  <a:cubicBezTo>
                    <a:pt x="97790" y="190500"/>
                    <a:pt x="127000" y="160020"/>
                    <a:pt x="161290" y="134620"/>
                  </a:cubicBezTo>
                  <a:cubicBezTo>
                    <a:pt x="200660" y="105410"/>
                    <a:pt x="250190" y="78740"/>
                    <a:pt x="297180" y="57150"/>
                  </a:cubicBezTo>
                  <a:cubicBezTo>
                    <a:pt x="344170" y="35560"/>
                    <a:pt x="407670" y="10160"/>
                    <a:pt x="443230" y="3810"/>
                  </a:cubicBezTo>
                  <a:cubicBezTo>
                    <a:pt x="462280" y="0"/>
                    <a:pt x="468630" y="3810"/>
                    <a:pt x="488950" y="3810"/>
                  </a:cubicBezTo>
                  <a:cubicBezTo>
                    <a:pt x="525780" y="3810"/>
                    <a:pt x="579120" y="2540"/>
                    <a:pt x="647700" y="7620"/>
                  </a:cubicBezTo>
                  <a:cubicBezTo>
                    <a:pt x="769620" y="17780"/>
                    <a:pt x="1062990" y="55880"/>
                    <a:pt x="1156970" y="74930"/>
                  </a:cubicBezTo>
                  <a:cubicBezTo>
                    <a:pt x="1193800" y="82550"/>
                    <a:pt x="1221740" y="83820"/>
                    <a:pt x="1231900" y="96520"/>
                  </a:cubicBezTo>
                  <a:cubicBezTo>
                    <a:pt x="1236980" y="104140"/>
                    <a:pt x="1236980" y="118110"/>
                    <a:pt x="1233170" y="125730"/>
                  </a:cubicBezTo>
                  <a:cubicBezTo>
                    <a:pt x="1228090" y="132080"/>
                    <a:pt x="1206500" y="137160"/>
                    <a:pt x="1206500" y="137160"/>
                  </a:cubicBezTo>
                </a:path>
              </a:pathLst>
            </a:custGeom>
            <a:solidFill>
              <a:srgbClr val="CFD305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858649" y="1838325"/>
            <a:ext cx="961994" cy="615437"/>
            <a:chOff x="0" y="0"/>
            <a:chExt cx="1431290" cy="915670"/>
          </a:xfrm>
        </p:grpSpPr>
        <p:sp>
          <p:nvSpPr>
            <p:cNvPr id="12" name="Freeform 12"/>
            <p:cNvSpPr/>
            <p:nvPr/>
          </p:nvSpPr>
          <p:spPr>
            <a:xfrm>
              <a:off x="40640" y="46990"/>
              <a:ext cx="1344930" cy="834390"/>
            </a:xfrm>
            <a:custGeom>
              <a:avLst/>
              <a:gdLst/>
              <a:ahLst/>
              <a:cxnLst/>
              <a:rect l="l" t="t" r="r" b="b"/>
              <a:pathLst>
                <a:path w="1344930" h="834390">
                  <a:moveTo>
                    <a:pt x="1206500" y="137160"/>
                  </a:moveTo>
                  <a:cubicBezTo>
                    <a:pt x="558800" y="52070"/>
                    <a:pt x="505460" y="44450"/>
                    <a:pt x="443230" y="54610"/>
                  </a:cubicBezTo>
                  <a:cubicBezTo>
                    <a:pt x="387350" y="63500"/>
                    <a:pt x="334010" y="87630"/>
                    <a:pt x="288290" y="110490"/>
                  </a:cubicBezTo>
                  <a:cubicBezTo>
                    <a:pt x="248920" y="130810"/>
                    <a:pt x="218440" y="151130"/>
                    <a:pt x="184150" y="180340"/>
                  </a:cubicBezTo>
                  <a:cubicBezTo>
                    <a:pt x="143510" y="214630"/>
                    <a:pt x="81280" y="262890"/>
                    <a:pt x="62230" y="309880"/>
                  </a:cubicBezTo>
                  <a:cubicBezTo>
                    <a:pt x="45720" y="349250"/>
                    <a:pt x="49530" y="391160"/>
                    <a:pt x="59690" y="438150"/>
                  </a:cubicBezTo>
                  <a:cubicBezTo>
                    <a:pt x="73660" y="497840"/>
                    <a:pt x="118110" y="584200"/>
                    <a:pt x="156210" y="636270"/>
                  </a:cubicBezTo>
                  <a:cubicBezTo>
                    <a:pt x="187960" y="679450"/>
                    <a:pt x="229870" y="718820"/>
                    <a:pt x="262890" y="737870"/>
                  </a:cubicBezTo>
                  <a:cubicBezTo>
                    <a:pt x="285750" y="750570"/>
                    <a:pt x="293370" y="751840"/>
                    <a:pt x="326390" y="758190"/>
                  </a:cubicBezTo>
                  <a:cubicBezTo>
                    <a:pt x="436880" y="774700"/>
                    <a:pt x="906780" y="777240"/>
                    <a:pt x="1052830" y="767080"/>
                  </a:cubicBezTo>
                  <a:cubicBezTo>
                    <a:pt x="1116330" y="763270"/>
                    <a:pt x="1148080" y="758190"/>
                    <a:pt x="1188720" y="748030"/>
                  </a:cubicBezTo>
                  <a:cubicBezTo>
                    <a:pt x="1224280" y="739140"/>
                    <a:pt x="1266190" y="740410"/>
                    <a:pt x="1286510" y="712470"/>
                  </a:cubicBezTo>
                  <a:cubicBezTo>
                    <a:pt x="1315720" y="671830"/>
                    <a:pt x="1297940" y="541020"/>
                    <a:pt x="1289050" y="483870"/>
                  </a:cubicBezTo>
                  <a:cubicBezTo>
                    <a:pt x="1283970" y="449580"/>
                    <a:pt x="1275080" y="424180"/>
                    <a:pt x="1262380" y="401320"/>
                  </a:cubicBezTo>
                  <a:cubicBezTo>
                    <a:pt x="1252220" y="383540"/>
                    <a:pt x="1236980" y="374650"/>
                    <a:pt x="1225550" y="354330"/>
                  </a:cubicBezTo>
                  <a:cubicBezTo>
                    <a:pt x="1206500" y="325120"/>
                    <a:pt x="1182370" y="271780"/>
                    <a:pt x="1170940" y="236220"/>
                  </a:cubicBezTo>
                  <a:cubicBezTo>
                    <a:pt x="1162050" y="208280"/>
                    <a:pt x="1165860" y="180340"/>
                    <a:pt x="1156970" y="160020"/>
                  </a:cubicBezTo>
                  <a:cubicBezTo>
                    <a:pt x="1149350" y="143510"/>
                    <a:pt x="1126490" y="133350"/>
                    <a:pt x="1125220" y="120650"/>
                  </a:cubicBezTo>
                  <a:cubicBezTo>
                    <a:pt x="1123950" y="109220"/>
                    <a:pt x="1134110" y="91440"/>
                    <a:pt x="1141730" y="87630"/>
                  </a:cubicBezTo>
                  <a:cubicBezTo>
                    <a:pt x="1148080" y="83820"/>
                    <a:pt x="1159510" y="86360"/>
                    <a:pt x="1164590" y="91440"/>
                  </a:cubicBezTo>
                  <a:cubicBezTo>
                    <a:pt x="1170940" y="97790"/>
                    <a:pt x="1176020" y="114300"/>
                    <a:pt x="1172210" y="121920"/>
                  </a:cubicBezTo>
                  <a:cubicBezTo>
                    <a:pt x="1169670" y="129540"/>
                    <a:pt x="1154430" y="137160"/>
                    <a:pt x="1145540" y="137160"/>
                  </a:cubicBezTo>
                  <a:cubicBezTo>
                    <a:pt x="1139190" y="137160"/>
                    <a:pt x="1130300" y="129540"/>
                    <a:pt x="1126490" y="123190"/>
                  </a:cubicBezTo>
                  <a:cubicBezTo>
                    <a:pt x="1123950" y="116840"/>
                    <a:pt x="1122680" y="105410"/>
                    <a:pt x="1126490" y="99060"/>
                  </a:cubicBezTo>
                  <a:cubicBezTo>
                    <a:pt x="1131570" y="92710"/>
                    <a:pt x="1145540" y="85090"/>
                    <a:pt x="1155700" y="87630"/>
                  </a:cubicBezTo>
                  <a:cubicBezTo>
                    <a:pt x="1169670" y="90170"/>
                    <a:pt x="1189990" y="114300"/>
                    <a:pt x="1201420" y="134620"/>
                  </a:cubicBezTo>
                  <a:cubicBezTo>
                    <a:pt x="1214120" y="160020"/>
                    <a:pt x="1206500" y="193040"/>
                    <a:pt x="1219200" y="228600"/>
                  </a:cubicBezTo>
                  <a:cubicBezTo>
                    <a:pt x="1239520" y="284480"/>
                    <a:pt x="1309370" y="383540"/>
                    <a:pt x="1327150" y="430530"/>
                  </a:cubicBezTo>
                  <a:cubicBezTo>
                    <a:pt x="1336040" y="453390"/>
                    <a:pt x="1337310" y="459740"/>
                    <a:pt x="1339850" y="483870"/>
                  </a:cubicBezTo>
                  <a:cubicBezTo>
                    <a:pt x="1344930" y="530860"/>
                    <a:pt x="1341120" y="652780"/>
                    <a:pt x="1336040" y="694690"/>
                  </a:cubicBezTo>
                  <a:cubicBezTo>
                    <a:pt x="1333500" y="713740"/>
                    <a:pt x="1333500" y="723900"/>
                    <a:pt x="1327150" y="735330"/>
                  </a:cubicBezTo>
                  <a:cubicBezTo>
                    <a:pt x="1322070" y="744220"/>
                    <a:pt x="1315720" y="750570"/>
                    <a:pt x="1304290" y="758190"/>
                  </a:cubicBezTo>
                  <a:cubicBezTo>
                    <a:pt x="1281430" y="772160"/>
                    <a:pt x="1233170" y="787400"/>
                    <a:pt x="1192530" y="797560"/>
                  </a:cubicBezTo>
                  <a:cubicBezTo>
                    <a:pt x="1149350" y="808990"/>
                    <a:pt x="1117600" y="814070"/>
                    <a:pt x="1054100" y="817880"/>
                  </a:cubicBezTo>
                  <a:cubicBezTo>
                    <a:pt x="908050" y="828040"/>
                    <a:pt x="471170" y="834390"/>
                    <a:pt x="339090" y="812800"/>
                  </a:cubicBezTo>
                  <a:cubicBezTo>
                    <a:pt x="285750" y="803910"/>
                    <a:pt x="265430" y="796290"/>
                    <a:pt x="229870" y="775970"/>
                  </a:cubicBezTo>
                  <a:cubicBezTo>
                    <a:pt x="189230" y="750570"/>
                    <a:pt x="147320" y="711200"/>
                    <a:pt x="113030" y="664210"/>
                  </a:cubicBezTo>
                  <a:cubicBezTo>
                    <a:pt x="71120" y="605790"/>
                    <a:pt x="24130" y="509270"/>
                    <a:pt x="10160" y="441960"/>
                  </a:cubicBezTo>
                  <a:cubicBezTo>
                    <a:pt x="0" y="389890"/>
                    <a:pt x="2540" y="336550"/>
                    <a:pt x="16510" y="297180"/>
                  </a:cubicBezTo>
                  <a:cubicBezTo>
                    <a:pt x="27940" y="264160"/>
                    <a:pt x="50800" y="243840"/>
                    <a:pt x="73660" y="218440"/>
                  </a:cubicBezTo>
                  <a:cubicBezTo>
                    <a:pt x="97790" y="190500"/>
                    <a:pt x="127000" y="160020"/>
                    <a:pt x="161290" y="134620"/>
                  </a:cubicBezTo>
                  <a:cubicBezTo>
                    <a:pt x="200660" y="105410"/>
                    <a:pt x="250190" y="78740"/>
                    <a:pt x="297180" y="57150"/>
                  </a:cubicBezTo>
                  <a:cubicBezTo>
                    <a:pt x="344170" y="35560"/>
                    <a:pt x="407670" y="10160"/>
                    <a:pt x="443230" y="3810"/>
                  </a:cubicBezTo>
                  <a:cubicBezTo>
                    <a:pt x="462280" y="0"/>
                    <a:pt x="468630" y="3810"/>
                    <a:pt x="488950" y="3810"/>
                  </a:cubicBezTo>
                  <a:cubicBezTo>
                    <a:pt x="525780" y="3810"/>
                    <a:pt x="579120" y="2540"/>
                    <a:pt x="647700" y="7620"/>
                  </a:cubicBezTo>
                  <a:cubicBezTo>
                    <a:pt x="769620" y="17780"/>
                    <a:pt x="1062990" y="55880"/>
                    <a:pt x="1156970" y="74930"/>
                  </a:cubicBezTo>
                  <a:cubicBezTo>
                    <a:pt x="1193800" y="82550"/>
                    <a:pt x="1221740" y="83820"/>
                    <a:pt x="1231900" y="96520"/>
                  </a:cubicBezTo>
                  <a:cubicBezTo>
                    <a:pt x="1236980" y="104140"/>
                    <a:pt x="1236980" y="118110"/>
                    <a:pt x="1233170" y="125730"/>
                  </a:cubicBezTo>
                  <a:cubicBezTo>
                    <a:pt x="1228090" y="132080"/>
                    <a:pt x="1206500" y="137160"/>
                    <a:pt x="1206500" y="137160"/>
                  </a:cubicBezTo>
                </a:path>
              </a:pathLst>
            </a:custGeom>
            <a:solidFill>
              <a:srgbClr val="CFD305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3" name="Group 13"/>
          <p:cNvGrpSpPr/>
          <p:nvPr/>
        </p:nvGrpSpPr>
        <p:grpSpPr>
          <a:xfrm rot="10440399">
            <a:off x="17240898" y="1941456"/>
            <a:ext cx="751057" cy="480490"/>
            <a:chOff x="0" y="0"/>
            <a:chExt cx="1431290" cy="915670"/>
          </a:xfrm>
        </p:grpSpPr>
        <p:sp>
          <p:nvSpPr>
            <p:cNvPr id="14" name="Freeform 14"/>
            <p:cNvSpPr/>
            <p:nvPr/>
          </p:nvSpPr>
          <p:spPr>
            <a:xfrm>
              <a:off x="40640" y="46990"/>
              <a:ext cx="1344930" cy="834390"/>
            </a:xfrm>
            <a:custGeom>
              <a:avLst/>
              <a:gdLst/>
              <a:ahLst/>
              <a:cxnLst/>
              <a:rect l="l" t="t" r="r" b="b"/>
              <a:pathLst>
                <a:path w="1344930" h="834390">
                  <a:moveTo>
                    <a:pt x="1206500" y="137160"/>
                  </a:moveTo>
                  <a:cubicBezTo>
                    <a:pt x="558800" y="52070"/>
                    <a:pt x="505460" y="44450"/>
                    <a:pt x="443230" y="54610"/>
                  </a:cubicBezTo>
                  <a:cubicBezTo>
                    <a:pt x="387350" y="63500"/>
                    <a:pt x="334010" y="87630"/>
                    <a:pt x="288290" y="110490"/>
                  </a:cubicBezTo>
                  <a:cubicBezTo>
                    <a:pt x="248920" y="130810"/>
                    <a:pt x="218440" y="151130"/>
                    <a:pt x="184150" y="180340"/>
                  </a:cubicBezTo>
                  <a:cubicBezTo>
                    <a:pt x="143510" y="214630"/>
                    <a:pt x="81280" y="262890"/>
                    <a:pt x="62230" y="309880"/>
                  </a:cubicBezTo>
                  <a:cubicBezTo>
                    <a:pt x="45720" y="349250"/>
                    <a:pt x="49530" y="391160"/>
                    <a:pt x="59690" y="438150"/>
                  </a:cubicBezTo>
                  <a:cubicBezTo>
                    <a:pt x="73660" y="497840"/>
                    <a:pt x="118110" y="584200"/>
                    <a:pt x="156210" y="636270"/>
                  </a:cubicBezTo>
                  <a:cubicBezTo>
                    <a:pt x="187960" y="679450"/>
                    <a:pt x="229870" y="718820"/>
                    <a:pt x="262890" y="737870"/>
                  </a:cubicBezTo>
                  <a:cubicBezTo>
                    <a:pt x="285750" y="750570"/>
                    <a:pt x="293370" y="751840"/>
                    <a:pt x="326390" y="758190"/>
                  </a:cubicBezTo>
                  <a:cubicBezTo>
                    <a:pt x="436880" y="774700"/>
                    <a:pt x="906780" y="777240"/>
                    <a:pt x="1052830" y="767080"/>
                  </a:cubicBezTo>
                  <a:cubicBezTo>
                    <a:pt x="1116330" y="763270"/>
                    <a:pt x="1148080" y="758190"/>
                    <a:pt x="1188720" y="748030"/>
                  </a:cubicBezTo>
                  <a:cubicBezTo>
                    <a:pt x="1224280" y="739140"/>
                    <a:pt x="1266190" y="740410"/>
                    <a:pt x="1286510" y="712470"/>
                  </a:cubicBezTo>
                  <a:cubicBezTo>
                    <a:pt x="1315720" y="671830"/>
                    <a:pt x="1297940" y="541020"/>
                    <a:pt x="1289050" y="483870"/>
                  </a:cubicBezTo>
                  <a:cubicBezTo>
                    <a:pt x="1283970" y="449580"/>
                    <a:pt x="1275080" y="424180"/>
                    <a:pt x="1262380" y="401320"/>
                  </a:cubicBezTo>
                  <a:cubicBezTo>
                    <a:pt x="1252220" y="383540"/>
                    <a:pt x="1236980" y="374650"/>
                    <a:pt x="1225550" y="354330"/>
                  </a:cubicBezTo>
                  <a:cubicBezTo>
                    <a:pt x="1206500" y="325120"/>
                    <a:pt x="1182370" y="271780"/>
                    <a:pt x="1170940" y="236220"/>
                  </a:cubicBezTo>
                  <a:cubicBezTo>
                    <a:pt x="1162050" y="208280"/>
                    <a:pt x="1165860" y="180340"/>
                    <a:pt x="1156970" y="160020"/>
                  </a:cubicBezTo>
                  <a:cubicBezTo>
                    <a:pt x="1149350" y="143510"/>
                    <a:pt x="1126490" y="133350"/>
                    <a:pt x="1125220" y="120650"/>
                  </a:cubicBezTo>
                  <a:cubicBezTo>
                    <a:pt x="1123950" y="109220"/>
                    <a:pt x="1134110" y="91440"/>
                    <a:pt x="1141730" y="87630"/>
                  </a:cubicBezTo>
                  <a:cubicBezTo>
                    <a:pt x="1148080" y="83820"/>
                    <a:pt x="1159510" y="86360"/>
                    <a:pt x="1164590" y="91440"/>
                  </a:cubicBezTo>
                  <a:cubicBezTo>
                    <a:pt x="1170940" y="97790"/>
                    <a:pt x="1176020" y="114300"/>
                    <a:pt x="1172210" y="121920"/>
                  </a:cubicBezTo>
                  <a:cubicBezTo>
                    <a:pt x="1169670" y="129540"/>
                    <a:pt x="1154430" y="137160"/>
                    <a:pt x="1145540" y="137160"/>
                  </a:cubicBezTo>
                  <a:cubicBezTo>
                    <a:pt x="1139190" y="137160"/>
                    <a:pt x="1130300" y="129540"/>
                    <a:pt x="1126490" y="123190"/>
                  </a:cubicBezTo>
                  <a:cubicBezTo>
                    <a:pt x="1123950" y="116840"/>
                    <a:pt x="1122680" y="105410"/>
                    <a:pt x="1126490" y="99060"/>
                  </a:cubicBezTo>
                  <a:cubicBezTo>
                    <a:pt x="1131570" y="92710"/>
                    <a:pt x="1145540" y="85090"/>
                    <a:pt x="1155700" y="87630"/>
                  </a:cubicBezTo>
                  <a:cubicBezTo>
                    <a:pt x="1169670" y="90170"/>
                    <a:pt x="1189990" y="114300"/>
                    <a:pt x="1201420" y="134620"/>
                  </a:cubicBezTo>
                  <a:cubicBezTo>
                    <a:pt x="1214120" y="160020"/>
                    <a:pt x="1206500" y="193040"/>
                    <a:pt x="1219200" y="228600"/>
                  </a:cubicBezTo>
                  <a:cubicBezTo>
                    <a:pt x="1239520" y="284480"/>
                    <a:pt x="1309370" y="383540"/>
                    <a:pt x="1327150" y="430530"/>
                  </a:cubicBezTo>
                  <a:cubicBezTo>
                    <a:pt x="1336040" y="453390"/>
                    <a:pt x="1337310" y="459740"/>
                    <a:pt x="1339850" y="483870"/>
                  </a:cubicBezTo>
                  <a:cubicBezTo>
                    <a:pt x="1344930" y="530860"/>
                    <a:pt x="1341120" y="652780"/>
                    <a:pt x="1336040" y="694690"/>
                  </a:cubicBezTo>
                  <a:cubicBezTo>
                    <a:pt x="1333500" y="713740"/>
                    <a:pt x="1333500" y="723900"/>
                    <a:pt x="1327150" y="735330"/>
                  </a:cubicBezTo>
                  <a:cubicBezTo>
                    <a:pt x="1322070" y="744220"/>
                    <a:pt x="1315720" y="750570"/>
                    <a:pt x="1304290" y="758190"/>
                  </a:cubicBezTo>
                  <a:cubicBezTo>
                    <a:pt x="1281430" y="772160"/>
                    <a:pt x="1233170" y="787400"/>
                    <a:pt x="1192530" y="797560"/>
                  </a:cubicBezTo>
                  <a:cubicBezTo>
                    <a:pt x="1149350" y="808990"/>
                    <a:pt x="1117600" y="814070"/>
                    <a:pt x="1054100" y="817880"/>
                  </a:cubicBezTo>
                  <a:cubicBezTo>
                    <a:pt x="908050" y="828040"/>
                    <a:pt x="471170" y="834390"/>
                    <a:pt x="339090" y="812800"/>
                  </a:cubicBezTo>
                  <a:cubicBezTo>
                    <a:pt x="285750" y="803910"/>
                    <a:pt x="265430" y="796290"/>
                    <a:pt x="229870" y="775970"/>
                  </a:cubicBezTo>
                  <a:cubicBezTo>
                    <a:pt x="189230" y="750570"/>
                    <a:pt x="147320" y="711200"/>
                    <a:pt x="113030" y="664210"/>
                  </a:cubicBezTo>
                  <a:cubicBezTo>
                    <a:pt x="71120" y="605790"/>
                    <a:pt x="24130" y="509270"/>
                    <a:pt x="10160" y="441960"/>
                  </a:cubicBezTo>
                  <a:cubicBezTo>
                    <a:pt x="0" y="389890"/>
                    <a:pt x="2540" y="336550"/>
                    <a:pt x="16510" y="297180"/>
                  </a:cubicBezTo>
                  <a:cubicBezTo>
                    <a:pt x="27940" y="264160"/>
                    <a:pt x="50800" y="243840"/>
                    <a:pt x="73660" y="218440"/>
                  </a:cubicBezTo>
                  <a:cubicBezTo>
                    <a:pt x="97790" y="190500"/>
                    <a:pt x="127000" y="160020"/>
                    <a:pt x="161290" y="134620"/>
                  </a:cubicBezTo>
                  <a:cubicBezTo>
                    <a:pt x="200660" y="105410"/>
                    <a:pt x="250190" y="78740"/>
                    <a:pt x="297180" y="57150"/>
                  </a:cubicBezTo>
                  <a:cubicBezTo>
                    <a:pt x="344170" y="35560"/>
                    <a:pt x="407670" y="10160"/>
                    <a:pt x="443230" y="3810"/>
                  </a:cubicBezTo>
                  <a:cubicBezTo>
                    <a:pt x="462280" y="0"/>
                    <a:pt x="468630" y="3810"/>
                    <a:pt x="488950" y="3810"/>
                  </a:cubicBezTo>
                  <a:cubicBezTo>
                    <a:pt x="525780" y="3810"/>
                    <a:pt x="579120" y="2540"/>
                    <a:pt x="647700" y="7620"/>
                  </a:cubicBezTo>
                  <a:cubicBezTo>
                    <a:pt x="769620" y="17780"/>
                    <a:pt x="1062990" y="55880"/>
                    <a:pt x="1156970" y="74930"/>
                  </a:cubicBezTo>
                  <a:cubicBezTo>
                    <a:pt x="1193800" y="82550"/>
                    <a:pt x="1221740" y="83820"/>
                    <a:pt x="1231900" y="96520"/>
                  </a:cubicBezTo>
                  <a:cubicBezTo>
                    <a:pt x="1236980" y="104140"/>
                    <a:pt x="1236980" y="118110"/>
                    <a:pt x="1233170" y="125730"/>
                  </a:cubicBezTo>
                  <a:cubicBezTo>
                    <a:pt x="1228090" y="132080"/>
                    <a:pt x="1206500" y="137160"/>
                    <a:pt x="1206500" y="137160"/>
                  </a:cubicBezTo>
                </a:path>
              </a:pathLst>
            </a:custGeom>
            <a:solidFill>
              <a:srgbClr val="CFD305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5" name="Freeform 15"/>
          <p:cNvSpPr/>
          <p:nvPr/>
        </p:nvSpPr>
        <p:spPr>
          <a:xfrm>
            <a:off x="4043454" y="5776057"/>
            <a:ext cx="6677687" cy="2681845"/>
          </a:xfrm>
          <a:custGeom>
            <a:avLst/>
            <a:gdLst/>
            <a:ahLst/>
            <a:cxnLst/>
            <a:rect l="l" t="t" r="r" b="b"/>
            <a:pathLst>
              <a:path w="6677687" h="2681845">
                <a:moveTo>
                  <a:pt x="0" y="0"/>
                </a:moveTo>
                <a:lnTo>
                  <a:pt x="6677687" y="0"/>
                </a:lnTo>
                <a:lnTo>
                  <a:pt x="6677687" y="2681845"/>
                </a:lnTo>
                <a:lnTo>
                  <a:pt x="0" y="26818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6" name="Group 16"/>
          <p:cNvGrpSpPr/>
          <p:nvPr/>
        </p:nvGrpSpPr>
        <p:grpSpPr>
          <a:xfrm rot="5400000">
            <a:off x="1344150" y="3212795"/>
            <a:ext cx="1053050" cy="673690"/>
            <a:chOff x="0" y="0"/>
            <a:chExt cx="1431290" cy="915670"/>
          </a:xfrm>
        </p:grpSpPr>
        <p:sp>
          <p:nvSpPr>
            <p:cNvPr id="17" name="Freeform 17"/>
            <p:cNvSpPr/>
            <p:nvPr/>
          </p:nvSpPr>
          <p:spPr>
            <a:xfrm>
              <a:off x="40640" y="46990"/>
              <a:ext cx="1344930" cy="834390"/>
            </a:xfrm>
            <a:custGeom>
              <a:avLst/>
              <a:gdLst/>
              <a:ahLst/>
              <a:cxnLst/>
              <a:rect l="l" t="t" r="r" b="b"/>
              <a:pathLst>
                <a:path w="1344930" h="834390">
                  <a:moveTo>
                    <a:pt x="1206500" y="137160"/>
                  </a:moveTo>
                  <a:cubicBezTo>
                    <a:pt x="558800" y="52070"/>
                    <a:pt x="505460" y="44450"/>
                    <a:pt x="443230" y="54610"/>
                  </a:cubicBezTo>
                  <a:cubicBezTo>
                    <a:pt x="387350" y="63500"/>
                    <a:pt x="334010" y="87630"/>
                    <a:pt x="288290" y="110490"/>
                  </a:cubicBezTo>
                  <a:cubicBezTo>
                    <a:pt x="248920" y="130810"/>
                    <a:pt x="218440" y="151130"/>
                    <a:pt x="184150" y="180340"/>
                  </a:cubicBezTo>
                  <a:cubicBezTo>
                    <a:pt x="143510" y="214630"/>
                    <a:pt x="81280" y="262890"/>
                    <a:pt x="62230" y="309880"/>
                  </a:cubicBezTo>
                  <a:cubicBezTo>
                    <a:pt x="45720" y="349250"/>
                    <a:pt x="49530" y="391160"/>
                    <a:pt x="59690" y="438150"/>
                  </a:cubicBezTo>
                  <a:cubicBezTo>
                    <a:pt x="73660" y="497840"/>
                    <a:pt x="118110" y="584200"/>
                    <a:pt x="156210" y="636270"/>
                  </a:cubicBezTo>
                  <a:cubicBezTo>
                    <a:pt x="187960" y="679450"/>
                    <a:pt x="229870" y="718820"/>
                    <a:pt x="262890" y="737870"/>
                  </a:cubicBezTo>
                  <a:cubicBezTo>
                    <a:pt x="285750" y="750570"/>
                    <a:pt x="293370" y="751840"/>
                    <a:pt x="326390" y="758190"/>
                  </a:cubicBezTo>
                  <a:cubicBezTo>
                    <a:pt x="436880" y="774700"/>
                    <a:pt x="906780" y="777240"/>
                    <a:pt x="1052830" y="767080"/>
                  </a:cubicBezTo>
                  <a:cubicBezTo>
                    <a:pt x="1116330" y="763270"/>
                    <a:pt x="1148080" y="758190"/>
                    <a:pt x="1188720" y="748030"/>
                  </a:cubicBezTo>
                  <a:cubicBezTo>
                    <a:pt x="1224280" y="739140"/>
                    <a:pt x="1266190" y="740410"/>
                    <a:pt x="1286510" y="712470"/>
                  </a:cubicBezTo>
                  <a:cubicBezTo>
                    <a:pt x="1315720" y="671830"/>
                    <a:pt x="1297940" y="541020"/>
                    <a:pt x="1289050" y="483870"/>
                  </a:cubicBezTo>
                  <a:cubicBezTo>
                    <a:pt x="1283970" y="449580"/>
                    <a:pt x="1275080" y="424180"/>
                    <a:pt x="1262380" y="401320"/>
                  </a:cubicBezTo>
                  <a:cubicBezTo>
                    <a:pt x="1252220" y="383540"/>
                    <a:pt x="1236980" y="374650"/>
                    <a:pt x="1225550" y="354330"/>
                  </a:cubicBezTo>
                  <a:cubicBezTo>
                    <a:pt x="1206500" y="325120"/>
                    <a:pt x="1182370" y="271780"/>
                    <a:pt x="1170940" y="236220"/>
                  </a:cubicBezTo>
                  <a:cubicBezTo>
                    <a:pt x="1162050" y="208280"/>
                    <a:pt x="1165860" y="180340"/>
                    <a:pt x="1156970" y="160020"/>
                  </a:cubicBezTo>
                  <a:cubicBezTo>
                    <a:pt x="1149350" y="143510"/>
                    <a:pt x="1126490" y="133350"/>
                    <a:pt x="1125220" y="120650"/>
                  </a:cubicBezTo>
                  <a:cubicBezTo>
                    <a:pt x="1123950" y="109220"/>
                    <a:pt x="1134110" y="91440"/>
                    <a:pt x="1141730" y="87630"/>
                  </a:cubicBezTo>
                  <a:cubicBezTo>
                    <a:pt x="1148080" y="83820"/>
                    <a:pt x="1159510" y="86360"/>
                    <a:pt x="1164590" y="91440"/>
                  </a:cubicBezTo>
                  <a:cubicBezTo>
                    <a:pt x="1170940" y="97790"/>
                    <a:pt x="1176020" y="114300"/>
                    <a:pt x="1172210" y="121920"/>
                  </a:cubicBezTo>
                  <a:cubicBezTo>
                    <a:pt x="1169670" y="129540"/>
                    <a:pt x="1154430" y="137160"/>
                    <a:pt x="1145540" y="137160"/>
                  </a:cubicBezTo>
                  <a:cubicBezTo>
                    <a:pt x="1139190" y="137160"/>
                    <a:pt x="1130300" y="129540"/>
                    <a:pt x="1126490" y="123190"/>
                  </a:cubicBezTo>
                  <a:cubicBezTo>
                    <a:pt x="1123950" y="116840"/>
                    <a:pt x="1122680" y="105410"/>
                    <a:pt x="1126490" y="99060"/>
                  </a:cubicBezTo>
                  <a:cubicBezTo>
                    <a:pt x="1131570" y="92710"/>
                    <a:pt x="1145540" y="85090"/>
                    <a:pt x="1155700" y="87630"/>
                  </a:cubicBezTo>
                  <a:cubicBezTo>
                    <a:pt x="1169670" y="90170"/>
                    <a:pt x="1189990" y="114300"/>
                    <a:pt x="1201420" y="134620"/>
                  </a:cubicBezTo>
                  <a:cubicBezTo>
                    <a:pt x="1214120" y="160020"/>
                    <a:pt x="1206500" y="193040"/>
                    <a:pt x="1219200" y="228600"/>
                  </a:cubicBezTo>
                  <a:cubicBezTo>
                    <a:pt x="1239520" y="284480"/>
                    <a:pt x="1309370" y="383540"/>
                    <a:pt x="1327150" y="430530"/>
                  </a:cubicBezTo>
                  <a:cubicBezTo>
                    <a:pt x="1336040" y="453390"/>
                    <a:pt x="1337310" y="459740"/>
                    <a:pt x="1339850" y="483870"/>
                  </a:cubicBezTo>
                  <a:cubicBezTo>
                    <a:pt x="1344930" y="530860"/>
                    <a:pt x="1341120" y="652780"/>
                    <a:pt x="1336040" y="694690"/>
                  </a:cubicBezTo>
                  <a:cubicBezTo>
                    <a:pt x="1333500" y="713740"/>
                    <a:pt x="1333500" y="723900"/>
                    <a:pt x="1327150" y="735330"/>
                  </a:cubicBezTo>
                  <a:cubicBezTo>
                    <a:pt x="1322070" y="744220"/>
                    <a:pt x="1315720" y="750570"/>
                    <a:pt x="1304290" y="758190"/>
                  </a:cubicBezTo>
                  <a:cubicBezTo>
                    <a:pt x="1281430" y="772160"/>
                    <a:pt x="1233170" y="787400"/>
                    <a:pt x="1192530" y="797560"/>
                  </a:cubicBezTo>
                  <a:cubicBezTo>
                    <a:pt x="1149350" y="808990"/>
                    <a:pt x="1117600" y="814070"/>
                    <a:pt x="1054100" y="817880"/>
                  </a:cubicBezTo>
                  <a:cubicBezTo>
                    <a:pt x="908050" y="828040"/>
                    <a:pt x="471170" y="834390"/>
                    <a:pt x="339090" y="812800"/>
                  </a:cubicBezTo>
                  <a:cubicBezTo>
                    <a:pt x="285750" y="803910"/>
                    <a:pt x="265430" y="796290"/>
                    <a:pt x="229870" y="775970"/>
                  </a:cubicBezTo>
                  <a:cubicBezTo>
                    <a:pt x="189230" y="750570"/>
                    <a:pt x="147320" y="711200"/>
                    <a:pt x="113030" y="664210"/>
                  </a:cubicBezTo>
                  <a:cubicBezTo>
                    <a:pt x="71120" y="605790"/>
                    <a:pt x="24130" y="509270"/>
                    <a:pt x="10160" y="441960"/>
                  </a:cubicBezTo>
                  <a:cubicBezTo>
                    <a:pt x="0" y="389890"/>
                    <a:pt x="2540" y="336550"/>
                    <a:pt x="16510" y="297180"/>
                  </a:cubicBezTo>
                  <a:cubicBezTo>
                    <a:pt x="27940" y="264160"/>
                    <a:pt x="50800" y="243840"/>
                    <a:pt x="73660" y="218440"/>
                  </a:cubicBezTo>
                  <a:cubicBezTo>
                    <a:pt x="97790" y="190500"/>
                    <a:pt x="127000" y="160020"/>
                    <a:pt x="161290" y="134620"/>
                  </a:cubicBezTo>
                  <a:cubicBezTo>
                    <a:pt x="200660" y="105410"/>
                    <a:pt x="250190" y="78740"/>
                    <a:pt x="297180" y="57150"/>
                  </a:cubicBezTo>
                  <a:cubicBezTo>
                    <a:pt x="344170" y="35560"/>
                    <a:pt x="407670" y="10160"/>
                    <a:pt x="443230" y="3810"/>
                  </a:cubicBezTo>
                  <a:cubicBezTo>
                    <a:pt x="462280" y="0"/>
                    <a:pt x="468630" y="3810"/>
                    <a:pt x="488950" y="3810"/>
                  </a:cubicBezTo>
                  <a:cubicBezTo>
                    <a:pt x="525780" y="3810"/>
                    <a:pt x="579120" y="2540"/>
                    <a:pt x="647700" y="7620"/>
                  </a:cubicBezTo>
                  <a:cubicBezTo>
                    <a:pt x="769620" y="17780"/>
                    <a:pt x="1062990" y="55880"/>
                    <a:pt x="1156970" y="74930"/>
                  </a:cubicBezTo>
                  <a:cubicBezTo>
                    <a:pt x="1193800" y="82550"/>
                    <a:pt x="1221740" y="83820"/>
                    <a:pt x="1231900" y="96520"/>
                  </a:cubicBezTo>
                  <a:cubicBezTo>
                    <a:pt x="1236980" y="104140"/>
                    <a:pt x="1236980" y="118110"/>
                    <a:pt x="1233170" y="125730"/>
                  </a:cubicBezTo>
                  <a:cubicBezTo>
                    <a:pt x="1228090" y="132080"/>
                    <a:pt x="1206500" y="137160"/>
                    <a:pt x="1206500" y="137160"/>
                  </a:cubicBezTo>
                </a:path>
              </a:pathLst>
            </a:custGeom>
            <a:solidFill>
              <a:srgbClr val="6CE5E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8" name="Freeform 18"/>
          <p:cNvSpPr/>
          <p:nvPr/>
        </p:nvSpPr>
        <p:spPr>
          <a:xfrm rot="3711205">
            <a:off x="755602" y="4570837"/>
            <a:ext cx="1956437" cy="552693"/>
          </a:xfrm>
          <a:custGeom>
            <a:avLst/>
            <a:gdLst/>
            <a:ahLst/>
            <a:cxnLst/>
            <a:rect l="l" t="t" r="r" b="b"/>
            <a:pathLst>
              <a:path w="1956437" h="552693">
                <a:moveTo>
                  <a:pt x="0" y="0"/>
                </a:moveTo>
                <a:lnTo>
                  <a:pt x="1956437" y="0"/>
                </a:lnTo>
                <a:lnTo>
                  <a:pt x="1956437" y="552693"/>
                </a:lnTo>
                <a:lnTo>
                  <a:pt x="0" y="552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9" name="TextBox 19"/>
          <p:cNvSpPr txBox="1"/>
          <p:nvPr/>
        </p:nvSpPr>
        <p:spPr>
          <a:xfrm>
            <a:off x="5235694" y="187333"/>
            <a:ext cx="7816612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PROCESSING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24546" y="5735307"/>
            <a:ext cx="2554107" cy="125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Unifying</a:t>
            </a:r>
          </a:p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31356E"/>
                </a:solidFill>
                <a:latin typeface="Roboto Bold"/>
                <a:ea typeface="Roboto Bold"/>
                <a:cs typeface="Roboto Bold"/>
                <a:sym typeface="Roboto Bold"/>
              </a:rPr>
              <a:t>(year,week)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9828938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79617" y="2469921"/>
            <a:ext cx="8384766" cy="6788379"/>
          </a:xfrm>
          <a:custGeom>
            <a:avLst/>
            <a:gdLst/>
            <a:ahLst/>
            <a:cxnLst/>
            <a:rect l="l" t="t" r="r" b="b"/>
            <a:pathLst>
              <a:path w="8384766" h="6788379">
                <a:moveTo>
                  <a:pt x="0" y="0"/>
                </a:moveTo>
                <a:lnTo>
                  <a:pt x="8384766" y="0"/>
                </a:lnTo>
                <a:lnTo>
                  <a:pt x="8384766" y="6788379"/>
                </a:lnTo>
                <a:lnTo>
                  <a:pt x="0" y="67883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0" y="1833554"/>
            <a:ext cx="914400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Plotting Units Sold as a function of the Price for a product</a:t>
            </a:r>
          </a:p>
        </p:txBody>
      </p:sp>
      <p:sp>
        <p:nvSpPr>
          <p:cNvPr id="8" name="Freeform 8"/>
          <p:cNvSpPr/>
          <p:nvPr/>
        </p:nvSpPr>
        <p:spPr>
          <a:xfrm>
            <a:off x="9446385" y="2645865"/>
            <a:ext cx="8289677" cy="6612435"/>
          </a:xfrm>
          <a:custGeom>
            <a:avLst/>
            <a:gdLst/>
            <a:ahLst/>
            <a:cxnLst/>
            <a:rect l="l" t="t" r="r" b="b"/>
            <a:pathLst>
              <a:path w="8289677" h="6612435">
                <a:moveTo>
                  <a:pt x="0" y="0"/>
                </a:moveTo>
                <a:lnTo>
                  <a:pt x="8289677" y="0"/>
                </a:lnTo>
                <a:lnTo>
                  <a:pt x="8289677" y="6612435"/>
                </a:lnTo>
                <a:lnTo>
                  <a:pt x="0" y="6612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11432840" y="1646228"/>
            <a:ext cx="431676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Applying Linear Regression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5694" y="187333"/>
            <a:ext cx="7816612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LINEAR REGRESSION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9828938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30412" y="1798406"/>
            <a:ext cx="7344138" cy="5858206"/>
          </a:xfrm>
          <a:custGeom>
            <a:avLst/>
            <a:gdLst/>
            <a:ahLst/>
            <a:cxnLst/>
            <a:rect l="l" t="t" r="r" b="b"/>
            <a:pathLst>
              <a:path w="7344138" h="5858206">
                <a:moveTo>
                  <a:pt x="0" y="0"/>
                </a:moveTo>
                <a:lnTo>
                  <a:pt x="7344138" y="0"/>
                </a:lnTo>
                <a:lnTo>
                  <a:pt x="7344138" y="5858206"/>
                </a:lnTo>
                <a:lnTo>
                  <a:pt x="0" y="5858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AutoShape 7"/>
          <p:cNvSpPr/>
          <p:nvPr/>
        </p:nvSpPr>
        <p:spPr>
          <a:xfrm>
            <a:off x="4019358" y="4459364"/>
            <a:ext cx="0" cy="2517407"/>
          </a:xfrm>
          <a:prstGeom prst="line">
            <a:avLst/>
          </a:prstGeom>
          <a:ln w="38100" cap="flat">
            <a:solidFill>
              <a:srgbClr val="CFD30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7410719" y="4642257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0" y="0"/>
                </a:moveTo>
                <a:lnTo>
                  <a:pt x="1733281" y="0"/>
                </a:lnTo>
                <a:lnTo>
                  <a:pt x="1733281" y="489652"/>
                </a:lnTo>
                <a:lnTo>
                  <a:pt x="0" y="489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 rot="5902902">
            <a:off x="2767302" y="6798003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0" y="0"/>
                </a:moveTo>
                <a:lnTo>
                  <a:pt x="1733281" y="0"/>
                </a:lnTo>
                <a:lnTo>
                  <a:pt x="1733281" y="489652"/>
                </a:lnTo>
                <a:lnTo>
                  <a:pt x="0" y="489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8131750" y="3693384"/>
            <a:ext cx="9820966" cy="6395904"/>
          </a:xfrm>
          <a:custGeom>
            <a:avLst/>
            <a:gdLst/>
            <a:ahLst/>
            <a:cxnLst/>
            <a:rect l="l" t="t" r="r" b="b"/>
            <a:pathLst>
              <a:path w="9820966" h="6395904">
                <a:moveTo>
                  <a:pt x="0" y="0"/>
                </a:moveTo>
                <a:lnTo>
                  <a:pt x="9820966" y="0"/>
                </a:lnTo>
                <a:lnTo>
                  <a:pt x="9820966" y="6395904"/>
                </a:lnTo>
                <a:lnTo>
                  <a:pt x="0" y="63959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5235694" y="187333"/>
            <a:ext cx="7816612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LINEAR REGRESSION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55935" y="1572032"/>
            <a:ext cx="10792741" cy="307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a small range of prices, we look for one value of the Units Sold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Creating price ranges (bins)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Assigning each product’s price to a bin.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Calculating the average units sold for each price range.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45122" y="7929780"/>
            <a:ext cx="4948472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one price, there are several values of the Units Sold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9828938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410719" y="4642257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0" y="0"/>
                </a:moveTo>
                <a:lnTo>
                  <a:pt x="1733281" y="0"/>
                </a:lnTo>
                <a:lnTo>
                  <a:pt x="1733281" y="489652"/>
                </a:lnTo>
                <a:lnTo>
                  <a:pt x="0" y="48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0" y="1173642"/>
            <a:ext cx="9337503" cy="1004489"/>
          </a:xfrm>
          <a:custGeom>
            <a:avLst/>
            <a:gdLst/>
            <a:ahLst/>
            <a:cxnLst/>
            <a:rect l="l" t="t" r="r" b="b"/>
            <a:pathLst>
              <a:path w="9337503" h="1004489">
                <a:moveTo>
                  <a:pt x="0" y="0"/>
                </a:moveTo>
                <a:lnTo>
                  <a:pt x="9337503" y="0"/>
                </a:lnTo>
                <a:lnTo>
                  <a:pt x="9337503" y="1004489"/>
                </a:lnTo>
                <a:lnTo>
                  <a:pt x="0" y="1004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9144000" y="1382228"/>
            <a:ext cx="8026674" cy="587318"/>
          </a:xfrm>
          <a:custGeom>
            <a:avLst/>
            <a:gdLst/>
            <a:ahLst/>
            <a:cxnLst/>
            <a:rect l="l" t="t" r="r" b="b"/>
            <a:pathLst>
              <a:path w="8026674" h="587318">
                <a:moveTo>
                  <a:pt x="0" y="0"/>
                </a:moveTo>
                <a:lnTo>
                  <a:pt x="8026674" y="0"/>
                </a:lnTo>
                <a:lnTo>
                  <a:pt x="8026674" y="587317"/>
                </a:lnTo>
                <a:lnTo>
                  <a:pt x="0" y="587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3776406" y="2368631"/>
            <a:ext cx="10735188" cy="8110702"/>
          </a:xfrm>
          <a:custGeom>
            <a:avLst/>
            <a:gdLst/>
            <a:ahLst/>
            <a:cxnLst/>
            <a:rect l="l" t="t" r="r" b="b"/>
            <a:pathLst>
              <a:path w="10735188" h="8110702">
                <a:moveTo>
                  <a:pt x="0" y="0"/>
                </a:moveTo>
                <a:lnTo>
                  <a:pt x="10735188" y="0"/>
                </a:lnTo>
                <a:lnTo>
                  <a:pt x="10735188" y="8110702"/>
                </a:lnTo>
                <a:lnTo>
                  <a:pt x="0" y="81107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1028700" y="187333"/>
            <a:ext cx="1661760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PROFIT CURVE AND THE OPTIMAL PRICE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9828938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410719" y="4642257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0" y="0"/>
                </a:moveTo>
                <a:lnTo>
                  <a:pt x="1733281" y="0"/>
                </a:lnTo>
                <a:lnTo>
                  <a:pt x="1733281" y="489652"/>
                </a:lnTo>
                <a:lnTo>
                  <a:pt x="0" y="48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2652691" y="1715499"/>
            <a:ext cx="12982618" cy="8373789"/>
          </a:xfrm>
          <a:custGeom>
            <a:avLst/>
            <a:gdLst/>
            <a:ahLst/>
            <a:cxnLst/>
            <a:rect l="l" t="t" r="r" b="b"/>
            <a:pathLst>
              <a:path w="12982618" h="8373789">
                <a:moveTo>
                  <a:pt x="0" y="0"/>
                </a:moveTo>
                <a:lnTo>
                  <a:pt x="12982618" y="0"/>
                </a:lnTo>
                <a:lnTo>
                  <a:pt x="12982618" y="8373789"/>
                </a:lnTo>
                <a:lnTo>
                  <a:pt x="0" y="83737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5235694" y="187333"/>
            <a:ext cx="7816612" cy="152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GAM</a:t>
            </a:r>
          </a:p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GENERALIZED ADDITIVE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9828938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410719" y="4642257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0" y="0"/>
                </a:moveTo>
                <a:lnTo>
                  <a:pt x="1733281" y="0"/>
                </a:lnTo>
                <a:lnTo>
                  <a:pt x="1733281" y="489652"/>
                </a:lnTo>
                <a:lnTo>
                  <a:pt x="0" y="48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2237223" y="1835689"/>
            <a:ext cx="13813554" cy="8253599"/>
          </a:xfrm>
          <a:custGeom>
            <a:avLst/>
            <a:gdLst/>
            <a:ahLst/>
            <a:cxnLst/>
            <a:rect l="l" t="t" r="r" b="b"/>
            <a:pathLst>
              <a:path w="13813554" h="8253599">
                <a:moveTo>
                  <a:pt x="0" y="0"/>
                </a:moveTo>
                <a:lnTo>
                  <a:pt x="13813554" y="0"/>
                </a:lnTo>
                <a:lnTo>
                  <a:pt x="13813554" y="8253599"/>
                </a:lnTo>
                <a:lnTo>
                  <a:pt x="0" y="82535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5235694" y="187333"/>
            <a:ext cx="7816612" cy="152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GAM</a:t>
            </a:r>
          </a:p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GENERALIZED ADDITIVE MODEL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9163252" y="4456982"/>
            <a:ext cx="1733281" cy="489652"/>
          </a:xfrm>
          <a:custGeom>
            <a:avLst/>
            <a:gdLst/>
            <a:ahLst/>
            <a:cxnLst/>
            <a:rect l="l" t="t" r="r" b="b"/>
            <a:pathLst>
              <a:path w="1733281" h="489652">
                <a:moveTo>
                  <a:pt x="0" y="0"/>
                </a:moveTo>
                <a:lnTo>
                  <a:pt x="1733282" y="0"/>
                </a:lnTo>
                <a:lnTo>
                  <a:pt x="1733282" y="489652"/>
                </a:lnTo>
                <a:lnTo>
                  <a:pt x="0" y="48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546449" y="1028700"/>
            <a:ext cx="14782933" cy="8229600"/>
          </a:xfrm>
          <a:custGeom>
            <a:avLst/>
            <a:gdLst/>
            <a:ahLst/>
            <a:cxnLst/>
            <a:rect l="l" t="t" r="r" b="b"/>
            <a:pathLst>
              <a:path w="14782933" h="8229600">
                <a:moveTo>
                  <a:pt x="0" y="0"/>
                </a:moveTo>
                <a:lnTo>
                  <a:pt x="14782933" y="0"/>
                </a:lnTo>
                <a:lnTo>
                  <a:pt x="147829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21" r="-1021" b="-12500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5" name="Group 5"/>
          <p:cNvGrpSpPr/>
          <p:nvPr/>
        </p:nvGrpSpPr>
        <p:grpSpPr>
          <a:xfrm>
            <a:off x="3757673" y="1038420"/>
            <a:ext cx="4071733" cy="558848"/>
            <a:chOff x="0" y="0"/>
            <a:chExt cx="1072391" cy="1471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2391" cy="147186"/>
            </a:xfrm>
            <a:custGeom>
              <a:avLst/>
              <a:gdLst/>
              <a:ahLst/>
              <a:cxnLst/>
              <a:rect l="l" t="t" r="r" b="b"/>
              <a:pathLst>
                <a:path w="1072391" h="147186">
                  <a:moveTo>
                    <a:pt x="0" y="0"/>
                  </a:moveTo>
                  <a:lnTo>
                    <a:pt x="1072391" y="0"/>
                  </a:lnTo>
                  <a:lnTo>
                    <a:pt x="1072391" y="147186"/>
                  </a:lnTo>
                  <a:lnTo>
                    <a:pt x="0" y="1471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6CE5E8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72391" cy="1948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75565"/>
            <a:ext cx="1832793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1356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COMPARISON OF LINEAR REGRESSION AND GAM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829406" y="1028700"/>
            <a:ext cx="4335389" cy="568568"/>
            <a:chOff x="0" y="0"/>
            <a:chExt cx="1141831" cy="1497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41831" cy="149746"/>
            </a:xfrm>
            <a:custGeom>
              <a:avLst/>
              <a:gdLst/>
              <a:ahLst/>
              <a:cxnLst/>
              <a:rect l="l" t="t" r="r" b="b"/>
              <a:pathLst>
                <a:path w="1141831" h="149746">
                  <a:moveTo>
                    <a:pt x="0" y="0"/>
                  </a:moveTo>
                  <a:lnTo>
                    <a:pt x="1141831" y="0"/>
                  </a:lnTo>
                  <a:lnTo>
                    <a:pt x="1141831" y="149746"/>
                  </a:lnTo>
                  <a:lnTo>
                    <a:pt x="0" y="1497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CFD305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141831" cy="197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534916" y="9502447"/>
            <a:ext cx="8805999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 of 87 product, 78 are better predicted by GAM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370</Words>
  <Application>Microsoft Office PowerPoint</Application>
  <PresentationFormat>Personnalisé</PresentationFormat>
  <Paragraphs>67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League Spartan</vt:lpstr>
      <vt:lpstr>Poppins Bold</vt:lpstr>
      <vt:lpstr>Poppins</vt:lpstr>
      <vt:lpstr>Calibri</vt:lpstr>
      <vt:lpstr>Roboto Bold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company profile presentation</dc:title>
  <cp:lastModifiedBy>Aicha ATOUCH</cp:lastModifiedBy>
  <cp:revision>5</cp:revision>
  <dcterms:created xsi:type="dcterms:W3CDTF">2006-08-16T00:00:00Z</dcterms:created>
  <dcterms:modified xsi:type="dcterms:W3CDTF">2025-08-14T18:23:57Z</dcterms:modified>
  <dc:identifier>DAGvawDIp_U</dc:identifier>
</cp:coreProperties>
</file>