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Anton"/>
      <p:regular r:id="rId16"/>
    </p:embeddedFont>
    <p:embeddedFont>
      <p:font typeface="Poppins"/>
      <p:regular r:id="rId17"/>
      <p:bold r:id="rId18"/>
      <p:italic r:id="rId19"/>
      <p:boldItalic r:id="rId20"/>
    </p:embeddedFont>
    <p:embeddedFont>
      <p:font typeface="Helvetica Neue"/>
      <p:regular r:id="rId21"/>
      <p:bold r:id="rId22"/>
      <p:italic r:id="rId23"/>
      <p:boldItalic r:id="rId24"/>
    </p:embeddedFont>
    <p:embeddedFont>
      <p:font typeface="Open Sans Medium"/>
      <p:regular r:id="rId25"/>
      <p:bold r:id="rId26"/>
      <p:italic r:id="rId27"/>
      <p:boldItalic r:id="rId28"/>
    </p:embeddedFont>
    <p:embeddedFont>
      <p:font typeface="Helvetica Neue Light"/>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OpenSansMedium-bold.fntdata"/><Relationship Id="rId25" Type="http://schemas.openxmlformats.org/officeDocument/2006/relationships/font" Target="fonts/OpenSansMedium-regular.fntdata"/><Relationship Id="rId28" Type="http://schemas.openxmlformats.org/officeDocument/2006/relationships/font" Target="fonts/OpenSansMedium-boldItalic.fntdata"/><Relationship Id="rId27" Type="http://schemas.openxmlformats.org/officeDocument/2006/relationships/font" Target="fonts/OpenSans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HelveticaNeueLight-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font" Target="fonts/Poppins-regular.fntdata"/><Relationship Id="rId16" Type="http://schemas.openxmlformats.org/officeDocument/2006/relationships/font" Target="fonts/Anton-regular.fntdata"/><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d30b95809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7d30b95809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7d30b95809_0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d30b95809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7d30b95809_0_2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7d30b95809_0_2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p:nvPr>
            <p:ph idx="2" type="pic"/>
          </p:nvPr>
        </p:nvSpPr>
        <p:spPr>
          <a:xfrm>
            <a:off x="5183188" y="987425"/>
            <a:ext cx="6172200" cy="4873625"/>
          </a:xfrm>
          <a:prstGeom prst="rect">
            <a:avLst/>
          </a:prstGeom>
          <a:noFill/>
          <a:ln>
            <a:noFill/>
          </a:ln>
        </p:spPr>
      </p:sp>
      <p:sp>
        <p:nvSpPr>
          <p:cNvPr id="69" name="Google Shape;69;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5" name="Shape 85"/>
        <p:cNvGrpSpPr/>
        <p:nvPr/>
      </p:nvGrpSpPr>
      <p:grpSpPr>
        <a:xfrm>
          <a:off x="0" y="0"/>
          <a:ext cx="0" cy="0"/>
          <a:chOff x="0" y="0"/>
          <a:chExt cx="0" cy="0"/>
        </a:xfrm>
      </p:grpSpPr>
      <p:sp>
        <p:nvSpPr>
          <p:cNvPr id="86" name="Google Shape;8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88"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17"/>
          <p:cNvSpPr txBox="1"/>
          <p:nvPr>
            <p:ph idx="1" type="body"/>
          </p:nvPr>
        </p:nvSpPr>
        <p:spPr>
          <a:xfrm>
            <a:off x="381000" y="476098"/>
            <a:ext cx="8821738" cy="50777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7"/>
          <p:cNvSpPr txBox="1"/>
          <p:nvPr>
            <p:ph idx="2" type="body"/>
          </p:nvPr>
        </p:nvSpPr>
        <p:spPr>
          <a:xfrm>
            <a:off x="381000" y="983871"/>
            <a:ext cx="6745288" cy="42480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5"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8"/>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9" name="Google Shape;99;p18"/>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00"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9"/>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9"/>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19"/>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b="0" l="0" r="0" t="0"/>
          <a:stretch/>
        </p:blipFill>
        <p:spPr>
          <a:xfrm flipH="1">
            <a:off x="8026400" y="2887579"/>
            <a:ext cx="4165600" cy="2935898"/>
          </a:xfrm>
          <a:prstGeom prst="rect">
            <a:avLst/>
          </a:prstGeom>
          <a:noFill/>
          <a:ln>
            <a:noFill/>
          </a:ln>
        </p:spPr>
      </p:pic>
      <p:sp>
        <p:nvSpPr>
          <p:cNvPr id="107" name="Google Shape;107;p20"/>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0"/>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Custom Layout">
  <p:cSld name="39_Custom Layout">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1" name="Google Shape;111;p21"/>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1"/>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Custom Layout">
  <p:cSld name="40_Custom Layout">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22"/>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2"/>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Custom Layout">
  <p:cSld name="41_Custom Layout">
    <p:spTree>
      <p:nvGrpSpPr>
        <p:cNvPr id="117" name="Shape 117"/>
        <p:cNvGrpSpPr/>
        <p:nvPr/>
      </p:nvGrpSpPr>
      <p:grpSpPr>
        <a:xfrm>
          <a:off x="0" y="0"/>
          <a:ext cx="0" cy="0"/>
          <a:chOff x="0" y="0"/>
          <a:chExt cx="0" cy="0"/>
        </a:xfrm>
      </p:grpSpPr>
      <p:sp>
        <p:nvSpPr>
          <p:cNvPr id="118" name="Google Shape;118;p23"/>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23"/>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20" name="Shape 120"/>
        <p:cNvGrpSpPr/>
        <p:nvPr/>
      </p:nvGrpSpPr>
      <p:grpSpPr>
        <a:xfrm>
          <a:off x="0" y="0"/>
          <a:ext cx="0" cy="0"/>
          <a:chOff x="0" y="0"/>
          <a:chExt cx="0" cy="0"/>
        </a:xfrm>
      </p:grpSpPr>
      <p:sp>
        <p:nvSpPr>
          <p:cNvPr id="121" name="Google Shape;121;p2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24" name="Shape 124"/>
        <p:cNvGrpSpPr/>
        <p:nvPr/>
      </p:nvGrpSpPr>
      <p:grpSpPr>
        <a:xfrm>
          <a:off x="0" y="0"/>
          <a:ext cx="0" cy="0"/>
          <a:chOff x="0" y="0"/>
          <a:chExt cx="0" cy="0"/>
        </a:xfrm>
      </p:grpSpPr>
      <p:sp>
        <p:nvSpPr>
          <p:cNvPr id="125" name="Google Shape;125;p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
        <p:nvSpPr>
          <p:cNvPr id="126" name="Google Shape;126;p25"/>
          <p:cNvSpPr txBox="1"/>
          <p:nvPr>
            <p:ph type="title"/>
          </p:nvPr>
        </p:nvSpPr>
        <p:spPr>
          <a:xfrm>
            <a:off x="856933" y="867000"/>
            <a:ext cx="5694000" cy="9693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1900"/>
              <a:buNone/>
              <a:defRPr sz="1900">
                <a:latin typeface="Poppins"/>
                <a:ea typeface="Poppins"/>
                <a:cs typeface="Poppins"/>
                <a:sym typeface="Poppins"/>
              </a:defRPr>
            </a:lvl2pPr>
            <a:lvl3pPr lvl="2" rtl="0">
              <a:spcBef>
                <a:spcPts val="0"/>
              </a:spcBef>
              <a:spcAft>
                <a:spcPts val="0"/>
              </a:spcAft>
              <a:buSzPts val="1900"/>
              <a:buNone/>
              <a:defRPr sz="1900">
                <a:latin typeface="Poppins"/>
                <a:ea typeface="Poppins"/>
                <a:cs typeface="Poppins"/>
                <a:sym typeface="Poppins"/>
              </a:defRPr>
            </a:lvl3pPr>
            <a:lvl4pPr lvl="3" rtl="0">
              <a:spcBef>
                <a:spcPts val="0"/>
              </a:spcBef>
              <a:spcAft>
                <a:spcPts val="0"/>
              </a:spcAft>
              <a:buSzPts val="1900"/>
              <a:buNone/>
              <a:defRPr sz="1900">
                <a:latin typeface="Poppins"/>
                <a:ea typeface="Poppins"/>
                <a:cs typeface="Poppins"/>
                <a:sym typeface="Poppins"/>
              </a:defRPr>
            </a:lvl4pPr>
            <a:lvl5pPr lvl="4" rtl="0">
              <a:spcBef>
                <a:spcPts val="0"/>
              </a:spcBef>
              <a:spcAft>
                <a:spcPts val="0"/>
              </a:spcAft>
              <a:buSzPts val="1900"/>
              <a:buNone/>
              <a:defRPr sz="1900">
                <a:latin typeface="Poppins"/>
                <a:ea typeface="Poppins"/>
                <a:cs typeface="Poppins"/>
                <a:sym typeface="Poppins"/>
              </a:defRPr>
            </a:lvl5pPr>
            <a:lvl6pPr lvl="5" rtl="0">
              <a:spcBef>
                <a:spcPts val="0"/>
              </a:spcBef>
              <a:spcAft>
                <a:spcPts val="0"/>
              </a:spcAft>
              <a:buSzPts val="1900"/>
              <a:buNone/>
              <a:defRPr sz="1900">
                <a:latin typeface="Poppins"/>
                <a:ea typeface="Poppins"/>
                <a:cs typeface="Poppins"/>
                <a:sym typeface="Poppins"/>
              </a:defRPr>
            </a:lvl6pPr>
            <a:lvl7pPr lvl="6" rtl="0">
              <a:spcBef>
                <a:spcPts val="0"/>
              </a:spcBef>
              <a:spcAft>
                <a:spcPts val="0"/>
              </a:spcAft>
              <a:buSzPts val="1900"/>
              <a:buNone/>
              <a:defRPr sz="1900">
                <a:latin typeface="Poppins"/>
                <a:ea typeface="Poppins"/>
                <a:cs typeface="Poppins"/>
                <a:sym typeface="Poppins"/>
              </a:defRPr>
            </a:lvl7pPr>
            <a:lvl8pPr lvl="7" rtl="0">
              <a:spcBef>
                <a:spcPts val="0"/>
              </a:spcBef>
              <a:spcAft>
                <a:spcPts val="0"/>
              </a:spcAft>
              <a:buSzPts val="1900"/>
              <a:buNone/>
              <a:defRPr sz="1900">
                <a:latin typeface="Poppins"/>
                <a:ea typeface="Poppins"/>
                <a:cs typeface="Poppins"/>
                <a:sym typeface="Poppins"/>
              </a:defRPr>
            </a:lvl8pPr>
            <a:lvl9pPr lvl="8" rtl="0">
              <a:spcBef>
                <a:spcPts val="0"/>
              </a:spcBef>
              <a:spcAft>
                <a:spcPts val="0"/>
              </a:spcAft>
              <a:buSzPts val="1900"/>
              <a:buNone/>
              <a:defRPr sz="1900">
                <a:latin typeface="Poppins"/>
                <a:ea typeface="Poppins"/>
                <a:cs typeface="Poppins"/>
                <a:sym typeface="Poppins"/>
              </a:defRPr>
            </a:lvl9pPr>
          </a:lstStyle>
          <a:p/>
        </p:txBody>
      </p:sp>
      <p:sp>
        <p:nvSpPr>
          <p:cNvPr id="127" name="Google Shape;127;p25"/>
          <p:cNvSpPr txBox="1"/>
          <p:nvPr/>
        </p:nvSpPr>
        <p:spPr>
          <a:xfrm>
            <a:off x="856927" y="2321433"/>
            <a:ext cx="633300" cy="410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700">
                <a:solidFill>
                  <a:schemeClr val="accent4"/>
                </a:solidFill>
                <a:latin typeface="Poppins"/>
                <a:ea typeface="Poppins"/>
                <a:cs typeface="Poppins"/>
                <a:sym typeface="Poppins"/>
              </a:rPr>
              <a:t>01</a:t>
            </a:r>
            <a:endParaRPr sz="2700">
              <a:solidFill>
                <a:schemeClr val="accent4"/>
              </a:solidFill>
            </a:endParaRPr>
          </a:p>
        </p:txBody>
      </p:sp>
      <p:sp>
        <p:nvSpPr>
          <p:cNvPr id="128" name="Google Shape;128;p25"/>
          <p:cNvSpPr txBox="1"/>
          <p:nvPr>
            <p:ph idx="1" type="subTitle"/>
          </p:nvPr>
        </p:nvSpPr>
        <p:spPr>
          <a:xfrm>
            <a:off x="1581233" y="2249500"/>
            <a:ext cx="4969500" cy="1246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29" name="Google Shape;129;p25"/>
          <p:cNvSpPr txBox="1"/>
          <p:nvPr/>
        </p:nvSpPr>
        <p:spPr>
          <a:xfrm>
            <a:off x="856927" y="3690800"/>
            <a:ext cx="633300" cy="410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700">
                <a:solidFill>
                  <a:schemeClr val="accent4"/>
                </a:solidFill>
                <a:latin typeface="Poppins"/>
                <a:ea typeface="Poppins"/>
                <a:cs typeface="Poppins"/>
                <a:sym typeface="Poppins"/>
              </a:rPr>
              <a:t>02</a:t>
            </a:r>
            <a:endParaRPr sz="2700">
              <a:solidFill>
                <a:schemeClr val="accent4"/>
              </a:solidFill>
            </a:endParaRPr>
          </a:p>
        </p:txBody>
      </p:sp>
      <p:sp>
        <p:nvSpPr>
          <p:cNvPr id="130" name="Google Shape;130;p25"/>
          <p:cNvSpPr txBox="1"/>
          <p:nvPr>
            <p:ph idx="2" type="subTitle"/>
          </p:nvPr>
        </p:nvSpPr>
        <p:spPr>
          <a:xfrm>
            <a:off x="1581233" y="3635100"/>
            <a:ext cx="4969500" cy="1246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31" name="Google Shape;131;p25"/>
          <p:cNvSpPr txBox="1"/>
          <p:nvPr/>
        </p:nvSpPr>
        <p:spPr>
          <a:xfrm>
            <a:off x="856927" y="5076400"/>
            <a:ext cx="633300" cy="410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700">
                <a:solidFill>
                  <a:schemeClr val="accent4"/>
                </a:solidFill>
                <a:latin typeface="Poppins"/>
                <a:ea typeface="Poppins"/>
                <a:cs typeface="Poppins"/>
                <a:sym typeface="Poppins"/>
              </a:rPr>
              <a:t>03</a:t>
            </a:r>
            <a:endParaRPr sz="2700">
              <a:solidFill>
                <a:schemeClr val="accent4"/>
              </a:solidFill>
            </a:endParaRPr>
          </a:p>
        </p:txBody>
      </p:sp>
      <p:sp>
        <p:nvSpPr>
          <p:cNvPr id="132" name="Google Shape;132;p25"/>
          <p:cNvSpPr txBox="1"/>
          <p:nvPr>
            <p:ph idx="3" type="subTitle"/>
          </p:nvPr>
        </p:nvSpPr>
        <p:spPr>
          <a:xfrm>
            <a:off x="1581233" y="5020700"/>
            <a:ext cx="4969500" cy="1246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pic>
        <p:nvPicPr>
          <p:cNvPr id="133" name="Google Shape;133;p25"/>
          <p:cNvPicPr preferRelativeResize="0"/>
          <p:nvPr/>
        </p:nvPicPr>
        <p:blipFill>
          <a:blip r:embed="rId2">
            <a:alphaModFix/>
          </a:blip>
          <a:stretch>
            <a:fillRect/>
          </a:stretch>
        </p:blipFill>
        <p:spPr>
          <a:xfrm>
            <a:off x="7865433" y="2550800"/>
            <a:ext cx="4326567" cy="4307199"/>
          </a:xfrm>
          <a:prstGeom prst="rect">
            <a:avLst/>
          </a:prstGeom>
          <a:noFill/>
          <a:ln>
            <a:noFill/>
          </a:ln>
        </p:spPr>
      </p:pic>
      <p:sp>
        <p:nvSpPr>
          <p:cNvPr id="134" name="Google Shape;134;p25"/>
          <p:cNvSpPr/>
          <p:nvPr>
            <p:ph idx="4" type="pic"/>
          </p:nvPr>
        </p:nvSpPr>
        <p:spPr>
          <a:xfrm>
            <a:off x="7790767" y="843067"/>
            <a:ext cx="3486900" cy="5225100"/>
          </a:xfrm>
          <a:prstGeom prst="roundRect">
            <a:avLst>
              <a:gd fmla="val 16667" name="adj"/>
            </a:avLst>
          </a:prstGeom>
          <a:noFill/>
          <a:ln>
            <a:noFill/>
          </a:ln>
        </p:spPr>
      </p:sp>
    </p:spTree>
  </p:cSld>
  <p:clrMapOvr>
    <a:masterClrMapping/>
  </p:clrMapOvr>
  <p:extLst>
    <p:ext uri="{DCECCB84-F9BA-43D5-87BE-67443E8EF086}">
      <p15:sldGuideLst>
        <p15:guide id="1" orient="horz" pos="2160">
          <p15:clr>
            <a:srgbClr val="E46962"/>
          </p15:clr>
        </p15:guide>
        <p15:guide id="2" pos="3552">
          <p15:clr>
            <a:srgbClr val="E46962"/>
          </p15:clr>
        </p15:guide>
        <p15:guide id="3" pos="540">
          <p15:clr>
            <a:srgbClr val="E46962"/>
          </p15:clr>
        </p15:guide>
        <p15:guide id="4" pos="7104">
          <p15:clr>
            <a:srgbClr val="E46962"/>
          </p15:clr>
        </p15:guide>
        <p15:guide id="5" orient="horz" pos="545">
          <p15:clr>
            <a:srgbClr val="E46962"/>
          </p15:clr>
        </p15:guide>
        <p15:guide id="6" orient="horz" pos="134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www.kaggle.com/datasets/radheshyamkollipara/bank-customer-churn" TargetMode="External"/><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444582" y="2220611"/>
            <a:ext cx="10857900" cy="18225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chemeClr val="dk1"/>
              </a:buClr>
              <a:buSzPts val="1100"/>
              <a:buFont typeface="Arial"/>
              <a:buNone/>
            </a:pPr>
            <a:r>
              <a:rPr lang="en-US" sz="6000">
                <a:latin typeface="Anton"/>
                <a:ea typeface="Anton"/>
                <a:cs typeface="Anton"/>
                <a:sym typeface="Anton"/>
              </a:rPr>
              <a:t>Abandono de clientes Banco XXX</a:t>
            </a:r>
            <a:endParaRPr sz="6000">
              <a:latin typeface="Anton"/>
              <a:ea typeface="Anton"/>
              <a:cs typeface="Anton"/>
              <a:sym typeface="Anton"/>
            </a:endParaRPr>
          </a:p>
          <a:p>
            <a:pPr indent="0" lvl="0" marL="0" marR="0" rtl="0" algn="ctr">
              <a:lnSpc>
                <a:spcPct val="80000"/>
              </a:lnSpc>
              <a:spcBef>
                <a:spcPts val="0"/>
              </a:spcBef>
              <a:spcAft>
                <a:spcPts val="0"/>
              </a:spcAft>
              <a:buClr>
                <a:srgbClr val="000000"/>
              </a:buClr>
              <a:buSzPts val="6000"/>
              <a:buFont typeface="Arial"/>
              <a:buNone/>
            </a:pPr>
            <a:r>
              <a:rPr lang="en-US" sz="3000">
                <a:latin typeface="Helvetica Neue Light"/>
                <a:ea typeface="Helvetica Neue Light"/>
                <a:cs typeface="Helvetica Neue Light"/>
                <a:sym typeface="Helvetica Neue Light"/>
              </a:rPr>
              <a:t>¿Cómo reducir o evitar más abandonos?</a:t>
            </a:r>
            <a:endParaRPr sz="3000">
              <a:latin typeface="Helvetica Neue Light"/>
              <a:ea typeface="Helvetica Neue Light"/>
              <a:cs typeface="Helvetica Neue Light"/>
              <a:sym typeface="Helvetica Neue Light"/>
            </a:endParaRPr>
          </a:p>
          <a:p>
            <a:pPr indent="0" lvl="0" marL="0" marR="0" rtl="0" algn="ctr">
              <a:lnSpc>
                <a:spcPct val="80000"/>
              </a:lnSpc>
              <a:spcBef>
                <a:spcPts val="0"/>
              </a:spcBef>
              <a:spcAft>
                <a:spcPts val="0"/>
              </a:spcAft>
              <a:buClr>
                <a:srgbClr val="000000"/>
              </a:buClr>
              <a:buSzPts val="2900"/>
              <a:buFont typeface="Arial"/>
              <a:buNone/>
            </a:pPr>
            <a:r>
              <a:t/>
            </a:r>
            <a:endParaRPr sz="2900">
              <a:latin typeface="Helvetica Neue Light"/>
              <a:ea typeface="Helvetica Neue Light"/>
              <a:cs typeface="Helvetica Neue Light"/>
              <a:sym typeface="Helvetica Neue Light"/>
            </a:endParaRPr>
          </a:p>
          <a:p>
            <a:pPr indent="0" lvl="0" marL="0" marR="0" rtl="0" algn="ctr">
              <a:lnSpc>
                <a:spcPct val="80000"/>
              </a:lnSpc>
              <a:spcBef>
                <a:spcPts val="0"/>
              </a:spcBef>
              <a:spcAft>
                <a:spcPts val="0"/>
              </a:spcAft>
              <a:buClr>
                <a:srgbClr val="000000"/>
              </a:buClr>
              <a:buSzPts val="2900"/>
              <a:buFont typeface="Arial"/>
              <a:buNone/>
            </a:pPr>
            <a:r>
              <a:rPr i="0" lang="en-US" sz="2900" u="none" cap="none" strike="noStrike">
                <a:solidFill>
                  <a:srgbClr val="000000"/>
                </a:solidFill>
                <a:latin typeface="Helvetica Neue Light"/>
                <a:ea typeface="Helvetica Neue Light"/>
                <a:cs typeface="Helvetica Neue Light"/>
                <a:sym typeface="Helvetica Neue Light"/>
              </a:rPr>
              <a:t>AUTOR: </a:t>
            </a:r>
            <a:r>
              <a:rPr lang="en-US" sz="2900">
                <a:latin typeface="Helvetica Neue Light"/>
                <a:ea typeface="Helvetica Neue Light"/>
                <a:cs typeface="Helvetica Neue Light"/>
                <a:sym typeface="Helvetica Neue Light"/>
              </a:rPr>
              <a:t>José Moreno</a:t>
            </a:r>
            <a:endParaRPr>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nvSpPr>
        <p:spPr>
          <a:xfrm>
            <a:off x="4756748" y="1411415"/>
            <a:ext cx="6767383" cy="244841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i="0" sz="1600" u="none" cap="none" strike="noStrike">
              <a:solidFill>
                <a:srgbClr val="000000"/>
              </a:solidFill>
              <a:latin typeface="DM Sans"/>
              <a:ea typeface="DM Sans"/>
              <a:cs typeface="DM Sans"/>
              <a:sym typeface="DM Sans"/>
            </a:endParaRPr>
          </a:p>
        </p:txBody>
      </p:sp>
      <p:cxnSp>
        <p:nvCxnSpPr>
          <p:cNvPr id="241" name="Google Shape;241;p35"/>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242" name="Google Shape;242;p35"/>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i="0" lang="en-US" sz="1050" u="none" cap="none" strike="noStrike">
                <a:solidFill>
                  <a:srgbClr val="000000"/>
                </a:solidFill>
                <a:latin typeface="DM Sans"/>
                <a:ea typeface="DM Sans"/>
                <a:cs typeface="DM Sans"/>
                <a:sym typeface="DM Sans"/>
              </a:rPr>
              <a:t>‹#›</a:t>
            </a:fld>
            <a:endParaRPr i="0" sz="1050" u="none" cap="none" strike="noStrike">
              <a:solidFill>
                <a:srgbClr val="000000"/>
              </a:solidFill>
              <a:latin typeface="DM Sans"/>
              <a:ea typeface="DM Sans"/>
              <a:cs typeface="DM Sans"/>
              <a:sym typeface="DM Sans"/>
            </a:endParaRPr>
          </a:p>
        </p:txBody>
      </p:sp>
      <p:sp>
        <p:nvSpPr>
          <p:cNvPr id="243" name="Google Shape;243;p35"/>
          <p:cNvSpPr txBox="1"/>
          <p:nvPr/>
        </p:nvSpPr>
        <p:spPr>
          <a:xfrm>
            <a:off x="375087" y="2825702"/>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INSIGHTS &amp; </a:t>
            </a:r>
            <a:r>
              <a:rPr b="1" lang="en-US" sz="2800"/>
              <a:t>RECOMENDACIONES</a:t>
            </a:r>
            <a:endParaRPr b="1" i="0" sz="2800" u="none" cap="none" strike="noStrike">
              <a:solidFill>
                <a:srgbClr val="000000"/>
              </a:solidFill>
              <a:latin typeface="Arial"/>
              <a:ea typeface="Arial"/>
              <a:cs typeface="Arial"/>
              <a:sym typeface="Arial"/>
            </a:endParaRPr>
          </a:p>
        </p:txBody>
      </p:sp>
      <p:sp>
        <p:nvSpPr>
          <p:cNvPr id="244" name="Google Shape;244;p35"/>
          <p:cNvSpPr/>
          <p:nvPr/>
        </p:nvSpPr>
        <p:spPr>
          <a:xfrm>
            <a:off x="3397800" y="491700"/>
            <a:ext cx="8655600" cy="570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DM Sans"/>
                <a:ea typeface="DM Sans"/>
                <a:cs typeface="DM Sans"/>
                <a:sym typeface="DM Sans"/>
              </a:rPr>
              <a:t>Recomendaciones</a:t>
            </a:r>
            <a:endParaRPr b="1" sz="2000">
              <a:solidFill>
                <a:schemeClr val="dk1"/>
              </a:solidFill>
              <a:latin typeface="DM Sans"/>
              <a:ea typeface="DM Sans"/>
              <a:cs typeface="DM Sans"/>
              <a:sym typeface="DM Sans"/>
            </a:endParaRPr>
          </a:p>
          <a:p>
            <a:pPr indent="0" lvl="0" marL="0" marR="0" rtl="0" algn="l">
              <a:spcBef>
                <a:spcPts val="0"/>
              </a:spcBef>
              <a:spcAft>
                <a:spcPts val="0"/>
              </a:spcAft>
              <a:buNone/>
            </a:pPr>
            <a:r>
              <a:t/>
            </a:r>
            <a:endParaRPr b="1" sz="2000">
              <a:solidFill>
                <a:schemeClr val="dk1"/>
              </a:solidFill>
              <a:latin typeface="DM Sans"/>
              <a:ea typeface="DM Sans"/>
              <a:cs typeface="DM Sans"/>
              <a:sym typeface="DM Sans"/>
            </a:endParaRPr>
          </a:p>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El indicador que debe disparar todas las alertas es sin duda el cliente que levanta una queja. Ya que la correlación es casi perfecta con la variable objetivo.</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0" lvl="0" marL="0" rtl="0" algn="l">
              <a:spcBef>
                <a:spcPts val="0"/>
              </a:spcBef>
              <a:spcAft>
                <a:spcPts val="0"/>
              </a:spcAft>
              <a:buNone/>
            </a:pPr>
            <a:r>
              <a:rPr lang="en-US" sz="2000">
                <a:solidFill>
                  <a:schemeClr val="dk1"/>
                </a:solidFill>
                <a:latin typeface="DM Sans"/>
                <a:ea typeface="DM Sans"/>
                <a:cs typeface="DM Sans"/>
                <a:sym typeface="DM Sans"/>
              </a:rPr>
              <a:t>	Nota: Existe una posibilidad de que dicha variable no esté</a:t>
            </a:r>
            <a:endParaRPr sz="2000">
              <a:solidFill>
                <a:schemeClr val="dk1"/>
              </a:solidFill>
              <a:latin typeface="DM Sans"/>
              <a:ea typeface="DM Sans"/>
              <a:cs typeface="DM Sans"/>
              <a:sym typeface="DM Sans"/>
            </a:endParaRPr>
          </a:p>
          <a:p>
            <a:pPr indent="0" lvl="0" marL="0" rtl="0" algn="l">
              <a:spcBef>
                <a:spcPts val="0"/>
              </a:spcBef>
              <a:spcAft>
                <a:spcPts val="0"/>
              </a:spcAft>
              <a:buNone/>
            </a:pPr>
            <a:r>
              <a:rPr lang="en-US" sz="2000">
                <a:solidFill>
                  <a:schemeClr val="dk1"/>
                </a:solidFill>
                <a:latin typeface="DM Sans"/>
                <a:ea typeface="DM Sans"/>
                <a:cs typeface="DM Sans"/>
                <a:sym typeface="DM Sans"/>
              </a:rPr>
              <a:t>	disponible Ex-ante y por tanto, no sea de utilidad.</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0" lvl="0" marL="457200" rtl="0" algn="l">
              <a:spcBef>
                <a:spcPts val="0"/>
              </a:spcBef>
              <a:spcAft>
                <a:spcPts val="0"/>
              </a:spcAft>
              <a:buNone/>
            </a:pPr>
            <a:r>
              <a:rPr lang="en-US" sz="2000">
                <a:solidFill>
                  <a:schemeClr val="dk1"/>
                </a:solidFill>
                <a:latin typeface="DM Sans"/>
                <a:ea typeface="DM Sans"/>
                <a:cs typeface="DM Sans"/>
                <a:sym typeface="DM Sans"/>
              </a:rPr>
              <a:t>Patrones menos relevantes pero interesantes también son:</a:t>
            </a:r>
            <a:endParaRPr sz="2000">
              <a:solidFill>
                <a:schemeClr val="dk1"/>
              </a:solidFill>
              <a:latin typeface="DM Sans"/>
              <a:ea typeface="DM Sans"/>
              <a:cs typeface="DM Sans"/>
              <a:sym typeface="DM Sans"/>
            </a:endParaRPr>
          </a:p>
          <a:p>
            <a:pPr indent="0" lvl="0" marL="457200" rtl="0" algn="l">
              <a:spcBef>
                <a:spcPts val="0"/>
              </a:spcBef>
              <a:spcAft>
                <a:spcPts val="0"/>
              </a:spcAft>
              <a:buNone/>
            </a:pPr>
            <a:r>
              <a:t/>
            </a:r>
            <a:endParaRPr sz="2000">
              <a:solidFill>
                <a:schemeClr val="dk1"/>
              </a:solidFill>
              <a:latin typeface="DM Sans"/>
              <a:ea typeface="DM Sans"/>
              <a:cs typeface="DM Sans"/>
              <a:sym typeface="DM Sans"/>
            </a:endParaRPr>
          </a:p>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2. El cliente tiene un solo producto en el banco.</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3. El cliente es mujer.</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4. El cliente es de Alemania.</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5. El cliente se encuentra entre los 36 y 53 años de edad.</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524063" y="1397483"/>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01</a:t>
            </a:r>
            <a:endParaRPr>
              <a:latin typeface="Anton"/>
              <a:ea typeface="Anton"/>
              <a:cs typeface="Anton"/>
              <a:sym typeface="Anton"/>
            </a:endParaRPr>
          </a:p>
        </p:txBody>
      </p:sp>
      <p:sp>
        <p:nvSpPr>
          <p:cNvPr id="147" name="Google Shape;147;p27"/>
          <p:cNvSpPr txBox="1"/>
          <p:nvPr/>
        </p:nvSpPr>
        <p:spPr>
          <a:xfrm>
            <a:off x="1849626" y="1367048"/>
            <a:ext cx="4927673"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n-US" sz="2400" u="none" cap="none" strike="noStrike">
                <a:solidFill>
                  <a:schemeClr val="dk1"/>
                </a:solidFill>
                <a:latin typeface="Helvetica Neue Light"/>
                <a:ea typeface="Helvetica Neue Light"/>
                <a:cs typeface="Helvetica Neue Light"/>
                <a:sym typeface="Helvetica Neue Light"/>
              </a:rPr>
              <a:t>Contexto y Audiencia</a:t>
            </a:r>
            <a:endParaRPr i="0" sz="2400" u="none" cap="none" strike="noStrike">
              <a:solidFill>
                <a:srgbClr val="000000"/>
              </a:solidFill>
              <a:latin typeface="Helvetica Neue Light"/>
              <a:ea typeface="Helvetica Neue Light"/>
              <a:cs typeface="Helvetica Neue Light"/>
              <a:sym typeface="Helvetica Neue Light"/>
            </a:endParaRPr>
          </a:p>
        </p:txBody>
      </p:sp>
      <p:cxnSp>
        <p:nvCxnSpPr>
          <p:cNvPr id="148" name="Google Shape;148;p27"/>
          <p:cNvCxnSpPr/>
          <p:nvPr/>
        </p:nvCxnSpPr>
        <p:spPr>
          <a:xfrm>
            <a:off x="1680082" y="1367048"/>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49" name="Google Shape;149;p27"/>
          <p:cNvSpPr txBox="1"/>
          <p:nvPr/>
        </p:nvSpPr>
        <p:spPr>
          <a:xfrm>
            <a:off x="524063" y="2414359"/>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02</a:t>
            </a:r>
            <a:endParaRPr>
              <a:latin typeface="Anton"/>
              <a:ea typeface="Anton"/>
              <a:cs typeface="Anton"/>
              <a:sym typeface="Anton"/>
            </a:endParaRPr>
          </a:p>
        </p:txBody>
      </p:sp>
      <p:sp>
        <p:nvSpPr>
          <p:cNvPr id="150" name="Google Shape;150;p27"/>
          <p:cNvSpPr txBox="1"/>
          <p:nvPr/>
        </p:nvSpPr>
        <p:spPr>
          <a:xfrm>
            <a:off x="1849627" y="3429000"/>
            <a:ext cx="4927686"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n-US" sz="2400" u="none" cap="none" strike="noStrike">
                <a:solidFill>
                  <a:srgbClr val="000000"/>
                </a:solidFill>
                <a:latin typeface="Helvetica Neue Light"/>
                <a:ea typeface="Helvetica Neue Light"/>
                <a:cs typeface="Helvetica Neue Light"/>
                <a:sym typeface="Helvetica Neue Light"/>
              </a:rPr>
              <a:t>Metadata</a:t>
            </a:r>
            <a:endParaRPr i="0" sz="2400" u="none" cap="none" strike="noStrike">
              <a:solidFill>
                <a:srgbClr val="000000"/>
              </a:solidFill>
              <a:latin typeface="Helvetica Neue Light"/>
              <a:ea typeface="Helvetica Neue Light"/>
              <a:cs typeface="Helvetica Neue Light"/>
              <a:sym typeface="Helvetica Neue Light"/>
            </a:endParaRPr>
          </a:p>
        </p:txBody>
      </p:sp>
      <p:cxnSp>
        <p:nvCxnSpPr>
          <p:cNvPr id="151" name="Google Shape;151;p27"/>
          <p:cNvCxnSpPr/>
          <p:nvPr/>
        </p:nvCxnSpPr>
        <p:spPr>
          <a:xfrm>
            <a:off x="1680082" y="2383924"/>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52" name="Google Shape;152;p27"/>
          <p:cNvSpPr txBox="1"/>
          <p:nvPr/>
        </p:nvSpPr>
        <p:spPr>
          <a:xfrm>
            <a:off x="524063" y="3429502"/>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03</a:t>
            </a:r>
            <a:endParaRPr>
              <a:latin typeface="Anton"/>
              <a:ea typeface="Anton"/>
              <a:cs typeface="Anton"/>
              <a:sym typeface="Anton"/>
            </a:endParaRPr>
          </a:p>
        </p:txBody>
      </p:sp>
      <p:cxnSp>
        <p:nvCxnSpPr>
          <p:cNvPr id="153" name="Google Shape;153;p27"/>
          <p:cNvCxnSpPr/>
          <p:nvPr/>
        </p:nvCxnSpPr>
        <p:spPr>
          <a:xfrm>
            <a:off x="1680082" y="3399067"/>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54" name="Google Shape;154;p27"/>
          <p:cNvSpPr txBox="1"/>
          <p:nvPr/>
        </p:nvSpPr>
        <p:spPr>
          <a:xfrm>
            <a:off x="388629" y="431801"/>
            <a:ext cx="7637771" cy="5520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nton"/>
                <a:ea typeface="Anton"/>
                <a:cs typeface="Anton"/>
                <a:sym typeface="Anton"/>
              </a:rPr>
              <a:t>AGENDA</a:t>
            </a:r>
            <a:endParaRPr>
              <a:latin typeface="Anton"/>
              <a:ea typeface="Anton"/>
              <a:cs typeface="Anton"/>
              <a:sym typeface="Anton"/>
            </a:endParaRPr>
          </a:p>
        </p:txBody>
      </p:sp>
      <p:pic>
        <p:nvPicPr>
          <p:cNvPr id="155" name="Google Shape;155;p27"/>
          <p:cNvPicPr preferRelativeResize="0"/>
          <p:nvPr/>
        </p:nvPicPr>
        <p:blipFill rotWithShape="1">
          <a:blip r:embed="rId3">
            <a:alphaModFix/>
          </a:blip>
          <a:srcRect b="0" l="0" r="0" t="0"/>
          <a:stretch/>
        </p:blipFill>
        <p:spPr>
          <a:xfrm>
            <a:off x="7653250" y="49876"/>
            <a:ext cx="4538749" cy="6808124"/>
          </a:xfrm>
          <a:prstGeom prst="rect">
            <a:avLst/>
          </a:prstGeom>
          <a:noFill/>
          <a:ln>
            <a:noFill/>
          </a:ln>
        </p:spPr>
      </p:pic>
      <p:sp>
        <p:nvSpPr>
          <p:cNvPr id="156" name="Google Shape;156;p27"/>
          <p:cNvSpPr txBox="1"/>
          <p:nvPr/>
        </p:nvSpPr>
        <p:spPr>
          <a:xfrm>
            <a:off x="1849627" y="4390358"/>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i="0" lang="en-US" sz="2400" u="none" cap="none" strike="noStrike">
                <a:solidFill>
                  <a:schemeClr val="dk1"/>
                </a:solidFill>
                <a:latin typeface="Helvetica Neue Light"/>
                <a:ea typeface="Helvetica Neue Light"/>
                <a:cs typeface="Helvetica Neue Light"/>
                <a:sym typeface="Helvetica Neue Light"/>
              </a:rPr>
              <a:t>Análisis Exploratorio</a:t>
            </a:r>
            <a:endParaRPr i="0" sz="2800" u="none" cap="none" strike="noStrike">
              <a:solidFill>
                <a:schemeClr val="dk1"/>
              </a:solidFill>
              <a:latin typeface="Helvetica Neue Light"/>
              <a:ea typeface="Helvetica Neue Light"/>
              <a:cs typeface="Helvetica Neue Light"/>
              <a:sym typeface="Helvetica Neue Light"/>
            </a:endParaRPr>
          </a:p>
        </p:txBody>
      </p:sp>
      <p:sp>
        <p:nvSpPr>
          <p:cNvPr id="157" name="Google Shape;157;p27"/>
          <p:cNvSpPr txBox="1"/>
          <p:nvPr/>
        </p:nvSpPr>
        <p:spPr>
          <a:xfrm>
            <a:off x="524070" y="4445135"/>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04</a:t>
            </a:r>
            <a:endParaRPr>
              <a:latin typeface="Anton"/>
              <a:ea typeface="Anton"/>
              <a:cs typeface="Anton"/>
              <a:sym typeface="Anton"/>
            </a:endParaRPr>
          </a:p>
        </p:txBody>
      </p:sp>
      <p:cxnSp>
        <p:nvCxnSpPr>
          <p:cNvPr id="158" name="Google Shape;158;p27"/>
          <p:cNvCxnSpPr/>
          <p:nvPr/>
        </p:nvCxnSpPr>
        <p:spPr>
          <a:xfrm>
            <a:off x="1680082" y="4414712"/>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59" name="Google Shape;159;p27"/>
          <p:cNvSpPr txBox="1"/>
          <p:nvPr/>
        </p:nvSpPr>
        <p:spPr>
          <a:xfrm>
            <a:off x="1849626" y="2353489"/>
            <a:ext cx="4927687"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i="0" lang="en-US" sz="2400" u="none" cap="none" strike="noStrik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60" name="Google Shape;160;p27"/>
          <p:cNvSpPr txBox="1"/>
          <p:nvPr/>
        </p:nvSpPr>
        <p:spPr>
          <a:xfrm>
            <a:off x="1849626" y="5430356"/>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i="0" lang="en-US" sz="2400" u="none" cap="none" strike="noStrike">
                <a:solidFill>
                  <a:schemeClr val="dk1"/>
                </a:solidFill>
                <a:latin typeface="Helvetica Neue Light"/>
                <a:ea typeface="Helvetica Neue Light"/>
                <a:cs typeface="Helvetica Neue Light"/>
                <a:sym typeface="Helvetica Neue Light"/>
              </a:rPr>
              <a:t> y Recomendaciones</a:t>
            </a:r>
            <a:endParaRPr i="0" sz="2400" u="none" cap="none" strike="noStrike">
              <a:solidFill>
                <a:schemeClr val="dk1"/>
              </a:solidFill>
              <a:latin typeface="Helvetica Neue Light"/>
              <a:ea typeface="Helvetica Neue Light"/>
              <a:cs typeface="Helvetica Neue Light"/>
              <a:sym typeface="Helvetica Neue Light"/>
            </a:endParaRPr>
          </a:p>
        </p:txBody>
      </p:sp>
      <p:sp>
        <p:nvSpPr>
          <p:cNvPr id="161" name="Google Shape;161;p27"/>
          <p:cNvSpPr txBox="1"/>
          <p:nvPr/>
        </p:nvSpPr>
        <p:spPr>
          <a:xfrm>
            <a:off x="524062" y="5485145"/>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05</a:t>
            </a:r>
            <a:endParaRPr>
              <a:latin typeface="Anton"/>
              <a:ea typeface="Anton"/>
              <a:cs typeface="Anton"/>
              <a:sym typeface="Anton"/>
            </a:endParaRPr>
          </a:p>
        </p:txBody>
      </p:sp>
      <p:cxnSp>
        <p:nvCxnSpPr>
          <p:cNvPr id="162" name="Google Shape;162;p27"/>
          <p:cNvCxnSpPr/>
          <p:nvPr/>
        </p:nvCxnSpPr>
        <p:spPr>
          <a:xfrm>
            <a:off x="1680081" y="5454710"/>
            <a:ext cx="0" cy="603265"/>
          </a:xfrm>
          <a:prstGeom prst="straightConnector1">
            <a:avLst/>
          </a:prstGeom>
          <a:noFill/>
          <a:ln cap="flat" cmpd="sng" w="12700">
            <a:solidFill>
              <a:srgbClr val="00D703"/>
            </a:solidFill>
            <a:prstDash val="solid"/>
            <a:miter lim="800000"/>
            <a:headEnd len="sm" w="sm" type="none"/>
            <a:tailEnd len="sm" w="sm" type="none"/>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28"/>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69" name="Google Shape;169;p28"/>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70" name="Google Shape;170;p28"/>
          <p:cNvSpPr txBox="1"/>
          <p:nvPr/>
        </p:nvSpPr>
        <p:spPr>
          <a:xfrm>
            <a:off x="384622" y="2758763"/>
            <a:ext cx="2718100" cy="698012"/>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0" i="0" lang="en-US" sz="2800" u="none" cap="none" strike="noStrike">
                <a:solidFill>
                  <a:srgbClr val="000000"/>
                </a:solidFill>
                <a:latin typeface="Arial"/>
                <a:ea typeface="Arial"/>
                <a:cs typeface="Arial"/>
                <a:sym typeface="Arial"/>
              </a:rPr>
              <a:t>CONTEXTO Y </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AUDIENCIA</a:t>
            </a:r>
            <a:endParaRPr b="1" i="0" sz="2800" u="none" cap="none" strike="noStrike">
              <a:solidFill>
                <a:srgbClr val="000000"/>
              </a:solidFill>
              <a:latin typeface="Arial"/>
              <a:ea typeface="Arial"/>
              <a:cs typeface="Arial"/>
              <a:sym typeface="Arial"/>
            </a:endParaRPr>
          </a:p>
        </p:txBody>
      </p:sp>
      <p:sp>
        <p:nvSpPr>
          <p:cNvPr id="171" name="Google Shape;171;p28"/>
          <p:cNvSpPr/>
          <p:nvPr/>
        </p:nvSpPr>
        <p:spPr>
          <a:xfrm>
            <a:off x="3583900" y="700741"/>
            <a:ext cx="8103900" cy="556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u="none" cap="none" strike="noStrike">
                <a:solidFill>
                  <a:schemeClr val="dk1"/>
                </a:solidFill>
                <a:latin typeface="Helvetica Neue"/>
                <a:ea typeface="Helvetica Neue"/>
                <a:cs typeface="Helvetica Neue"/>
                <a:sym typeface="Helvetica Neue"/>
              </a:rPr>
              <a:t>Contexto</a:t>
            </a:r>
            <a:endParaRPr b="1"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Banco XXX, se ha enfrentado a un creciente aumento en la tasa de bajas de clientes en los últimos meses. Al analizar esta preocupante tendencia, los directivos del Banco XXX se dieron cuenta de la necesidad de abordar el problema de manera estratégica y basada en datos.</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Banco XXX espera que, con la asistencia de profesionales en Ciencia de Datos, puedan identificar los principales impulsores de las bajas de clientes, comprender las características comunes de aquellos que están en riesgo de abandonar y, lo más importante, desarrollar un modelo predictivo que les permita detectar y retener a los clientes en riesgo antes de que tomen la decisión de marcharse.</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objetivo último del Banco XXX es reducir la tasa de bajas de clientes, fortalecer las relaciones con los clientes existentes y mejorar su retención. Y es por eso que este último se pone en contacto con nosotros.</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b="1" lang="en-US" sz="1600">
                <a:solidFill>
                  <a:schemeClr val="dk1"/>
                </a:solidFill>
                <a:latin typeface="Helvetica Neue"/>
                <a:ea typeface="Helvetica Neue"/>
                <a:cs typeface="Helvetica Neue"/>
                <a:sym typeface="Helvetica Neue"/>
              </a:rPr>
              <a:t>Audiencia</a:t>
            </a:r>
            <a:endParaRPr b="1"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Font typeface="Arial"/>
              <a:buNone/>
            </a:pPr>
            <a:r>
              <a:rPr lang="en-US" sz="1600">
                <a:solidFill>
                  <a:schemeClr val="dk1"/>
                </a:solidFill>
                <a:latin typeface="Helvetica Neue Light"/>
                <a:ea typeface="Helvetica Neue Light"/>
                <a:cs typeface="Helvetica Neue Light"/>
                <a:sym typeface="Helvetica Neue Light"/>
              </a:rPr>
              <a:t>Directivos del Banco XXX, equipos comerciales y de soporte del banco y, finalmente, equipo de sistemas y IT de la institución.</a:t>
            </a:r>
            <a:endParaRPr b="1" sz="1600">
              <a:solidFill>
                <a:schemeClr val="dk1"/>
              </a:solidFill>
              <a:latin typeface="Helvetica Neue"/>
              <a:ea typeface="Helvetica Neue"/>
              <a:cs typeface="Helvetica Neue"/>
              <a:sym typeface="Helvetica Neue"/>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cxnSp>
        <p:nvCxnSpPr>
          <p:cNvPr id="177" name="Google Shape;177;p29"/>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78" name="Google Shape;178;p29"/>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79" name="Google Shape;179;p29"/>
          <p:cNvSpPr txBox="1"/>
          <p:nvPr/>
        </p:nvSpPr>
        <p:spPr>
          <a:xfrm>
            <a:off x="384622" y="2758763"/>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t>PREGUNTAS DE</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lang="en-US" sz="2800"/>
              <a:t>INTERÉS</a:t>
            </a:r>
            <a:endParaRPr b="1" i="0" sz="2800" u="none" cap="none" strike="noStrike">
              <a:solidFill>
                <a:srgbClr val="000000"/>
              </a:solidFill>
              <a:latin typeface="Arial"/>
              <a:ea typeface="Arial"/>
              <a:cs typeface="Arial"/>
              <a:sym typeface="Arial"/>
            </a:endParaRPr>
          </a:p>
        </p:txBody>
      </p:sp>
      <p:sp>
        <p:nvSpPr>
          <p:cNvPr id="180" name="Google Shape;180;p29"/>
          <p:cNvSpPr/>
          <p:nvPr/>
        </p:nvSpPr>
        <p:spPr>
          <a:xfrm>
            <a:off x="3583900" y="1005522"/>
            <a:ext cx="8103900" cy="4610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Helvetica Neue"/>
                <a:ea typeface="Helvetica Neue"/>
                <a:cs typeface="Helvetica Neue"/>
                <a:sym typeface="Helvetica Neue"/>
              </a:rPr>
              <a:t>Preguntas principales o primarias</a:t>
            </a:r>
            <a:endParaRPr b="1" sz="1800">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¿Cómo hacemos para disminuir las salidas del banco</a:t>
            </a:r>
            <a:r>
              <a:rPr lang="en-US"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¿Puede la ciencia de datos proveer información crítica para entender las principales causas de las salidas?</a:t>
            </a:r>
            <a:endParaRPr sz="18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US" sz="1800">
                <a:solidFill>
                  <a:schemeClr val="dk1"/>
                </a:solidFill>
                <a:latin typeface="Helvetica Neue"/>
                <a:ea typeface="Helvetica Neue"/>
                <a:cs typeface="Helvetica Neue"/>
                <a:sym typeface="Helvetica Neue"/>
              </a:rPr>
              <a:t>Preguntas secundarias (nos ayudaran a contestar las principales)</a:t>
            </a:r>
            <a:endParaRPr b="1" sz="1800">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¿Con qué información contamos para el análisis?</a:t>
            </a:r>
            <a:endParaRPr sz="1800">
              <a:solidFill>
                <a:schemeClr val="dk1"/>
              </a:solidFill>
              <a:latin typeface="Helvetica Neue Light"/>
              <a:ea typeface="Helvetica Neue Light"/>
              <a:cs typeface="Helvetica Neue Light"/>
              <a:sym typeface="Helvetica Neue Light"/>
            </a:endParaRPr>
          </a:p>
          <a:p>
            <a:pPr indent="-342900" lvl="0" marL="457200" rtl="0" algn="l">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¿Hay alguna variable o conjunto de variables relevantes?</a:t>
            </a:r>
            <a:endParaRPr sz="1800">
              <a:solidFill>
                <a:schemeClr val="dk1"/>
              </a:solidFill>
              <a:latin typeface="Helvetica Neue Light"/>
              <a:ea typeface="Helvetica Neue Light"/>
              <a:cs typeface="Helvetica Neue Light"/>
              <a:sym typeface="Helvetica Neue Light"/>
            </a:endParaRPr>
          </a:p>
          <a:p>
            <a:pPr indent="-342900" lvl="0" marL="457200" rtl="0" algn="l">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¿Cuáles son esas variables relevantes?</a:t>
            </a:r>
            <a:endParaRPr sz="1800">
              <a:solidFill>
                <a:schemeClr val="dk1"/>
              </a:solidFill>
              <a:latin typeface="Helvetica Neue Light"/>
              <a:ea typeface="Helvetica Neue Light"/>
              <a:cs typeface="Helvetica Neue Light"/>
              <a:sym typeface="Helvetica Neue Light"/>
            </a:endParaRPr>
          </a:p>
          <a:p>
            <a:pPr indent="-342900" lvl="0" marL="457200" rtl="0" algn="l">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¿Hay algún algoritmo de ML que nos sirva para predecir bajas?</a:t>
            </a:r>
            <a:endParaRPr sz="1800">
              <a:solidFill>
                <a:schemeClr val="dk1"/>
              </a:solidFill>
              <a:latin typeface="Helvetica Neue Light"/>
              <a:ea typeface="Helvetica Neue Light"/>
              <a:cs typeface="Helvetica Neue Light"/>
              <a:sym typeface="Helvetica Neue Light"/>
            </a:endParaRPr>
          </a:p>
          <a:p>
            <a:pPr indent="-342900" lvl="0" marL="457200" rtl="0" algn="l">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¿Podríamos usarlo proactivamente para evitar dichas bajas?</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752625" y="628579"/>
            <a:ext cx="1873200" cy="7695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US" sz="3000">
                <a:solidFill>
                  <a:schemeClr val="dk1"/>
                </a:solidFill>
                <a:latin typeface="DM Sans"/>
                <a:ea typeface="DM Sans"/>
                <a:cs typeface="DM Sans"/>
                <a:sym typeface="DM Sans"/>
              </a:rPr>
              <a:t>.CSV</a:t>
            </a:r>
            <a:endParaRPr b="1" sz="3000">
              <a:solidFill>
                <a:schemeClr val="dk1"/>
              </a:solidFill>
              <a:latin typeface="DM Sans"/>
              <a:ea typeface="DM Sans"/>
              <a:cs typeface="DM Sans"/>
              <a:sym typeface="DM Sans"/>
            </a:endParaRPr>
          </a:p>
          <a:p>
            <a:pPr indent="0" lvl="0" marL="0" marR="0" rtl="0" algn="ctr">
              <a:lnSpc>
                <a:spcPct val="100000"/>
              </a:lnSpc>
              <a:spcBef>
                <a:spcPts val="0"/>
              </a:spcBef>
              <a:spcAft>
                <a:spcPts val="0"/>
              </a:spcAft>
              <a:buNone/>
            </a:pPr>
            <a:r>
              <a:rPr b="1" lang="en-US" sz="2000">
                <a:solidFill>
                  <a:schemeClr val="dk1"/>
                </a:solidFill>
                <a:latin typeface="DM Sans"/>
                <a:ea typeface="DM Sans"/>
                <a:cs typeface="DM Sans"/>
                <a:sym typeface="DM Sans"/>
              </a:rPr>
              <a:t>Fuente</a:t>
            </a:r>
            <a:endParaRPr b="1" sz="2000">
              <a:solidFill>
                <a:schemeClr val="dk1"/>
              </a:solidFill>
              <a:latin typeface="DM Sans"/>
              <a:ea typeface="DM Sans"/>
              <a:cs typeface="DM Sans"/>
              <a:sym typeface="DM Sans"/>
            </a:endParaRPr>
          </a:p>
        </p:txBody>
      </p:sp>
      <p:sp>
        <p:nvSpPr>
          <p:cNvPr id="187" name="Google Shape;187;p30"/>
          <p:cNvSpPr txBox="1"/>
          <p:nvPr/>
        </p:nvSpPr>
        <p:spPr>
          <a:xfrm>
            <a:off x="6580765" y="621737"/>
            <a:ext cx="2009700" cy="769500"/>
          </a:xfrm>
          <a:prstGeom prst="rect">
            <a:avLst/>
          </a:prstGeom>
          <a:noFill/>
          <a:ln>
            <a:noFill/>
          </a:ln>
        </p:spPr>
        <p:txBody>
          <a:bodyPr anchorCtr="0" anchor="ctr" bIns="0" lIns="0" spcFirstLastPara="1" rIns="0" wrap="square" tIns="0">
            <a:spAutoFit/>
          </a:bodyPr>
          <a:lstStyle/>
          <a:p>
            <a:pPr indent="0" lvl="0" marL="0" rtl="0" algn="ctr">
              <a:spcBef>
                <a:spcPts val="0"/>
              </a:spcBef>
              <a:spcAft>
                <a:spcPts val="0"/>
              </a:spcAft>
              <a:buClr>
                <a:schemeClr val="dk1"/>
              </a:buClr>
              <a:buFont typeface="Arial"/>
              <a:buNone/>
            </a:pPr>
            <a:r>
              <a:rPr b="1" lang="en-US" sz="3000">
                <a:solidFill>
                  <a:schemeClr val="dk1"/>
                </a:solidFill>
                <a:latin typeface="DM Sans"/>
                <a:ea typeface="DM Sans"/>
                <a:cs typeface="DM Sans"/>
                <a:sym typeface="DM Sans"/>
              </a:rPr>
              <a:t>18</a:t>
            </a:r>
            <a:endParaRPr b="1" sz="3000">
              <a:solidFill>
                <a:schemeClr val="dk1"/>
              </a:solidFill>
              <a:latin typeface="DM Sans"/>
              <a:ea typeface="DM Sans"/>
              <a:cs typeface="DM Sans"/>
              <a:sym typeface="DM Sans"/>
            </a:endParaRPr>
          </a:p>
          <a:p>
            <a:pPr indent="0" lvl="0" marL="0" marR="0" rtl="0" algn="ctr">
              <a:spcBef>
                <a:spcPts val="0"/>
              </a:spcBef>
              <a:spcAft>
                <a:spcPts val="0"/>
              </a:spcAft>
              <a:buNone/>
            </a:pPr>
            <a:r>
              <a:rPr b="1" lang="en-US" sz="2000">
                <a:solidFill>
                  <a:schemeClr val="dk1"/>
                </a:solidFill>
                <a:latin typeface="DM Sans"/>
                <a:ea typeface="DM Sans"/>
                <a:cs typeface="DM Sans"/>
                <a:sym typeface="DM Sans"/>
              </a:rPr>
              <a:t>Columnas</a:t>
            </a:r>
            <a:endParaRPr b="1" sz="2000">
              <a:solidFill>
                <a:schemeClr val="dk1"/>
              </a:solidFill>
              <a:latin typeface="DM Sans"/>
              <a:ea typeface="DM Sans"/>
              <a:cs typeface="DM Sans"/>
              <a:sym typeface="DM Sans"/>
            </a:endParaRPr>
          </a:p>
        </p:txBody>
      </p:sp>
      <p:sp>
        <p:nvSpPr>
          <p:cNvPr id="188" name="Google Shape;188;p30"/>
          <p:cNvSpPr txBox="1"/>
          <p:nvPr/>
        </p:nvSpPr>
        <p:spPr>
          <a:xfrm>
            <a:off x="9618826" y="617675"/>
            <a:ext cx="1873200" cy="7695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3000">
                <a:solidFill>
                  <a:schemeClr val="dk1"/>
                </a:solidFill>
                <a:latin typeface="DM Sans"/>
                <a:ea typeface="DM Sans"/>
                <a:cs typeface="DM Sans"/>
                <a:sym typeface="DM Sans"/>
              </a:rPr>
              <a:t>SI</a:t>
            </a:r>
            <a:endParaRPr b="1" sz="3000">
              <a:solidFill>
                <a:schemeClr val="dk1"/>
              </a:solidFill>
              <a:latin typeface="DM Sans"/>
              <a:ea typeface="DM Sans"/>
              <a:cs typeface="DM Sans"/>
              <a:sym typeface="DM Sans"/>
            </a:endParaRPr>
          </a:p>
          <a:p>
            <a:pPr indent="0" lvl="0" marL="0" marR="0" rtl="0" algn="ctr">
              <a:spcBef>
                <a:spcPts val="0"/>
              </a:spcBef>
              <a:spcAft>
                <a:spcPts val="0"/>
              </a:spcAft>
              <a:buNone/>
            </a:pPr>
            <a:r>
              <a:rPr b="1" lang="en-US" sz="2000">
                <a:solidFill>
                  <a:schemeClr val="dk1"/>
                </a:solidFill>
                <a:latin typeface="DM Sans"/>
                <a:ea typeface="DM Sans"/>
                <a:cs typeface="DM Sans"/>
                <a:sym typeface="DM Sans"/>
              </a:rPr>
              <a:t>Etiquetados</a:t>
            </a:r>
            <a:endParaRPr b="1" sz="2000">
              <a:solidFill>
                <a:schemeClr val="dk1"/>
              </a:solidFill>
              <a:latin typeface="DM Sans"/>
              <a:ea typeface="DM Sans"/>
              <a:cs typeface="DM Sans"/>
              <a:sym typeface="DM Sans"/>
            </a:endParaRPr>
          </a:p>
        </p:txBody>
      </p:sp>
      <p:sp>
        <p:nvSpPr>
          <p:cNvPr id="189" name="Google Shape;189;p30"/>
          <p:cNvSpPr txBox="1"/>
          <p:nvPr/>
        </p:nvSpPr>
        <p:spPr>
          <a:xfrm>
            <a:off x="3666675" y="628583"/>
            <a:ext cx="1873200" cy="769500"/>
          </a:xfrm>
          <a:prstGeom prst="rect">
            <a:avLst/>
          </a:prstGeom>
          <a:noFill/>
          <a:ln>
            <a:noFill/>
          </a:ln>
        </p:spPr>
        <p:txBody>
          <a:bodyPr anchorCtr="0" anchor="ctr" bIns="0" lIns="0" spcFirstLastPara="1" rIns="0" wrap="square" tIns="0">
            <a:spAutoFit/>
          </a:bodyPr>
          <a:lstStyle/>
          <a:p>
            <a:pPr indent="0" lvl="0" marL="0" rtl="0" algn="ctr">
              <a:spcBef>
                <a:spcPts val="0"/>
              </a:spcBef>
              <a:spcAft>
                <a:spcPts val="0"/>
              </a:spcAft>
              <a:buClr>
                <a:schemeClr val="dk1"/>
              </a:buClr>
              <a:buFont typeface="Arial"/>
              <a:buNone/>
            </a:pPr>
            <a:r>
              <a:rPr b="1" lang="en-US" sz="3000">
                <a:solidFill>
                  <a:schemeClr val="dk1"/>
                </a:solidFill>
                <a:latin typeface="DM Sans"/>
                <a:ea typeface="DM Sans"/>
                <a:cs typeface="DM Sans"/>
                <a:sym typeface="DM Sans"/>
              </a:rPr>
              <a:t>10K</a:t>
            </a:r>
            <a:endParaRPr b="1" sz="3000">
              <a:solidFill>
                <a:schemeClr val="dk1"/>
              </a:solidFill>
              <a:latin typeface="DM Sans"/>
              <a:ea typeface="DM Sans"/>
              <a:cs typeface="DM Sans"/>
              <a:sym typeface="DM Sans"/>
            </a:endParaRPr>
          </a:p>
          <a:p>
            <a:pPr indent="0" lvl="0" marL="0" rtl="0" algn="ctr">
              <a:spcBef>
                <a:spcPts val="0"/>
              </a:spcBef>
              <a:spcAft>
                <a:spcPts val="0"/>
              </a:spcAft>
              <a:buClr>
                <a:schemeClr val="dk1"/>
              </a:buClr>
              <a:buFont typeface="Arial"/>
              <a:buNone/>
            </a:pPr>
            <a:r>
              <a:rPr b="1" lang="en-US" sz="2000">
                <a:solidFill>
                  <a:schemeClr val="dk1"/>
                </a:solidFill>
                <a:latin typeface="DM Sans"/>
                <a:ea typeface="DM Sans"/>
                <a:cs typeface="DM Sans"/>
                <a:sym typeface="DM Sans"/>
              </a:rPr>
              <a:t>Filas</a:t>
            </a:r>
            <a:endParaRPr b="1" sz="2000">
              <a:solidFill>
                <a:schemeClr val="dk1"/>
              </a:solidFill>
              <a:latin typeface="DM Sans"/>
              <a:ea typeface="DM Sans"/>
              <a:cs typeface="DM Sans"/>
              <a:sym typeface="DM Sans"/>
            </a:endParaRPr>
          </a:p>
        </p:txBody>
      </p:sp>
      <p:sp>
        <p:nvSpPr>
          <p:cNvPr id="190" name="Google Shape;190;p30"/>
          <p:cNvSpPr txBox="1"/>
          <p:nvPr/>
        </p:nvSpPr>
        <p:spPr>
          <a:xfrm>
            <a:off x="2066242" y="131779"/>
            <a:ext cx="7836300" cy="344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lang="en-US" sz="2800">
                <a:latin typeface="DM Sans"/>
                <a:ea typeface="DM Sans"/>
                <a:cs typeface="DM Sans"/>
                <a:sym typeface="DM Sans"/>
              </a:rPr>
              <a:t>RESUMEN</a:t>
            </a:r>
            <a:r>
              <a:rPr i="0" lang="en-US" sz="2800" u="none" cap="none" strike="noStrike">
                <a:solidFill>
                  <a:srgbClr val="000000"/>
                </a:solidFill>
                <a:latin typeface="DM Sans"/>
                <a:ea typeface="DM Sans"/>
                <a:cs typeface="DM Sans"/>
                <a:sym typeface="DM Sans"/>
              </a:rPr>
              <a:t> </a:t>
            </a:r>
            <a:r>
              <a:rPr b="1" lang="en-US" sz="2800">
                <a:latin typeface="DM Sans"/>
                <a:ea typeface="DM Sans"/>
                <a:cs typeface="DM Sans"/>
                <a:sym typeface="DM Sans"/>
              </a:rPr>
              <a:t>METADATA</a:t>
            </a:r>
            <a:endParaRPr>
              <a:latin typeface="DM Sans"/>
              <a:ea typeface="DM Sans"/>
              <a:cs typeface="DM Sans"/>
              <a:sym typeface="DM Sans"/>
            </a:endParaRPr>
          </a:p>
        </p:txBody>
      </p:sp>
      <p:sp>
        <p:nvSpPr>
          <p:cNvPr id="191" name="Google Shape;191;p30"/>
          <p:cNvSpPr txBox="1"/>
          <p:nvPr/>
        </p:nvSpPr>
        <p:spPr>
          <a:xfrm>
            <a:off x="471475" y="6452838"/>
            <a:ext cx="1073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Fuente: </a:t>
            </a:r>
            <a:r>
              <a:rPr lang="en-US" sz="1000" u="sng">
                <a:solidFill>
                  <a:schemeClr val="hlink"/>
                </a:solidFill>
                <a:latin typeface="Calibri"/>
                <a:ea typeface="Calibri"/>
                <a:cs typeface="Calibri"/>
                <a:sym typeface="Calibri"/>
                <a:hlinkClick r:id="rId3"/>
              </a:rPr>
              <a:t>https://www.kaggle.com/datasets/radheshyamkollipara/bank-customer-churn</a:t>
            </a:r>
            <a:endParaRPr sz="1000">
              <a:solidFill>
                <a:schemeClr val="dk1"/>
              </a:solidFill>
              <a:latin typeface="Calibri"/>
              <a:ea typeface="Calibri"/>
              <a:cs typeface="Calibri"/>
              <a:sym typeface="Calibri"/>
            </a:endParaRPr>
          </a:p>
        </p:txBody>
      </p:sp>
      <p:pic>
        <p:nvPicPr>
          <p:cNvPr id="192" name="Google Shape;192;p30"/>
          <p:cNvPicPr preferRelativeResize="0"/>
          <p:nvPr/>
        </p:nvPicPr>
        <p:blipFill>
          <a:blip r:embed="rId4">
            <a:alphaModFix/>
          </a:blip>
          <a:stretch>
            <a:fillRect/>
          </a:stretch>
        </p:blipFill>
        <p:spPr>
          <a:xfrm>
            <a:off x="752625" y="2292325"/>
            <a:ext cx="5005686" cy="4160525"/>
          </a:xfrm>
          <a:prstGeom prst="rect">
            <a:avLst/>
          </a:prstGeom>
          <a:noFill/>
          <a:ln>
            <a:noFill/>
          </a:ln>
        </p:spPr>
      </p:pic>
      <p:pic>
        <p:nvPicPr>
          <p:cNvPr id="193" name="Google Shape;193;p30"/>
          <p:cNvPicPr preferRelativeResize="0"/>
          <p:nvPr/>
        </p:nvPicPr>
        <p:blipFill>
          <a:blip r:embed="rId5">
            <a:alphaModFix/>
          </a:blip>
          <a:stretch>
            <a:fillRect/>
          </a:stretch>
        </p:blipFill>
        <p:spPr>
          <a:xfrm>
            <a:off x="6987378" y="2342773"/>
            <a:ext cx="4504621" cy="4059639"/>
          </a:xfrm>
          <a:prstGeom prst="rect">
            <a:avLst/>
          </a:prstGeom>
          <a:noFill/>
          <a:ln>
            <a:noFill/>
          </a:ln>
        </p:spPr>
      </p:pic>
      <p:sp>
        <p:nvSpPr>
          <p:cNvPr id="194" name="Google Shape;194;p30"/>
          <p:cNvSpPr txBox="1"/>
          <p:nvPr/>
        </p:nvSpPr>
        <p:spPr>
          <a:xfrm>
            <a:off x="446712" y="1808238"/>
            <a:ext cx="5617500" cy="307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chemeClr val="dk1"/>
                </a:solidFill>
                <a:latin typeface="DM Sans"/>
                <a:ea typeface="DM Sans"/>
                <a:cs typeface="DM Sans"/>
                <a:sym typeface="DM Sans"/>
              </a:rPr>
              <a:t>Antes del Data Wrangling</a:t>
            </a:r>
            <a:endParaRPr sz="2000">
              <a:latin typeface="DM Sans"/>
              <a:ea typeface="DM Sans"/>
              <a:cs typeface="DM Sans"/>
              <a:sym typeface="DM Sans"/>
            </a:endParaRPr>
          </a:p>
        </p:txBody>
      </p:sp>
      <p:sp>
        <p:nvSpPr>
          <p:cNvPr id="195" name="Google Shape;195;p30"/>
          <p:cNvSpPr txBox="1"/>
          <p:nvPr/>
        </p:nvSpPr>
        <p:spPr>
          <a:xfrm>
            <a:off x="6430937" y="1808238"/>
            <a:ext cx="5617500" cy="307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chemeClr val="dk1"/>
                </a:solidFill>
                <a:latin typeface="DM Sans"/>
                <a:ea typeface="DM Sans"/>
                <a:cs typeface="DM Sans"/>
                <a:sym typeface="DM Sans"/>
              </a:rPr>
              <a:t>Después </a:t>
            </a:r>
            <a:r>
              <a:rPr b="1" lang="en-US" sz="2000">
                <a:solidFill>
                  <a:schemeClr val="dk1"/>
                </a:solidFill>
                <a:latin typeface="DM Sans"/>
                <a:ea typeface="DM Sans"/>
                <a:cs typeface="DM Sans"/>
                <a:sym typeface="DM Sans"/>
              </a:rPr>
              <a:t>del Data Wrangling</a:t>
            </a:r>
            <a:endParaRPr sz="2000">
              <a:latin typeface="DM Sans"/>
              <a:ea typeface="DM Sans"/>
              <a:cs typeface="DM Sans"/>
              <a:sym typeface="DM San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02" name="Google Shape;202;p31"/>
          <p:cNvSpPr txBox="1"/>
          <p:nvPr/>
        </p:nvSpPr>
        <p:spPr>
          <a:xfrm>
            <a:off x="429592" y="2505670"/>
            <a:ext cx="10857900" cy="14778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rPr lang="en-US" sz="6000"/>
              <a:t>ANÁLISIS</a:t>
            </a:r>
            <a:r>
              <a:rPr b="0" i="0" lang="en-US" sz="6000" u="none" cap="none" strike="noStrike">
                <a:solidFill>
                  <a:srgbClr val="000000"/>
                </a:solidFill>
                <a:latin typeface="Arial"/>
                <a:ea typeface="Arial"/>
                <a:cs typeface="Arial"/>
                <a:sym typeface="Arial"/>
              </a:rPr>
              <a:t> </a:t>
            </a:r>
            <a:endParaRPr/>
          </a:p>
          <a:p>
            <a:pPr indent="0" lvl="0" marL="0" marR="0" rtl="0" algn="ctr">
              <a:lnSpc>
                <a:spcPct val="80000"/>
              </a:lnSpc>
              <a:spcBef>
                <a:spcPts val="0"/>
              </a:spcBef>
              <a:spcAft>
                <a:spcPts val="0"/>
              </a:spcAft>
              <a:buClr>
                <a:srgbClr val="000000"/>
              </a:buClr>
              <a:buSzPts val="6000"/>
              <a:buFont typeface="Arial"/>
              <a:buNone/>
            </a:pPr>
            <a:r>
              <a:rPr b="1" lang="en-US" sz="6000"/>
              <a:t>EXPLORATORIO</a:t>
            </a:r>
            <a:endParaRPr b="1" i="0" sz="60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09" name="Google Shape;209;p32"/>
          <p:cNvSpPr txBox="1"/>
          <p:nvPr/>
        </p:nvSpPr>
        <p:spPr>
          <a:xfrm>
            <a:off x="480873" y="506701"/>
            <a:ext cx="27180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t>ANÁLISIS</a:t>
            </a:r>
            <a:endParaRPr/>
          </a:p>
          <a:p>
            <a:pPr indent="0" lvl="0" marL="0" marR="0" rtl="0" algn="l">
              <a:lnSpc>
                <a:spcPct val="80000"/>
              </a:lnSpc>
              <a:spcBef>
                <a:spcPts val="0"/>
              </a:spcBef>
              <a:spcAft>
                <a:spcPts val="0"/>
              </a:spcAft>
              <a:buClr>
                <a:srgbClr val="000000"/>
              </a:buClr>
              <a:buSzPts val="2800"/>
              <a:buFont typeface="Arial"/>
              <a:buNone/>
            </a:pPr>
            <a:r>
              <a:rPr b="1" lang="en-US" sz="2800"/>
              <a:t>UNIVARIADO</a:t>
            </a:r>
            <a:endParaRPr/>
          </a:p>
        </p:txBody>
      </p:sp>
      <p:sp>
        <p:nvSpPr>
          <p:cNvPr id="210" name="Google Shape;210;p32"/>
          <p:cNvSpPr/>
          <p:nvPr/>
        </p:nvSpPr>
        <p:spPr>
          <a:xfrm>
            <a:off x="3402250" y="440725"/>
            <a:ext cx="8387700" cy="135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DM Sans"/>
                <a:ea typeface="DM Sans"/>
                <a:cs typeface="DM Sans"/>
                <a:sym typeface="DM Sans"/>
              </a:rPr>
              <a:t>Conclusiones preliminares</a:t>
            </a:r>
            <a:endParaRPr b="1" sz="2000">
              <a:solidFill>
                <a:schemeClr val="dk1"/>
              </a:solidFill>
              <a:latin typeface="DM Sans"/>
              <a:ea typeface="DM Sans"/>
              <a:cs typeface="DM Sans"/>
              <a:sym typeface="DM Sans"/>
            </a:endParaRPr>
          </a:p>
          <a:p>
            <a:pPr indent="0" lvl="0" marL="0" rtl="0" algn="l">
              <a:spcBef>
                <a:spcPts val="0"/>
              </a:spcBef>
              <a:spcAft>
                <a:spcPts val="0"/>
              </a:spcAft>
              <a:buNone/>
            </a:pPr>
            <a:r>
              <a:rPr lang="en-US">
                <a:solidFill>
                  <a:schemeClr val="dk1"/>
                </a:solidFill>
                <a:latin typeface="DM Sans"/>
                <a:ea typeface="DM Sans"/>
                <a:cs typeface="DM Sans"/>
                <a:sym typeface="DM Sans"/>
              </a:rPr>
              <a:t>La característica más interesante de este análisis resulta ser “Complain” (“Queja”).</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Font typeface="Arial"/>
              <a:buNone/>
            </a:pPr>
            <a:r>
              <a:rPr lang="en-US">
                <a:solidFill>
                  <a:schemeClr val="dk1"/>
                </a:solidFill>
                <a:latin typeface="DM Sans"/>
                <a:ea typeface="DM Sans"/>
                <a:cs typeface="DM Sans"/>
                <a:sym typeface="DM Sans"/>
              </a:rPr>
              <a:t>En el siguiente gráfico se muestra como Complain está altamente correlacionada con la variable objetivo.</a:t>
            </a:r>
            <a:endParaRPr>
              <a:solidFill>
                <a:schemeClr val="dk1"/>
              </a:solidFill>
              <a:latin typeface="DM Sans"/>
              <a:ea typeface="DM Sans"/>
              <a:cs typeface="DM Sans"/>
              <a:sym typeface="DM Sans"/>
            </a:endParaRPr>
          </a:p>
          <a:p>
            <a:pPr indent="0" lvl="0" marL="0" marR="0" rtl="0" algn="l">
              <a:spcBef>
                <a:spcPts val="0"/>
              </a:spcBef>
              <a:spcAft>
                <a:spcPts val="0"/>
              </a:spcAft>
              <a:buNone/>
            </a:pPr>
            <a:r>
              <a:t/>
            </a:r>
            <a:endParaRPr>
              <a:solidFill>
                <a:schemeClr val="dk1"/>
              </a:solidFill>
              <a:latin typeface="DM Sans"/>
              <a:ea typeface="DM Sans"/>
              <a:cs typeface="DM Sans"/>
              <a:sym typeface="DM Sans"/>
            </a:endParaRPr>
          </a:p>
        </p:txBody>
      </p:sp>
      <p:sp>
        <p:nvSpPr>
          <p:cNvPr id="211" name="Google Shape;211;p32"/>
          <p:cNvSpPr txBox="1"/>
          <p:nvPr/>
        </p:nvSpPr>
        <p:spPr>
          <a:xfrm>
            <a:off x="8052212" y="2869579"/>
            <a:ext cx="674559"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47%</a:t>
            </a:r>
            <a:endParaRPr/>
          </a:p>
        </p:txBody>
      </p:sp>
      <p:sp>
        <p:nvSpPr>
          <p:cNvPr id="212" name="Google Shape;212;p32"/>
          <p:cNvSpPr txBox="1"/>
          <p:nvPr/>
        </p:nvSpPr>
        <p:spPr>
          <a:xfrm>
            <a:off x="8052212" y="4126315"/>
            <a:ext cx="674559"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55%</a:t>
            </a:r>
            <a:endParaRPr/>
          </a:p>
        </p:txBody>
      </p:sp>
      <p:sp>
        <p:nvSpPr>
          <p:cNvPr id="213" name="Google Shape;213;p32"/>
          <p:cNvSpPr txBox="1"/>
          <p:nvPr/>
        </p:nvSpPr>
        <p:spPr>
          <a:xfrm>
            <a:off x="8052212" y="5335688"/>
            <a:ext cx="674559"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52%</a:t>
            </a:r>
            <a:endParaRPr/>
          </a:p>
        </p:txBody>
      </p:sp>
      <p:pic>
        <p:nvPicPr>
          <p:cNvPr id="214" name="Google Shape;214;p32"/>
          <p:cNvPicPr preferRelativeResize="0"/>
          <p:nvPr/>
        </p:nvPicPr>
        <p:blipFill>
          <a:blip r:embed="rId3">
            <a:alphaModFix/>
          </a:blip>
          <a:stretch>
            <a:fillRect/>
          </a:stretch>
        </p:blipFill>
        <p:spPr>
          <a:xfrm>
            <a:off x="3859025" y="2052650"/>
            <a:ext cx="7930924" cy="4108800"/>
          </a:xfrm>
          <a:prstGeom prst="rect">
            <a:avLst/>
          </a:prstGeom>
          <a:noFill/>
          <a:ln>
            <a:noFill/>
          </a:ln>
        </p:spPr>
      </p:pic>
      <p:pic>
        <p:nvPicPr>
          <p:cNvPr id="215" name="Google Shape;215;p32"/>
          <p:cNvPicPr preferRelativeResize="0"/>
          <p:nvPr/>
        </p:nvPicPr>
        <p:blipFill>
          <a:blip r:embed="rId4">
            <a:alphaModFix/>
          </a:blip>
          <a:stretch>
            <a:fillRect/>
          </a:stretch>
        </p:blipFill>
        <p:spPr>
          <a:xfrm>
            <a:off x="125375" y="2052638"/>
            <a:ext cx="3429000" cy="305752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22" name="Google Shape;222;p33"/>
          <p:cNvSpPr txBox="1"/>
          <p:nvPr/>
        </p:nvSpPr>
        <p:spPr>
          <a:xfrm>
            <a:off x="480873" y="506701"/>
            <a:ext cx="27180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t>ANÁLISIS</a:t>
            </a:r>
            <a:endParaRPr/>
          </a:p>
          <a:p>
            <a:pPr indent="0" lvl="0" marL="0" marR="0" rtl="0" algn="l">
              <a:lnSpc>
                <a:spcPct val="80000"/>
              </a:lnSpc>
              <a:spcBef>
                <a:spcPts val="0"/>
              </a:spcBef>
              <a:spcAft>
                <a:spcPts val="0"/>
              </a:spcAft>
              <a:buClr>
                <a:srgbClr val="000000"/>
              </a:buClr>
              <a:buSzPts val="2800"/>
              <a:buFont typeface="Arial"/>
              <a:buNone/>
            </a:pPr>
            <a:r>
              <a:rPr b="1" lang="en-US" sz="2800"/>
              <a:t>B</a:t>
            </a:r>
            <a:r>
              <a:rPr b="1" lang="en-US" sz="2800"/>
              <a:t>IVARIADO</a:t>
            </a:r>
            <a:endParaRPr/>
          </a:p>
        </p:txBody>
      </p:sp>
      <p:sp>
        <p:nvSpPr>
          <p:cNvPr id="223" name="Google Shape;223;p33"/>
          <p:cNvSpPr/>
          <p:nvPr/>
        </p:nvSpPr>
        <p:spPr>
          <a:xfrm>
            <a:off x="3402250" y="440725"/>
            <a:ext cx="8387700" cy="135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DM Sans"/>
                <a:ea typeface="DM Sans"/>
                <a:cs typeface="DM Sans"/>
                <a:sym typeface="DM Sans"/>
              </a:rPr>
              <a:t>Conclusiones preliminares</a:t>
            </a:r>
            <a:endParaRPr>
              <a:latin typeface="DM Sans"/>
              <a:ea typeface="DM Sans"/>
              <a:cs typeface="DM Sans"/>
              <a:sym typeface="DM Sans"/>
            </a:endParaRPr>
          </a:p>
          <a:p>
            <a:pPr indent="0" lvl="0" marL="0" rtl="0" algn="l">
              <a:spcBef>
                <a:spcPts val="0"/>
              </a:spcBef>
              <a:spcAft>
                <a:spcPts val="0"/>
              </a:spcAft>
              <a:buClr>
                <a:schemeClr val="dk1"/>
              </a:buClr>
              <a:buFont typeface="Arial"/>
              <a:buNone/>
            </a:pPr>
            <a:r>
              <a:rPr lang="en-US">
                <a:solidFill>
                  <a:schemeClr val="dk1"/>
                </a:solidFill>
                <a:latin typeface="DM Sans"/>
                <a:ea typeface="DM Sans"/>
                <a:cs typeface="DM Sans"/>
                <a:sym typeface="DM Sans"/>
              </a:rPr>
              <a:t>Algunas de las características más interesantes de este análisis son: Geo, Género y Tipo de Tarjeta.</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Font typeface="Arial"/>
              <a:buNone/>
            </a:pPr>
            <a:r>
              <a:rPr lang="en-US">
                <a:solidFill>
                  <a:schemeClr val="dk1"/>
                </a:solidFill>
                <a:latin typeface="DM Sans"/>
                <a:ea typeface="DM Sans"/>
                <a:cs typeface="DM Sans"/>
                <a:sym typeface="DM Sans"/>
              </a:rPr>
              <a:t>En los siguientes gráficos se muestra la frecuencia relativa de los siguientes valores en relación a la variable objetivo.</a:t>
            </a:r>
            <a:endParaRPr>
              <a:solidFill>
                <a:schemeClr val="dk1"/>
              </a:solidFill>
              <a:latin typeface="DM Sans"/>
              <a:ea typeface="DM Sans"/>
              <a:cs typeface="DM Sans"/>
              <a:sym typeface="DM Sans"/>
            </a:endParaRPr>
          </a:p>
        </p:txBody>
      </p:sp>
      <p:sp>
        <p:nvSpPr>
          <p:cNvPr id="224" name="Google Shape;224;p33"/>
          <p:cNvSpPr txBox="1"/>
          <p:nvPr/>
        </p:nvSpPr>
        <p:spPr>
          <a:xfrm>
            <a:off x="8052212" y="2869579"/>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47%</a:t>
            </a:r>
            <a:endParaRPr/>
          </a:p>
        </p:txBody>
      </p:sp>
      <p:sp>
        <p:nvSpPr>
          <p:cNvPr id="225" name="Google Shape;225;p33"/>
          <p:cNvSpPr txBox="1"/>
          <p:nvPr/>
        </p:nvSpPr>
        <p:spPr>
          <a:xfrm>
            <a:off x="8052212" y="4126315"/>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55%</a:t>
            </a:r>
            <a:endParaRPr/>
          </a:p>
        </p:txBody>
      </p:sp>
      <p:sp>
        <p:nvSpPr>
          <p:cNvPr id="226" name="Google Shape;226;p33"/>
          <p:cNvSpPr txBox="1"/>
          <p:nvPr/>
        </p:nvSpPr>
        <p:spPr>
          <a:xfrm>
            <a:off x="8052212" y="5335688"/>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52%</a:t>
            </a:r>
            <a:endParaRPr/>
          </a:p>
        </p:txBody>
      </p:sp>
      <p:pic>
        <p:nvPicPr>
          <p:cNvPr id="227" name="Google Shape;227;p33"/>
          <p:cNvPicPr preferRelativeResize="0"/>
          <p:nvPr/>
        </p:nvPicPr>
        <p:blipFill>
          <a:blip r:embed="rId3">
            <a:alphaModFix/>
          </a:blip>
          <a:stretch>
            <a:fillRect/>
          </a:stretch>
        </p:blipFill>
        <p:spPr>
          <a:xfrm>
            <a:off x="738263" y="1770025"/>
            <a:ext cx="10715475" cy="4901376"/>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34" name="Google Shape;234;p34"/>
          <p:cNvSpPr txBox="1"/>
          <p:nvPr/>
        </p:nvSpPr>
        <p:spPr>
          <a:xfrm>
            <a:off x="429592" y="2505670"/>
            <a:ext cx="10857900" cy="14778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chemeClr val="lt1"/>
              </a:buClr>
              <a:buSzPts val="6000"/>
              <a:buFont typeface="Arial"/>
              <a:buNone/>
            </a:pPr>
            <a:r>
              <a:rPr lang="en-US" sz="6000"/>
              <a:t>INSIGHTS &amp;</a:t>
            </a:r>
            <a:endParaRPr sz="6000"/>
          </a:p>
          <a:p>
            <a:pPr indent="0" lvl="0" marL="0" marR="0" rtl="0" algn="ctr">
              <a:lnSpc>
                <a:spcPct val="80000"/>
              </a:lnSpc>
              <a:spcBef>
                <a:spcPts val="0"/>
              </a:spcBef>
              <a:spcAft>
                <a:spcPts val="0"/>
              </a:spcAft>
              <a:buClr>
                <a:schemeClr val="lt1"/>
              </a:buClr>
              <a:buSzPts val="6000"/>
              <a:buFont typeface="Arial"/>
              <a:buNone/>
            </a:pPr>
            <a:r>
              <a:rPr b="1" lang="en-US" sz="6000" cap="none">
                <a:solidFill>
                  <a:srgbClr val="000000"/>
                </a:solidFill>
                <a:latin typeface="Arial"/>
                <a:ea typeface="Arial"/>
                <a:cs typeface="Arial"/>
                <a:sym typeface="Arial"/>
              </a:rPr>
              <a:t>RECOMENDA</a:t>
            </a:r>
            <a:r>
              <a:rPr b="1" lang="en-US" sz="6000"/>
              <a:t>CIONES</a:t>
            </a:r>
            <a:endParaRPr b="1" i="0" sz="60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