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B44EE7D-C404-41CA-8B27-44E2674C539A}" type="datetimeFigureOut">
              <a:rPr lang="es-ES" smtClean="0"/>
              <a:pPr/>
              <a:t>14/01/2019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606EF84-16B3-46D0-9072-F7AA0CDF6A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Seguridad en PHP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20072" y="4797152"/>
            <a:ext cx="2579347" cy="607486"/>
          </a:xfrm>
        </p:spPr>
        <p:txBody>
          <a:bodyPr>
            <a:normAutofit fontScale="92500"/>
          </a:bodyPr>
          <a:lstStyle/>
          <a:p>
            <a:r>
              <a:rPr lang="es-ES" dirty="0" err="1" smtClean="0"/>
              <a:t>Yeison</a:t>
            </a:r>
            <a:r>
              <a:rPr lang="es-ES" dirty="0" smtClean="0"/>
              <a:t> y José María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0153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3675" y="2708050"/>
            <a:ext cx="6196013" cy="24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SQL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u="sng" dirty="0" smtClean="0"/>
              <a:t>¿Qué es?</a:t>
            </a:r>
            <a:endParaRPr lang="es-ES" dirty="0" smtClean="0"/>
          </a:p>
          <a:p>
            <a:pPr lvl="1"/>
            <a:r>
              <a:rPr lang="es-ES" dirty="0" smtClean="0"/>
              <a:t>La inyección directa de comandos SQL es una técnica donde un atacante crea o altera comandos SQL existentes para exponer datos ocultos, sobrescribir los valiosos, o peor aún, ejecutar comandos peligrosos a nivel de sistema en el equipo que hospeda la base de datos.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u="sng" dirty="0" smtClean="0"/>
              <a:t>¿Cómo se logra?</a:t>
            </a:r>
            <a:endParaRPr lang="es-ES" dirty="0" smtClean="0"/>
          </a:p>
          <a:p>
            <a:pPr lvl="1"/>
            <a:r>
              <a:rPr lang="es-ES" dirty="0" smtClean="0"/>
              <a:t>A través de la práctica de tomar la entrada del usuario y combinarla con parámetros estáticos para elaborar una consulta SQL. También debido a la falta de validación en la entrada de datos y a la conexión a la base de datos con privilegios de </a:t>
            </a:r>
            <a:r>
              <a:rPr lang="es-ES" dirty="0" err="1" smtClean="0"/>
              <a:t>superusuario</a:t>
            </a:r>
            <a:r>
              <a:rPr lang="es-ES" dirty="0" smtClean="0"/>
              <a:t> o de alguien con privilegios para crear usuarios, el atacante podría crear un </a:t>
            </a:r>
            <a:r>
              <a:rPr lang="es-ES" dirty="0" err="1" smtClean="0"/>
              <a:t>superusuario</a:t>
            </a:r>
            <a:r>
              <a:rPr lang="es-ES" dirty="0" smtClean="0"/>
              <a:t> en la base de datos.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381445"/>
          </a:xfrm>
        </p:spPr>
        <p:txBody>
          <a:bodyPr/>
          <a:lstStyle/>
          <a:p>
            <a:r>
              <a:rPr lang="es-ES" dirty="0" smtClean="0"/>
              <a:t>añadir un nuevo usuario</a:t>
            </a:r>
            <a:endParaRPr lang="es-E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7" y="2928934"/>
            <a:ext cx="6538547" cy="122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928671"/>
            <a:ext cx="6965245" cy="7143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Como evitarlo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00166" y="1785926"/>
            <a:ext cx="6196405" cy="1238305"/>
          </a:xfrm>
        </p:spPr>
        <p:txBody>
          <a:bodyPr/>
          <a:lstStyle/>
          <a:p>
            <a:r>
              <a:rPr lang="es-ES" dirty="0" smtClean="0"/>
              <a:t>Emplear sentencias preparadas con variables vinculadas. Son proporcionadas por PDO, </a:t>
            </a:r>
            <a:r>
              <a:rPr lang="es-ES" dirty="0" err="1" smtClean="0"/>
              <a:t>MySQLi</a:t>
            </a:r>
            <a:r>
              <a:rPr lang="es-ES" dirty="0" smtClean="0"/>
              <a:t> y otras bibliotecas.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000372"/>
            <a:ext cx="528641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143381"/>
            <a:ext cx="528641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Ataques en las sesiones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Tipos:</a:t>
            </a:r>
          </a:p>
          <a:p>
            <a:pPr lvl="1"/>
            <a:r>
              <a:rPr lang="es-ES" dirty="0" smtClean="0"/>
              <a:t>ATAQUE POR FUERZA </a:t>
            </a:r>
            <a:r>
              <a:rPr lang="es-ES" dirty="0" smtClean="0"/>
              <a:t>BRUTA</a:t>
            </a:r>
          </a:p>
          <a:p>
            <a:pPr lvl="1"/>
            <a:r>
              <a:rPr lang="es-ES" dirty="0" smtClean="0"/>
              <a:t>ROBO POR SNIFFING</a:t>
            </a:r>
          </a:p>
          <a:p>
            <a:pPr lvl="1"/>
            <a:r>
              <a:rPr lang="es-ES" dirty="0" smtClean="0"/>
              <a:t>PROPAGACIÓN EN URL</a:t>
            </a:r>
          </a:p>
          <a:p>
            <a:pPr lvl="1"/>
            <a:r>
              <a:rPr lang="es-ES" dirty="0" smtClean="0"/>
              <a:t>ROBO EN SERVIDOR COMPARTIDO</a:t>
            </a:r>
          </a:p>
          <a:p>
            <a:pPr lvl="1"/>
            <a:r>
              <a:rPr lang="es-ES" dirty="0" smtClean="0"/>
              <a:t>ROBO POR CROSS-SITE SCRIPTING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evitarlo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dirty="0" smtClean="0"/>
              <a:t>Limitar tiempo de inactividad: eliminar la sesión si está cierto tiempo sin ser usada (de 5 a 30 minutos, según el nivel de seguridad de la página web).</a:t>
            </a:r>
          </a:p>
          <a:p>
            <a:pPr lvl="0"/>
            <a:r>
              <a:rPr lang="es-ES" dirty="0" smtClean="0"/>
              <a:t>Cambiar el identificador de sesión: cada cierto tiempo o después de cada acción, cambiar el identificador de la sesión por otro distinto y eliminar la sesión antigua.</a:t>
            </a:r>
          </a:p>
          <a:p>
            <a:pPr lvl="0"/>
            <a:r>
              <a:rPr lang="es-ES" dirty="0" smtClean="0"/>
              <a:t>Sistema de </a:t>
            </a:r>
            <a:r>
              <a:rPr lang="es-ES" dirty="0" err="1" smtClean="0"/>
              <a:t>logout</a:t>
            </a:r>
            <a:r>
              <a:rPr lang="es-ES" dirty="0" smtClean="0"/>
              <a:t>: dar a los usuarios una forma de salir de su cuenta y destruir la sesión.</a:t>
            </a:r>
          </a:p>
          <a:p>
            <a:pPr lvl="0"/>
            <a:r>
              <a:rPr lang="es-ES" dirty="0" smtClean="0"/>
              <a:t>Verificación doble: usar un segundo método para intentar reconocer al usuario de la sesión. Esto puede hacerse guardando cabeceras como HTTP_USER_AGENT (navegador del usuario) o REMOTE_ADDR (IP del usuario) cuando se crea la sesión, de esta forma: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 Seguridad en la subida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Lo primero es evitar que el usuario pueda subir cualquier archivo para ello se pueden seguir las siguientes reglas:</a:t>
            </a:r>
          </a:p>
          <a:p>
            <a:pPr lvl="1"/>
            <a:r>
              <a:rPr lang="es-ES" dirty="0" smtClean="0"/>
              <a:t>El archivo subido nunca debe ser accesible inmediatamente por el cliente.</a:t>
            </a:r>
          </a:p>
          <a:p>
            <a:pPr lvl="1"/>
            <a:r>
              <a:rPr lang="es-ES" dirty="0" smtClean="0"/>
              <a:t>Generar nombres aleatorios a los archivos subidos.</a:t>
            </a:r>
          </a:p>
          <a:p>
            <a:pPr lvl="1"/>
            <a:r>
              <a:rPr lang="es-ES" dirty="0" smtClean="0"/>
              <a:t>Filtrar los archivos para no permitir archivos PHP.</a:t>
            </a:r>
          </a:p>
          <a:p>
            <a:pPr lvl="1"/>
            <a:r>
              <a:rPr lang="es-ES" dirty="0" smtClean="0"/>
              <a:t>Subir los archivos a carpetas fuera del directorio de publicación.</a:t>
            </a:r>
          </a:p>
          <a:p>
            <a:pPr lvl="1"/>
            <a:r>
              <a:rPr lang="es-ES" dirty="0" smtClean="0"/>
              <a:t>Utilizar </a:t>
            </a:r>
            <a:r>
              <a:rPr lang="es-ES" dirty="0" err="1" smtClean="0"/>
              <a:t>is_uploaded_file</a:t>
            </a:r>
            <a:r>
              <a:rPr lang="es-ES" dirty="0" smtClean="0"/>
              <a:t> para verificar que el archivo se ha subido.</a:t>
            </a:r>
          </a:p>
          <a:p>
            <a:pPr lvl="1"/>
            <a:r>
              <a:rPr lang="es-ES" dirty="0" smtClean="0"/>
              <a:t>Utilizar </a:t>
            </a:r>
            <a:r>
              <a:rPr lang="es-ES" dirty="0" err="1" smtClean="0"/>
              <a:t>move_uploaded_file</a:t>
            </a:r>
            <a:r>
              <a:rPr lang="es-ES" dirty="0" smtClean="0"/>
              <a:t> para copiar el archivo al directorio final.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5"/>
          </a:xfrm>
        </p:spPr>
        <p:txBody>
          <a:bodyPr/>
          <a:lstStyle/>
          <a:p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772817"/>
            <a:ext cx="5967765" cy="403244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1. Filtrado de formularios.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a. Ataques XSS.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b. Filtrado de datos.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c. Escape de datos.</a:t>
            </a:r>
          </a:p>
          <a:p>
            <a:r>
              <a:rPr lang="es-ES" dirty="0" smtClean="0"/>
              <a:t>2. Encriptado de contraseñas.</a:t>
            </a:r>
          </a:p>
          <a:p>
            <a:pPr lvl="1"/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. Seguridad web.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b. Encriptación de contraseñas PHP.</a:t>
            </a:r>
          </a:p>
          <a:p>
            <a:r>
              <a:rPr lang="es-ES" dirty="0" smtClean="0"/>
              <a:t>3. SQL </a:t>
            </a:r>
            <a:r>
              <a:rPr lang="es-ES" dirty="0" err="1" smtClean="0"/>
              <a:t>Injection</a:t>
            </a:r>
            <a:r>
              <a:rPr lang="es-ES" dirty="0" smtClean="0"/>
              <a:t>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a. Ejemplos inyección SQL.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b. Ataques SQL </a:t>
            </a:r>
            <a:r>
              <a:rPr lang="es-ES" i="1" dirty="0" err="1" smtClean="0">
                <a:solidFill>
                  <a:schemeClr val="bg2">
                    <a:lumMod val="50000"/>
                  </a:schemeClr>
                </a:solidFill>
              </a:rPr>
              <a:t>Injection</a:t>
            </a: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s-ES" dirty="0" smtClean="0"/>
              <a:t>4. Ataques en las sesiones.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a. Seguridad sesiones PHP.</a:t>
            </a:r>
          </a:p>
          <a:p>
            <a:r>
              <a:rPr lang="es-ES" dirty="0" smtClean="0"/>
              <a:t>5. Seguridad en la subida de archivos.</a:t>
            </a:r>
          </a:p>
          <a:p>
            <a:pPr lvl="1"/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a. Seguridad subida archivos.</a:t>
            </a:r>
            <a:endParaRPr lang="es-ES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32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Filtrado de formularios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ataques XSS:</a:t>
            </a:r>
          </a:p>
          <a:p>
            <a:endParaRPr lang="es-ES" dirty="0" smtClean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14620"/>
            <a:ext cx="364333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16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5468"/>
          </a:xfrm>
        </p:spPr>
        <p:txBody>
          <a:bodyPr/>
          <a:lstStyle/>
          <a:p>
            <a:r>
              <a:rPr lang="es-ES" dirty="0" smtClean="0"/>
              <a:t>Tipos de XSS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00166" y="1785926"/>
            <a:ext cx="6196405" cy="3603812"/>
          </a:xfrm>
        </p:spPr>
        <p:txBody>
          <a:bodyPr/>
          <a:lstStyle/>
          <a:p>
            <a:r>
              <a:rPr lang="es-ES" dirty="0" smtClean="0"/>
              <a:t>Non-</a:t>
            </a:r>
            <a:r>
              <a:rPr lang="es-ES" dirty="0" err="1" smtClean="0"/>
              <a:t>persistent</a:t>
            </a:r>
            <a:r>
              <a:rPr lang="es-ES" dirty="0" smtClean="0"/>
              <a:t> XSS o </a:t>
            </a:r>
            <a:r>
              <a:rPr lang="es-ES" dirty="0" err="1" smtClean="0"/>
              <a:t>reflected</a:t>
            </a:r>
            <a:r>
              <a:rPr lang="es-ES" dirty="0" smtClean="0"/>
              <a:t> XSS: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Persistente: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435771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429132"/>
            <a:ext cx="4500594" cy="156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Consecuencias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 smtClean="0"/>
              <a:t>consecuencias son enormes, ya que el ataque permite la ejecución de código arbitrario, generalmente con privilegios </a:t>
            </a:r>
            <a:r>
              <a:rPr lang="es-ES" dirty="0" smtClean="0"/>
              <a:t>elevados</a:t>
            </a:r>
          </a:p>
          <a:p>
            <a:pPr lvl="1"/>
            <a:r>
              <a:rPr lang="es-ES" dirty="0" smtClean="0"/>
              <a:t>Robo de </a:t>
            </a:r>
            <a:r>
              <a:rPr lang="es-ES" dirty="0" smtClean="0"/>
              <a:t>cookies.</a:t>
            </a:r>
          </a:p>
          <a:p>
            <a:pPr lvl="1"/>
            <a:r>
              <a:rPr lang="es-ES" dirty="0" smtClean="0"/>
              <a:t>robo </a:t>
            </a:r>
            <a:r>
              <a:rPr lang="es-ES" dirty="0" smtClean="0"/>
              <a:t>de datos.</a:t>
            </a:r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evitarlo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cualquier formulario de cualquier aplicación siempre hay que validar los datos que introducen los </a:t>
            </a:r>
            <a:r>
              <a:rPr lang="es-ES" dirty="0" smtClean="0"/>
              <a:t>usuarios, por ejemplo usando una función de filtrado:</a:t>
            </a:r>
          </a:p>
          <a:p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929066"/>
            <a:ext cx="39338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Como evitarlo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También solucionar errores de escape de datos como el siguiente con el método </a:t>
            </a:r>
            <a:r>
              <a:rPr lang="es-ES" dirty="0" err="1" smtClean="0"/>
              <a:t>htmlSpecialChars</a:t>
            </a:r>
            <a:r>
              <a:rPr lang="es-ES" dirty="0" smtClean="0"/>
              <a:t>() anteriormente mencionado: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86190"/>
            <a:ext cx="5357850" cy="119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Encriptado de contraseñas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s-E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Tipos:</a:t>
            </a:r>
          </a:p>
          <a:p>
            <a:pPr lvl="2">
              <a:defRPr/>
            </a:pPr>
            <a:r>
              <a:rPr lang="es-E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MD5-&gt;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md5 (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$</a:t>
            </a:r>
            <a:r>
              <a:rPr lang="es-ES" b="1" i="1" dirty="0" err="1" smtClean="0"/>
              <a:t>str</a:t>
            </a:r>
            <a:r>
              <a:rPr lang="es-ES" b="1" i="1" dirty="0" smtClean="0"/>
              <a:t> [, </a:t>
            </a:r>
            <a:r>
              <a:rPr lang="es-ES" b="1" i="1" dirty="0" err="1" smtClean="0"/>
              <a:t>bool</a:t>
            </a:r>
            <a:r>
              <a:rPr lang="es-ES" b="1" i="1" dirty="0" smtClean="0"/>
              <a:t> $</a:t>
            </a:r>
            <a:r>
              <a:rPr lang="es-ES" b="1" i="1" dirty="0" err="1" smtClean="0"/>
              <a:t>raw_output</a:t>
            </a:r>
            <a:r>
              <a:rPr lang="es-ES" b="1" i="1" dirty="0" smtClean="0"/>
              <a:t> = false ])</a:t>
            </a:r>
            <a:endParaRPr lang="es-E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2">
              <a:defRPr/>
            </a:pPr>
            <a:r>
              <a:rPr lang="es-E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SHA1-&gt;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sha1 (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$</a:t>
            </a:r>
            <a:r>
              <a:rPr lang="es-ES" b="1" i="1" dirty="0" err="1" smtClean="0"/>
              <a:t>str</a:t>
            </a:r>
            <a:r>
              <a:rPr lang="es-ES" b="1" i="1" dirty="0" smtClean="0"/>
              <a:t> [, </a:t>
            </a:r>
            <a:r>
              <a:rPr lang="es-ES" b="1" i="1" dirty="0" err="1" smtClean="0"/>
              <a:t>bool</a:t>
            </a:r>
            <a:r>
              <a:rPr lang="es-ES" b="1" i="1" dirty="0" smtClean="0"/>
              <a:t> $</a:t>
            </a:r>
            <a:r>
              <a:rPr lang="es-ES" b="1" i="1" dirty="0" err="1" smtClean="0"/>
              <a:t>raw_output</a:t>
            </a:r>
            <a:r>
              <a:rPr lang="es-ES" b="1" i="1" dirty="0" smtClean="0"/>
              <a:t> = false </a:t>
            </a:r>
            <a:r>
              <a:rPr lang="es-ES" b="1" i="1" dirty="0" smtClean="0"/>
              <a:t>])</a:t>
            </a:r>
            <a:endParaRPr lang="es-E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2">
              <a:defRPr/>
            </a:pPr>
            <a:r>
              <a:rPr lang="es-E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HASH-&gt;</a:t>
            </a:r>
            <a:r>
              <a:rPr lang="es-ES" b="1" i="1" dirty="0" smtClean="0"/>
              <a:t>hash ( 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$algo, </a:t>
            </a:r>
            <a:r>
              <a:rPr lang="es-ES" b="1" i="1" dirty="0" err="1" smtClean="0"/>
              <a:t>string</a:t>
            </a:r>
            <a:r>
              <a:rPr lang="es-ES" b="1" i="1" dirty="0" smtClean="0"/>
              <a:t> $data [, </a:t>
            </a:r>
            <a:r>
              <a:rPr lang="es-ES" b="1" i="1" dirty="0" err="1" smtClean="0"/>
              <a:t>bool</a:t>
            </a:r>
            <a:r>
              <a:rPr lang="es-ES" b="1" i="1" dirty="0" smtClean="0"/>
              <a:t> $</a:t>
            </a:r>
            <a:r>
              <a:rPr lang="es-ES" b="1" i="1" dirty="0" err="1" smtClean="0"/>
              <a:t>raw_output</a:t>
            </a:r>
            <a:r>
              <a:rPr lang="es-ES" b="1" i="1" dirty="0" smtClean="0"/>
              <a:t> = false ]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evitarlo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incorpora una librería Hash.</a:t>
            </a:r>
          </a:p>
          <a:p>
            <a:r>
              <a:rPr lang="es-ES" dirty="0" smtClean="0"/>
              <a:t>Una de sus funciones es </a:t>
            </a:r>
            <a:r>
              <a:rPr lang="es-ES" dirty="0" err="1" smtClean="0"/>
              <a:t>password_hash</a:t>
            </a:r>
            <a:r>
              <a:rPr lang="es-ES" dirty="0" smtClean="0"/>
              <a:t>().</a:t>
            </a:r>
          </a:p>
          <a:p>
            <a:pPr lvl="1"/>
            <a:r>
              <a:rPr lang="es-ES" dirty="0" smtClean="0"/>
              <a:t>se emplea para usar un hash con una cadena dada utilizando el algoritmo más fuerte actualmente </a:t>
            </a:r>
            <a:r>
              <a:rPr lang="es-ES" dirty="0" smtClean="0"/>
              <a:t>disponible</a:t>
            </a:r>
          </a:p>
          <a:p>
            <a:r>
              <a:rPr lang="es-ES" dirty="0" smtClean="0"/>
              <a:t>Otra </a:t>
            </a:r>
            <a:r>
              <a:rPr lang="es-ES" dirty="0" err="1" smtClean="0"/>
              <a:t>funcion</a:t>
            </a:r>
            <a:r>
              <a:rPr lang="es-ES" dirty="0" smtClean="0"/>
              <a:t> es </a:t>
            </a:r>
            <a:r>
              <a:rPr lang="es-ES" dirty="0" err="1" smtClean="0"/>
              <a:t>password_verify</a:t>
            </a:r>
            <a:r>
              <a:rPr lang="es-ES" dirty="0" smtClean="0"/>
              <a:t>(),</a:t>
            </a:r>
          </a:p>
          <a:p>
            <a:pPr lvl="1"/>
            <a:r>
              <a:rPr lang="es-ES" dirty="0" smtClean="0"/>
              <a:t>comprueba si la contraseña dada coincide con el hash almacenado en la base de datos.</a:t>
            </a: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155</TotalTime>
  <Words>700</Words>
  <Application>Microsoft Office PowerPoint</Application>
  <PresentationFormat>Presentación en pantalla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Chincheta</vt:lpstr>
      <vt:lpstr>Seguridad en PHP</vt:lpstr>
      <vt:lpstr>ÍNDICE</vt:lpstr>
      <vt:lpstr>1. Filtrado de formularios</vt:lpstr>
      <vt:lpstr>Tipos de XSS</vt:lpstr>
      <vt:lpstr>Consecuencias</vt:lpstr>
      <vt:lpstr>Como evitarlo</vt:lpstr>
      <vt:lpstr>Como evitarlo</vt:lpstr>
      <vt:lpstr>2. Encriptado de contraseñas</vt:lpstr>
      <vt:lpstr>Como evitarlo</vt:lpstr>
      <vt:lpstr>Ejemplo:</vt:lpstr>
      <vt:lpstr>3. SQL injection</vt:lpstr>
      <vt:lpstr>SQL injection</vt:lpstr>
      <vt:lpstr>Ejemplo</vt:lpstr>
      <vt:lpstr>Como evitarlo</vt:lpstr>
      <vt:lpstr>4. Ataques en las sesiones</vt:lpstr>
      <vt:lpstr>Como evitarlo</vt:lpstr>
      <vt:lpstr>5. Seguridad en la subida de archivos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PHP</dc:title>
  <dc:creator>jason</dc:creator>
  <cp:lastModifiedBy>Yeison Andrés Díaz García</cp:lastModifiedBy>
  <cp:revision>11</cp:revision>
  <dcterms:created xsi:type="dcterms:W3CDTF">2019-01-09T16:04:17Z</dcterms:created>
  <dcterms:modified xsi:type="dcterms:W3CDTF">2019-01-14T13:01:20Z</dcterms:modified>
</cp:coreProperties>
</file>