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691" autoAdjust="0"/>
  </p:normalViewPr>
  <p:slideViewPr>
    <p:cSldViewPr snapToGrid="0">
      <p:cViewPr>
        <p:scale>
          <a:sx n="66" d="100"/>
          <a:sy n="66" d="100"/>
        </p:scale>
        <p:origin x="84"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6E230B-0B61-4CE5-824D-7B49488B45AE}" type="datetimeFigureOut">
              <a:rPr lang="pt-BR" smtClean="0"/>
              <a:t>07/12/2020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4DD011-6D96-4288-A001-B47F6AF9F8CC}" type="slidenum">
              <a:rPr lang="pt-BR" smtClean="0"/>
              <a:t>‹nº›</a:t>
            </a:fld>
            <a:endParaRPr lang="pt-BR"/>
          </a:p>
        </p:txBody>
      </p:sp>
    </p:spTree>
    <p:extLst>
      <p:ext uri="{BB962C8B-B14F-4D97-AF65-F5344CB8AC3E}">
        <p14:creationId xmlns:p14="http://schemas.microsoft.com/office/powerpoint/2010/main" val="657215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12/7/2020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796634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12/7/2020</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982281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12/7/2020</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245974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12/7/2020</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065359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12/7/2020</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22383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12/7/2020</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33605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12/7/2020</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564150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12/7/2020</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490442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12/7/2020</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4010567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12/7/2020</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16225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12/7/2020</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601752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12/7/2020</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‹nº›</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73933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88" r:id="rId6"/>
    <p:sldLayoutId id="2147483684" r:id="rId7"/>
    <p:sldLayoutId id="2147483685" r:id="rId8"/>
    <p:sldLayoutId id="2147483686" r:id="rId9"/>
    <p:sldLayoutId id="2147483687" r:id="rId10"/>
    <p:sldLayoutId id="2147483689"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stretch>
            <a:fillRect t="-10000" b="-10000"/>
          </a:stretch>
        </a:blipFill>
        <a:effectLst/>
      </p:bgPr>
    </p:bg>
    <p:spTree>
      <p:nvGrpSpPr>
        <p:cNvPr id="1" name=""/>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B3B6ACE-CB40-4CCC-919D-00BABB39B522}"/>
              </a:ext>
            </a:extLst>
          </p:cNvPr>
          <p:cNvSpPr>
            <a:spLocks noGrp="1"/>
          </p:cNvSpPr>
          <p:nvPr>
            <p:ph type="ctrTitle"/>
          </p:nvPr>
        </p:nvSpPr>
        <p:spPr>
          <a:xfrm>
            <a:off x="655596" y="732605"/>
            <a:ext cx="4401596" cy="3914947"/>
          </a:xfrm>
        </p:spPr>
        <p:txBody>
          <a:bodyPr>
            <a:normAutofit/>
          </a:bodyPr>
          <a:lstStyle/>
          <a:p>
            <a:r>
              <a:rPr lang="pt-BR" sz="6600" b="1" dirty="0"/>
              <a:t>Módulo 13</a:t>
            </a:r>
          </a:p>
        </p:txBody>
      </p:sp>
      <p:sp>
        <p:nvSpPr>
          <p:cNvPr id="3" name="Subtítulo 2">
            <a:extLst>
              <a:ext uri="{FF2B5EF4-FFF2-40B4-BE49-F238E27FC236}">
                <a16:creationId xmlns:a16="http://schemas.microsoft.com/office/drawing/2014/main" id="{1583A0FB-672A-43F0-97AC-F37E10231BB4}"/>
              </a:ext>
            </a:extLst>
          </p:cNvPr>
          <p:cNvSpPr>
            <a:spLocks noGrp="1"/>
          </p:cNvSpPr>
          <p:nvPr>
            <p:ph type="subTitle" idx="1"/>
          </p:nvPr>
        </p:nvSpPr>
        <p:spPr>
          <a:xfrm>
            <a:off x="655596" y="1908134"/>
            <a:ext cx="9206862" cy="1520865"/>
          </a:xfrm>
        </p:spPr>
        <p:txBody>
          <a:bodyPr>
            <a:noAutofit/>
          </a:bodyPr>
          <a:lstStyle/>
          <a:p>
            <a:r>
              <a:rPr lang="pt-BR" sz="4400" dirty="0">
                <a:latin typeface="+mj-lt"/>
              </a:rPr>
              <a:t>Usando Funções de Janela (</a:t>
            </a:r>
            <a:r>
              <a:rPr lang="pt-BR" sz="4400" dirty="0" err="1">
                <a:latin typeface="+mj-lt"/>
              </a:rPr>
              <a:t>Window</a:t>
            </a:r>
            <a:r>
              <a:rPr lang="pt-BR" sz="4400" dirty="0">
                <a:latin typeface="+mj-lt"/>
              </a:rPr>
              <a:t> </a:t>
            </a:r>
            <a:r>
              <a:rPr lang="pt-BR" sz="4400" dirty="0" err="1">
                <a:latin typeface="+mj-lt"/>
              </a:rPr>
              <a:t>Functions</a:t>
            </a:r>
            <a:r>
              <a:rPr lang="pt-BR" sz="4400" dirty="0">
                <a:latin typeface="+mj-lt"/>
              </a:rPr>
              <a:t>): Ranking, Offset e Agregação</a:t>
            </a:r>
          </a:p>
        </p:txBody>
      </p:sp>
      <p:cxnSp>
        <p:nvCxnSpPr>
          <p:cNvPr id="32" name="Straight Connector 2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669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5F8C7-F239-40F4-9C30-04C25D071933}"/>
              </a:ext>
            </a:extLst>
          </p:cNvPr>
          <p:cNvSpPr>
            <a:spLocks noGrp="1"/>
          </p:cNvSpPr>
          <p:nvPr>
            <p:ph type="title"/>
          </p:nvPr>
        </p:nvSpPr>
        <p:spPr>
          <a:xfrm>
            <a:off x="700635" y="712871"/>
            <a:ext cx="10691265" cy="1371030"/>
          </a:xfrm>
        </p:spPr>
        <p:txBody>
          <a:bodyPr/>
          <a:lstStyle/>
          <a:p>
            <a:r>
              <a:rPr lang="pt-BR" dirty="0"/>
              <a:t>Funções de ranqueamento</a:t>
            </a:r>
          </a:p>
        </p:txBody>
      </p:sp>
      <p:sp>
        <p:nvSpPr>
          <p:cNvPr id="20" name="CaixaDeTexto 19">
            <a:extLst>
              <a:ext uri="{FF2B5EF4-FFF2-40B4-BE49-F238E27FC236}">
                <a16:creationId xmlns:a16="http://schemas.microsoft.com/office/drawing/2014/main" id="{B1C3C66A-A015-43C2-823E-732DB96FA2AF}"/>
              </a:ext>
            </a:extLst>
          </p:cNvPr>
          <p:cNvSpPr txBox="1"/>
          <p:nvPr/>
        </p:nvSpPr>
        <p:spPr>
          <a:xfrm>
            <a:off x="700634" y="1398386"/>
            <a:ext cx="10691265" cy="923330"/>
          </a:xfrm>
          <a:prstGeom prst="rect">
            <a:avLst/>
          </a:prstGeom>
          <a:noFill/>
        </p:spPr>
        <p:txBody>
          <a:bodyPr wrap="square" rtlCol="0">
            <a:spAutoFit/>
          </a:bodyPr>
          <a:lstStyle/>
          <a:p>
            <a:pPr marL="285750" indent="-285750">
              <a:buFont typeface="Arial" panose="020B0604020202020204" pitchFamily="34" charset="0"/>
              <a:buChar char="•"/>
            </a:pPr>
            <a:r>
              <a:rPr lang="pt-BR" dirty="0"/>
              <a:t>Funções de Ranqueamento requerem o uso da cláusula de ordenação;</a:t>
            </a:r>
          </a:p>
          <a:p>
            <a:pPr marL="742950" lvl="1" indent="-285750">
              <a:buFont typeface="Arial" panose="020B0604020202020204" pitchFamily="34" charset="0"/>
              <a:buChar char="•"/>
            </a:pPr>
            <a:r>
              <a:rPr lang="pt-BR" dirty="0"/>
              <a:t>Particionamento é opcional</a:t>
            </a:r>
          </a:p>
          <a:p>
            <a:pPr marL="742950" lvl="1" indent="-285750">
              <a:buFont typeface="Arial" panose="020B0604020202020204" pitchFamily="34" charset="0"/>
              <a:buChar char="•"/>
            </a:pPr>
            <a:r>
              <a:rPr lang="pt-BR" dirty="0"/>
              <a:t>Para exibir o resultado ordenado ainda é necessário usar a cláusula ORDER BY</a:t>
            </a:r>
          </a:p>
        </p:txBody>
      </p:sp>
      <p:graphicFrame>
        <p:nvGraphicFramePr>
          <p:cNvPr id="6" name="Table 4">
            <a:extLst>
              <a:ext uri="{FF2B5EF4-FFF2-40B4-BE49-F238E27FC236}">
                <a16:creationId xmlns:a16="http://schemas.microsoft.com/office/drawing/2014/main" id="{791E7BEF-5A20-47BC-8F83-663E48100D52}"/>
              </a:ext>
            </a:extLst>
          </p:cNvPr>
          <p:cNvGraphicFramePr>
            <a:graphicFrameLocks noGrp="1"/>
          </p:cNvGraphicFramePr>
          <p:nvPr>
            <p:extLst>
              <p:ext uri="{D42A27DB-BD31-4B8C-83A1-F6EECF244321}">
                <p14:modId xmlns:p14="http://schemas.microsoft.com/office/powerpoint/2010/main" val="2074585790"/>
              </p:ext>
            </p:extLst>
          </p:nvPr>
        </p:nvGraphicFramePr>
        <p:xfrm>
          <a:off x="2337318" y="2466473"/>
          <a:ext cx="7517363" cy="3840480"/>
        </p:xfrm>
        <a:graphic>
          <a:graphicData uri="http://schemas.openxmlformats.org/drawingml/2006/table">
            <a:tbl>
              <a:tblPr firstRow="1" bandRow="1">
                <a:effectLst/>
                <a:tableStyleId>{3C2FFA5D-87B4-456A-9821-1D502468CF0F}</a:tableStyleId>
              </a:tblPr>
              <a:tblGrid>
                <a:gridCol w="2435471">
                  <a:extLst>
                    <a:ext uri="{9D8B030D-6E8A-4147-A177-3AD203B41FA5}">
                      <a16:colId xmlns:a16="http://schemas.microsoft.com/office/drawing/2014/main" val="20000"/>
                    </a:ext>
                  </a:extLst>
                </a:gridCol>
                <a:gridCol w="5081892">
                  <a:extLst>
                    <a:ext uri="{9D8B030D-6E8A-4147-A177-3AD203B41FA5}">
                      <a16:colId xmlns:a16="http://schemas.microsoft.com/office/drawing/2014/main" val="20001"/>
                    </a:ext>
                  </a:extLst>
                </a:gridCol>
              </a:tblGrid>
              <a:tr h="400612">
                <a:tc>
                  <a:txBody>
                    <a:bodyPr/>
                    <a:lstStyle/>
                    <a:p>
                      <a:r>
                        <a:rPr lang="en-US" sz="2400" b="0" dirty="0">
                          <a:latin typeface="Segoe UI Light" panose="020B0502040204020203" pitchFamily="34" charset="0"/>
                          <a:cs typeface="Segoe UI Light" panose="020B0502040204020203" pitchFamily="34" charset="0"/>
                        </a:rPr>
                        <a:t>Function</a:t>
                      </a: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US" sz="2400" b="0" dirty="0">
                          <a:latin typeface="Segoe UI Light" panose="020B0502040204020203" pitchFamily="34" charset="0"/>
                          <a:cs typeface="Segoe UI Light" panose="020B0502040204020203" pitchFamily="34" charset="0"/>
                        </a:rPr>
                        <a:t>Description</a:t>
                      </a:r>
                    </a:p>
                  </a:txBody>
                  <a:tcP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extLst>
                  <a:ext uri="{0D108BD9-81ED-4DB2-BD59-A6C34878D82A}">
                    <a16:rowId xmlns:a16="http://schemas.microsoft.com/office/drawing/2014/main" val="10000"/>
                  </a:ext>
                </a:extLst>
              </a:tr>
              <a:tr h="370840">
                <a:tc>
                  <a:txBody>
                    <a:bodyPr/>
                    <a:lstStyle/>
                    <a:p>
                      <a:r>
                        <a:rPr lang="en-US" sz="1800" dirty="0">
                          <a:latin typeface="Segoe UI Light" panose="020B0502040204020203" pitchFamily="34" charset="0"/>
                          <a:cs typeface="Segoe UI Light" panose="020B0502040204020203" pitchFamily="34" charset="0"/>
                        </a:rPr>
                        <a:t>RANK </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tc>
                  <a:txBody>
                    <a:bodyPr/>
                    <a:lstStyle/>
                    <a:p>
                      <a:r>
                        <a:rPr lang="en-US" sz="1800" dirty="0" err="1">
                          <a:latin typeface="Segoe UI Light" panose="020B0502040204020203" pitchFamily="34" charset="0"/>
                          <a:cs typeface="Segoe UI Light" panose="020B0502040204020203" pitchFamily="34" charset="0"/>
                        </a:rPr>
                        <a:t>Retorna</a:t>
                      </a:r>
                      <a:r>
                        <a:rPr lang="en-US" sz="1800" dirty="0">
                          <a:latin typeface="Segoe UI Light" panose="020B0502040204020203" pitchFamily="34" charset="0"/>
                          <a:cs typeface="Segoe UI Light" panose="020B0502040204020203" pitchFamily="34" charset="0"/>
                        </a:rPr>
                        <a:t> o rank de </a:t>
                      </a:r>
                      <a:r>
                        <a:rPr lang="en-US" sz="1800" dirty="0" err="1">
                          <a:latin typeface="Segoe UI Light" panose="020B0502040204020203" pitchFamily="34" charset="0"/>
                          <a:cs typeface="Segoe UI Light" panose="020B0502040204020203" pitchFamily="34" charset="0"/>
                        </a:rPr>
                        <a:t>cada</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linha</a:t>
                      </a:r>
                      <a:r>
                        <a:rPr lang="en-US" sz="1800" dirty="0">
                          <a:latin typeface="Segoe UI Light" panose="020B0502040204020203" pitchFamily="34" charset="0"/>
                          <a:cs typeface="Segoe UI Light" panose="020B0502040204020203" pitchFamily="34" charset="0"/>
                        </a:rPr>
                        <a:t> dentro da </a:t>
                      </a:r>
                      <a:r>
                        <a:rPr lang="en-US" sz="1800" dirty="0" err="1">
                          <a:latin typeface="Segoe UI Light" panose="020B0502040204020203" pitchFamily="34" charset="0"/>
                          <a:cs typeface="Segoe UI Light" panose="020B0502040204020203" pitchFamily="34" charset="0"/>
                        </a:rPr>
                        <a:t>partição</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em</a:t>
                      </a:r>
                      <a:r>
                        <a:rPr lang="en-US" sz="1800" dirty="0">
                          <a:latin typeface="Segoe UI Light" panose="020B0502040204020203" pitchFamily="34" charset="0"/>
                          <a:cs typeface="Segoe UI Light" panose="020B0502040204020203" pitchFamily="34" charset="0"/>
                        </a:rPr>
                        <a:t> um </a:t>
                      </a:r>
                      <a:r>
                        <a:rPr lang="en-US" sz="1800" dirty="0" err="1">
                          <a:latin typeface="Segoe UI Light" panose="020B0502040204020203" pitchFamily="34" charset="0"/>
                          <a:cs typeface="Segoe UI Light" panose="020B0502040204020203" pitchFamily="34" charset="0"/>
                        </a:rPr>
                        <a:t>resultado</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Pode</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incluir</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camadas</a:t>
                      </a:r>
                      <a:r>
                        <a:rPr lang="en-US" sz="1800" dirty="0">
                          <a:latin typeface="Segoe UI Light" panose="020B0502040204020203" pitchFamily="34" charset="0"/>
                          <a:cs typeface="Segoe UI Light" panose="020B0502040204020203" pitchFamily="34" charset="0"/>
                        </a:rPr>
                        <a:t> e lacunas</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800" dirty="0">
                          <a:latin typeface="Segoe UI Light" panose="020B0502040204020203" pitchFamily="34" charset="0"/>
                          <a:cs typeface="Segoe UI Light" panose="020B0502040204020203" pitchFamily="34" charset="0"/>
                        </a:rPr>
                        <a:t>DENSE_RANK</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tc>
                  <a:txBody>
                    <a:bodyPr/>
                    <a:lstStyle/>
                    <a:p>
                      <a:r>
                        <a:rPr lang="en-US" sz="1800" dirty="0" err="1">
                          <a:latin typeface="Segoe UI Light" panose="020B0502040204020203" pitchFamily="34" charset="0"/>
                          <a:cs typeface="Segoe UI Light" panose="020B0502040204020203" pitchFamily="34" charset="0"/>
                        </a:rPr>
                        <a:t>Retorna</a:t>
                      </a:r>
                      <a:r>
                        <a:rPr lang="en-US" sz="1800" dirty="0">
                          <a:latin typeface="Segoe UI Light" panose="020B0502040204020203" pitchFamily="34" charset="0"/>
                          <a:cs typeface="Segoe UI Light" panose="020B0502040204020203" pitchFamily="34" charset="0"/>
                        </a:rPr>
                        <a:t> o rank de </a:t>
                      </a:r>
                      <a:r>
                        <a:rPr lang="en-US" sz="1800" dirty="0" err="1">
                          <a:latin typeface="Segoe UI Light" panose="020B0502040204020203" pitchFamily="34" charset="0"/>
                          <a:cs typeface="Segoe UI Light" panose="020B0502040204020203" pitchFamily="34" charset="0"/>
                        </a:rPr>
                        <a:t>cada</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linha</a:t>
                      </a:r>
                      <a:r>
                        <a:rPr lang="en-US" sz="1800" dirty="0">
                          <a:latin typeface="Segoe UI Light" panose="020B0502040204020203" pitchFamily="34" charset="0"/>
                          <a:cs typeface="Segoe UI Light" panose="020B0502040204020203" pitchFamily="34" charset="0"/>
                        </a:rPr>
                        <a:t> dentro da </a:t>
                      </a:r>
                      <a:r>
                        <a:rPr lang="en-US" sz="1800" dirty="0" err="1">
                          <a:latin typeface="Segoe UI Light" panose="020B0502040204020203" pitchFamily="34" charset="0"/>
                          <a:cs typeface="Segoe UI Light" panose="020B0502040204020203" pitchFamily="34" charset="0"/>
                        </a:rPr>
                        <a:t>partição</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em</a:t>
                      </a:r>
                      <a:r>
                        <a:rPr lang="en-US" sz="1800" dirty="0">
                          <a:latin typeface="Segoe UI Light" panose="020B0502040204020203" pitchFamily="34" charset="0"/>
                          <a:cs typeface="Segoe UI Light" panose="020B0502040204020203" pitchFamily="34" charset="0"/>
                        </a:rPr>
                        <a:t> um </a:t>
                      </a:r>
                      <a:r>
                        <a:rPr lang="en-US" sz="1800" dirty="0" err="1">
                          <a:latin typeface="Segoe UI Light" panose="020B0502040204020203" pitchFamily="34" charset="0"/>
                          <a:cs typeface="Segoe UI Light" panose="020B0502040204020203" pitchFamily="34" charset="0"/>
                        </a:rPr>
                        <a:t>resultado</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Pode</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incluir</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camadas</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porém</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não</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inclui</a:t>
                      </a:r>
                      <a:r>
                        <a:rPr lang="en-US" sz="1800" dirty="0">
                          <a:latin typeface="Segoe UI Light" panose="020B0502040204020203" pitchFamily="34" charset="0"/>
                          <a:cs typeface="Segoe UI Light" panose="020B0502040204020203" pitchFamily="34" charset="0"/>
                        </a:rPr>
                        <a:t> lacunas</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800" dirty="0">
                          <a:latin typeface="Segoe UI Light" panose="020B0502040204020203" pitchFamily="34" charset="0"/>
                          <a:cs typeface="Segoe UI Light" panose="020B0502040204020203" pitchFamily="34" charset="0"/>
                        </a:rPr>
                        <a:t>ROW_NUMBER</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tc>
                  <a:txBody>
                    <a:bodyPr/>
                    <a:lstStyle/>
                    <a:p>
                      <a:r>
                        <a:rPr lang="en-US" sz="1800" dirty="0" err="1">
                          <a:latin typeface="Segoe UI Light" panose="020B0502040204020203" pitchFamily="34" charset="0"/>
                          <a:cs typeface="Segoe UI Light" panose="020B0502040204020203" pitchFamily="34" charset="0"/>
                        </a:rPr>
                        <a:t>Retorna</a:t>
                      </a:r>
                      <a:r>
                        <a:rPr lang="en-US" sz="1800" dirty="0">
                          <a:latin typeface="Segoe UI Light" panose="020B0502040204020203" pitchFamily="34" charset="0"/>
                          <a:cs typeface="Segoe UI Light" panose="020B0502040204020203" pitchFamily="34" charset="0"/>
                        </a:rPr>
                        <a:t> um </a:t>
                      </a:r>
                      <a:r>
                        <a:rPr lang="en-US" sz="1800" dirty="0" err="1">
                          <a:latin typeface="Segoe UI Light" panose="020B0502040204020203" pitchFamily="34" charset="0"/>
                          <a:cs typeface="Segoe UI Light" panose="020B0502040204020203" pitchFamily="34" charset="0"/>
                        </a:rPr>
                        <a:t>sequencial</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único</a:t>
                      </a:r>
                      <a:r>
                        <a:rPr lang="en-US" sz="1800" dirty="0">
                          <a:latin typeface="Segoe UI Light" panose="020B0502040204020203" pitchFamily="34" charset="0"/>
                          <a:cs typeface="Segoe UI Light" panose="020B0502040204020203" pitchFamily="34" charset="0"/>
                        </a:rPr>
                        <a:t> para </a:t>
                      </a:r>
                      <a:r>
                        <a:rPr lang="en-US" sz="1800" dirty="0" err="1">
                          <a:latin typeface="Segoe UI Light" panose="020B0502040204020203" pitchFamily="34" charset="0"/>
                          <a:cs typeface="Segoe UI Light" panose="020B0502040204020203" pitchFamily="34" charset="0"/>
                        </a:rPr>
                        <a:t>linhas</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em</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uma</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partição</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baseado</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na</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ordem</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atual</a:t>
                      </a:r>
                      <a:r>
                        <a:rPr lang="en-US" sz="1800" dirty="0">
                          <a:latin typeface="Segoe UI Light" panose="020B0502040204020203" pitchFamily="34" charset="0"/>
                          <a:cs typeface="Segoe UI Light" panose="020B0502040204020203" pitchFamily="34" charset="0"/>
                        </a:rPr>
                        <a:t>.</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1800" dirty="0">
                          <a:latin typeface="Segoe UI Light" panose="020B0502040204020203" pitchFamily="34" charset="0"/>
                          <a:cs typeface="Segoe UI Light" panose="020B0502040204020203" pitchFamily="34" charset="0"/>
                        </a:rPr>
                        <a:t>NTILE</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solidFill>
                      <a:schemeClr val="bg1"/>
                    </a:solidFill>
                  </a:tcPr>
                </a:tc>
                <a:tc>
                  <a:txBody>
                    <a:bodyPr/>
                    <a:lstStyle/>
                    <a:p>
                      <a:r>
                        <a:rPr lang="en-US" sz="1800" dirty="0" err="1">
                          <a:latin typeface="Segoe UI Light" panose="020B0502040204020203" pitchFamily="34" charset="0"/>
                          <a:cs typeface="Segoe UI Light" panose="020B0502040204020203" pitchFamily="34" charset="0"/>
                        </a:rPr>
                        <a:t>Distribui</a:t>
                      </a:r>
                      <a:r>
                        <a:rPr lang="en-US" sz="1800" dirty="0">
                          <a:latin typeface="Segoe UI Light" panose="020B0502040204020203" pitchFamily="34" charset="0"/>
                          <a:cs typeface="Segoe UI Light" panose="020B0502040204020203" pitchFamily="34" charset="0"/>
                        </a:rPr>
                        <a:t> as </a:t>
                      </a:r>
                      <a:r>
                        <a:rPr lang="en-US" sz="1800" dirty="0" err="1">
                          <a:latin typeface="Segoe UI Light" panose="020B0502040204020203" pitchFamily="34" charset="0"/>
                          <a:cs typeface="Segoe UI Light" panose="020B0502040204020203" pitchFamily="34" charset="0"/>
                        </a:rPr>
                        <a:t>linhas</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em</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uma</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partição</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ordenada</a:t>
                      </a:r>
                      <a:r>
                        <a:rPr lang="en-US" sz="1800" dirty="0">
                          <a:latin typeface="Segoe UI Light" panose="020B0502040204020203" pitchFamily="34" charset="0"/>
                          <a:cs typeface="Segoe UI Light" panose="020B0502040204020203" pitchFamily="34" charset="0"/>
                        </a:rPr>
                        <a:t> dentro de um </a:t>
                      </a:r>
                      <a:r>
                        <a:rPr lang="en-US" sz="1800" dirty="0" err="1">
                          <a:latin typeface="Segoe UI Light" panose="020B0502040204020203" pitchFamily="34" charset="0"/>
                          <a:cs typeface="Segoe UI Light" panose="020B0502040204020203" pitchFamily="34" charset="0"/>
                        </a:rPr>
                        <a:t>número</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específico</a:t>
                      </a:r>
                      <a:r>
                        <a:rPr lang="en-US" sz="1800" dirty="0">
                          <a:latin typeface="Segoe UI Light" panose="020B0502040204020203" pitchFamily="34" charset="0"/>
                          <a:cs typeface="Segoe UI Light" panose="020B0502040204020203" pitchFamily="34" charset="0"/>
                        </a:rPr>
                        <a:t> de </a:t>
                      </a:r>
                      <a:r>
                        <a:rPr lang="en-US" sz="1800" dirty="0" err="1">
                          <a:latin typeface="Segoe UI Light" panose="020B0502040204020203" pitchFamily="34" charset="0"/>
                          <a:cs typeface="Segoe UI Light" panose="020B0502040204020203" pitchFamily="34" charset="0"/>
                        </a:rPr>
                        <a:t>grupos</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Retorna</a:t>
                      </a:r>
                      <a:r>
                        <a:rPr lang="en-US" sz="1800" dirty="0">
                          <a:latin typeface="Segoe UI Light" panose="020B0502040204020203" pitchFamily="34" charset="0"/>
                          <a:cs typeface="Segoe UI Light" panose="020B0502040204020203" pitchFamily="34" charset="0"/>
                        </a:rPr>
                        <a:t> o </a:t>
                      </a:r>
                      <a:r>
                        <a:rPr lang="en-US" sz="1800" dirty="0" err="1">
                          <a:latin typeface="Segoe UI Light" panose="020B0502040204020203" pitchFamily="34" charset="0"/>
                          <a:cs typeface="Segoe UI Light" panose="020B0502040204020203" pitchFamily="34" charset="0"/>
                        </a:rPr>
                        <a:t>número</a:t>
                      </a:r>
                      <a:r>
                        <a:rPr lang="en-US" sz="1800" dirty="0">
                          <a:latin typeface="Segoe UI Light" panose="020B0502040204020203" pitchFamily="34" charset="0"/>
                          <a:cs typeface="Segoe UI Light" panose="020B0502040204020203" pitchFamily="34" charset="0"/>
                        </a:rPr>
                        <a:t> do </a:t>
                      </a:r>
                      <a:r>
                        <a:rPr lang="en-US" sz="1800" dirty="0" err="1">
                          <a:latin typeface="Segoe UI Light" panose="020B0502040204020203" pitchFamily="34" charset="0"/>
                          <a:cs typeface="Segoe UI Light" panose="020B0502040204020203" pitchFamily="34" charset="0"/>
                        </a:rPr>
                        <a:t>grupo</a:t>
                      </a:r>
                      <a:r>
                        <a:rPr lang="en-US" sz="1800" dirty="0">
                          <a:latin typeface="Segoe UI Light" panose="020B0502040204020203" pitchFamily="34" charset="0"/>
                          <a:cs typeface="Segoe UI Light" panose="020B0502040204020203" pitchFamily="34" charset="0"/>
                        </a:rPr>
                        <a:t> no qual a </a:t>
                      </a:r>
                      <a:r>
                        <a:rPr lang="en-US" sz="1800" dirty="0" err="1">
                          <a:latin typeface="Segoe UI Light" panose="020B0502040204020203" pitchFamily="34" charset="0"/>
                          <a:cs typeface="Segoe UI Light" panose="020B0502040204020203" pitchFamily="34" charset="0"/>
                        </a:rPr>
                        <a:t>linha</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atual</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pertence</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43838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5F8C7-F239-40F4-9C30-04C25D071933}"/>
              </a:ext>
            </a:extLst>
          </p:cNvPr>
          <p:cNvSpPr>
            <a:spLocks noGrp="1"/>
          </p:cNvSpPr>
          <p:nvPr>
            <p:ph type="title"/>
          </p:nvPr>
        </p:nvSpPr>
        <p:spPr>
          <a:xfrm>
            <a:off x="700635" y="712871"/>
            <a:ext cx="10691265" cy="1371030"/>
          </a:xfrm>
        </p:spPr>
        <p:txBody>
          <a:bodyPr/>
          <a:lstStyle/>
          <a:p>
            <a:r>
              <a:rPr lang="pt-BR" dirty="0"/>
              <a:t>Funções de deslocamento</a:t>
            </a:r>
          </a:p>
        </p:txBody>
      </p:sp>
      <p:sp>
        <p:nvSpPr>
          <p:cNvPr id="20" name="CaixaDeTexto 19">
            <a:extLst>
              <a:ext uri="{FF2B5EF4-FFF2-40B4-BE49-F238E27FC236}">
                <a16:creationId xmlns:a16="http://schemas.microsoft.com/office/drawing/2014/main" id="{B1C3C66A-A015-43C2-823E-732DB96FA2AF}"/>
              </a:ext>
            </a:extLst>
          </p:cNvPr>
          <p:cNvSpPr txBox="1"/>
          <p:nvPr/>
        </p:nvSpPr>
        <p:spPr>
          <a:xfrm>
            <a:off x="700634" y="1398386"/>
            <a:ext cx="10691265" cy="646331"/>
          </a:xfrm>
          <a:prstGeom prst="rect">
            <a:avLst/>
          </a:prstGeom>
          <a:noFill/>
        </p:spPr>
        <p:txBody>
          <a:bodyPr wrap="square" rtlCol="0">
            <a:spAutoFit/>
          </a:bodyPr>
          <a:lstStyle/>
          <a:p>
            <a:pPr marL="285750" indent="-285750">
              <a:buFont typeface="Arial" panose="020B0604020202020204" pitchFamily="34" charset="0"/>
              <a:buChar char="•"/>
            </a:pPr>
            <a:r>
              <a:rPr lang="pt-BR" dirty="0"/>
              <a:t>Permite comparações entre as linhas em um conjunto sem a necessidade de um SELF-JOIN</a:t>
            </a:r>
          </a:p>
          <a:p>
            <a:pPr marL="285750" indent="-285750">
              <a:buFont typeface="Arial" panose="020B0604020202020204" pitchFamily="34" charset="0"/>
              <a:buChar char="•"/>
            </a:pPr>
            <a:r>
              <a:rPr lang="pt-BR" dirty="0"/>
              <a:t>Operam em uma posição relativa da linha atual,  do inicio ou do fim do enquadramento</a:t>
            </a:r>
          </a:p>
        </p:txBody>
      </p:sp>
      <p:graphicFrame>
        <p:nvGraphicFramePr>
          <p:cNvPr id="5" name="Table 4">
            <a:extLst>
              <a:ext uri="{FF2B5EF4-FFF2-40B4-BE49-F238E27FC236}">
                <a16:creationId xmlns:a16="http://schemas.microsoft.com/office/drawing/2014/main" id="{8A6F0332-1E9D-4516-A980-C6460FF87C6C}"/>
              </a:ext>
            </a:extLst>
          </p:cNvPr>
          <p:cNvGraphicFramePr>
            <a:graphicFrameLocks noGrp="1"/>
          </p:cNvGraphicFramePr>
          <p:nvPr>
            <p:extLst>
              <p:ext uri="{D42A27DB-BD31-4B8C-83A1-F6EECF244321}">
                <p14:modId xmlns:p14="http://schemas.microsoft.com/office/powerpoint/2010/main" val="13054441"/>
              </p:ext>
            </p:extLst>
          </p:nvPr>
        </p:nvGraphicFramePr>
        <p:xfrm>
          <a:off x="2287584" y="2083901"/>
          <a:ext cx="7517363" cy="4114800"/>
        </p:xfrm>
        <a:graphic>
          <a:graphicData uri="http://schemas.openxmlformats.org/drawingml/2006/table">
            <a:tbl>
              <a:tblPr firstRow="1" bandRow="1">
                <a:effectLst/>
                <a:tableStyleId>{3C2FFA5D-87B4-456A-9821-1D502468CF0F}</a:tableStyleId>
              </a:tblPr>
              <a:tblGrid>
                <a:gridCol w="1881674">
                  <a:extLst>
                    <a:ext uri="{9D8B030D-6E8A-4147-A177-3AD203B41FA5}">
                      <a16:colId xmlns:a16="http://schemas.microsoft.com/office/drawing/2014/main" val="20000"/>
                    </a:ext>
                  </a:extLst>
                </a:gridCol>
                <a:gridCol w="5635689">
                  <a:extLst>
                    <a:ext uri="{9D8B030D-6E8A-4147-A177-3AD203B41FA5}">
                      <a16:colId xmlns:a16="http://schemas.microsoft.com/office/drawing/2014/main" val="20001"/>
                    </a:ext>
                  </a:extLst>
                </a:gridCol>
              </a:tblGrid>
              <a:tr h="0">
                <a:tc>
                  <a:txBody>
                    <a:bodyPr/>
                    <a:lstStyle/>
                    <a:p>
                      <a:r>
                        <a:rPr lang="en-US" sz="2400" b="0" dirty="0">
                          <a:latin typeface="Segoe UI Light" panose="020B0502040204020203" pitchFamily="34" charset="0"/>
                          <a:cs typeface="Segoe UI Light" panose="020B0502040204020203" pitchFamily="34" charset="0"/>
                        </a:rPr>
                        <a:t>Função</a:t>
                      </a:r>
                    </a:p>
                  </a:txBody>
                  <a:tcPr>
                    <a:lnL w="9525" cap="flat" cmpd="sng" algn="ctr">
                      <a:noFill/>
                      <a:prstDash val="solid"/>
                    </a:lnL>
                    <a:lnR w="12700" cap="flat" cmpd="sng" algn="ctr">
                      <a:solidFill>
                        <a:srgbClr val="569AD2"/>
                      </a:solidFill>
                      <a:prstDash val="solid"/>
                      <a:round/>
                      <a:headEnd type="none" w="med" len="med"/>
                      <a:tailEnd type="none" w="med" len="med"/>
                    </a:lnR>
                    <a:lnT w="9525" cap="flat" cmpd="sng" algn="ctr">
                      <a:noFill/>
                      <a:prstDash val="soli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tc>
                  <a:txBody>
                    <a:bodyPr/>
                    <a:lstStyle/>
                    <a:p>
                      <a:r>
                        <a:rPr lang="en-US" sz="2400" b="0" dirty="0" err="1">
                          <a:latin typeface="Segoe UI Light" panose="020B0502040204020203" pitchFamily="34" charset="0"/>
                          <a:cs typeface="Segoe UI Light" panose="020B0502040204020203" pitchFamily="34" charset="0"/>
                        </a:rPr>
                        <a:t>Descrição</a:t>
                      </a:r>
                      <a:endParaRPr lang="en-US" sz="2400" b="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9525" cap="flat" cmpd="sng" algn="ctr">
                      <a:noFill/>
                      <a:prstDash val="solid"/>
                    </a:lnR>
                    <a:lnT w="9525" cap="flat" cmpd="sng" algn="ctr">
                      <a:noFill/>
                      <a:prstDash val="soli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extLst>
                  <a:ext uri="{0D108BD9-81ED-4DB2-BD59-A6C34878D82A}">
                    <a16:rowId xmlns:a16="http://schemas.microsoft.com/office/drawing/2014/main" val="10000"/>
                  </a:ext>
                </a:extLst>
              </a:tr>
              <a:tr h="370840">
                <a:tc>
                  <a:txBody>
                    <a:bodyPr/>
                    <a:lstStyle/>
                    <a:p>
                      <a:r>
                        <a:rPr lang="en-US" sz="1800" dirty="0">
                          <a:latin typeface="Segoe UI Light" panose="020B0502040204020203" pitchFamily="34" charset="0"/>
                          <a:cs typeface="Segoe UI Light" panose="020B0502040204020203" pitchFamily="34" charset="0"/>
                        </a:rPr>
                        <a:t>LAG</a:t>
                      </a:r>
                    </a:p>
                  </a:txBody>
                  <a:tcPr>
                    <a:lnL w="9525" cap="flat" cmpd="sng" algn="ctr">
                      <a:noFill/>
                      <a:prstDash val="soli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err="1">
                          <a:latin typeface="Segoe UI Light" panose="020B0502040204020203" pitchFamily="34" charset="0"/>
                          <a:cs typeface="Segoe UI Light" panose="020B0502040204020203" pitchFamily="34" charset="0"/>
                        </a:rPr>
                        <a:t>Retorna</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uma</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expressão</a:t>
                      </a:r>
                      <a:r>
                        <a:rPr lang="en-US" sz="1800" dirty="0">
                          <a:latin typeface="Segoe UI Light" panose="020B0502040204020203" pitchFamily="34" charset="0"/>
                          <a:cs typeface="Segoe UI Light" panose="020B0502040204020203" pitchFamily="34" charset="0"/>
                        </a:rPr>
                        <a:t> da </a:t>
                      </a:r>
                      <a:r>
                        <a:rPr lang="en-US" sz="1800" dirty="0" err="1">
                          <a:latin typeface="Segoe UI Light" panose="020B0502040204020203" pitchFamily="34" charset="0"/>
                          <a:cs typeface="Segoe UI Light" panose="020B0502040204020203" pitchFamily="34" charset="0"/>
                        </a:rPr>
                        <a:t>linha</a:t>
                      </a:r>
                      <a:r>
                        <a:rPr lang="en-US" sz="1800" dirty="0">
                          <a:latin typeface="Segoe UI Light" panose="020B0502040204020203" pitchFamily="34" charset="0"/>
                          <a:cs typeface="Segoe UI Light" panose="020B0502040204020203" pitchFamily="34" charset="0"/>
                        </a:rPr>
                        <a:t> anterior que é </a:t>
                      </a:r>
                      <a:r>
                        <a:rPr lang="en-US" sz="1800" dirty="0" err="1">
                          <a:latin typeface="Segoe UI Light" panose="020B0502040204020203" pitchFamily="34" charset="0"/>
                          <a:cs typeface="Segoe UI Light" panose="020B0502040204020203" pitchFamily="34" charset="0"/>
                        </a:rPr>
                        <a:t>definida</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pelo</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deslocamento</a:t>
                      </a:r>
                      <a:r>
                        <a:rPr lang="en-US" sz="1800" dirty="0">
                          <a:latin typeface="Segoe UI Light" panose="020B0502040204020203" pitchFamily="34" charset="0"/>
                          <a:cs typeface="Segoe UI Light" panose="020B0502040204020203" pitchFamily="34" charset="0"/>
                        </a:rPr>
                        <a:t> a </a:t>
                      </a:r>
                      <a:r>
                        <a:rPr lang="en-US" sz="1800" dirty="0" err="1">
                          <a:latin typeface="Segoe UI Light" panose="020B0502040204020203" pitchFamily="34" charset="0"/>
                          <a:cs typeface="Segoe UI Light" panose="020B0502040204020203" pitchFamily="34" charset="0"/>
                        </a:rPr>
                        <a:t>partir</a:t>
                      </a:r>
                      <a:r>
                        <a:rPr lang="en-US" sz="1800" dirty="0">
                          <a:latin typeface="Segoe UI Light" panose="020B0502040204020203" pitchFamily="34" charset="0"/>
                          <a:cs typeface="Segoe UI Light" panose="020B0502040204020203" pitchFamily="34" charset="0"/>
                        </a:rPr>
                        <a:t> da </a:t>
                      </a:r>
                      <a:r>
                        <a:rPr lang="en-US" sz="1800" dirty="0" err="1">
                          <a:latin typeface="Segoe UI Light" panose="020B0502040204020203" pitchFamily="34" charset="0"/>
                          <a:cs typeface="Segoe UI Light" panose="020B0502040204020203" pitchFamily="34" charset="0"/>
                        </a:rPr>
                        <a:t>linha</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atual</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Retorna</a:t>
                      </a:r>
                      <a:r>
                        <a:rPr lang="en-US" sz="1800" dirty="0">
                          <a:latin typeface="Segoe UI Light" panose="020B0502040204020203" pitchFamily="34" charset="0"/>
                          <a:cs typeface="Segoe UI Light" panose="020B0502040204020203" pitchFamily="34" charset="0"/>
                        </a:rPr>
                        <a:t> NULL se </a:t>
                      </a:r>
                      <a:r>
                        <a:rPr lang="en-US" sz="1800" dirty="0" err="1">
                          <a:latin typeface="Segoe UI Light" panose="020B0502040204020203" pitchFamily="34" charset="0"/>
                          <a:cs typeface="Segoe UI Light" panose="020B0502040204020203" pitchFamily="34" charset="0"/>
                        </a:rPr>
                        <a:t>não</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houve</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uma</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linha</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na</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posição</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especificada</a:t>
                      </a:r>
                      <a:r>
                        <a:rPr lang="en-US" sz="1800" dirty="0">
                          <a:latin typeface="Segoe UI Light" panose="020B0502040204020203" pitchFamily="34" charset="0"/>
                          <a:cs typeface="Segoe UI Light" panose="020B0502040204020203" pitchFamily="34" charset="0"/>
                        </a:rPr>
                        <a:t>.</a:t>
                      </a:r>
                    </a:p>
                  </a:txBody>
                  <a:tcPr>
                    <a:lnL w="12700" cap="flat" cmpd="sng" algn="ctr">
                      <a:solidFill>
                        <a:srgbClr val="569AD2"/>
                      </a:solidFill>
                      <a:prstDash val="solid"/>
                      <a:round/>
                      <a:headEnd type="none" w="med" len="med"/>
                      <a:tailEnd type="none" w="med" len="med"/>
                    </a:lnL>
                    <a:lnR w="9525" cap="flat" cmpd="sng" algn="ctr">
                      <a:noFill/>
                      <a:prstDash val="soli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en-US" sz="1800" dirty="0">
                          <a:latin typeface="Segoe UI Light" panose="020B0502040204020203" pitchFamily="34" charset="0"/>
                          <a:cs typeface="Segoe UI Light" panose="020B0502040204020203" pitchFamily="34" charset="0"/>
                        </a:rPr>
                        <a:t>LEAD</a:t>
                      </a:r>
                    </a:p>
                  </a:txBody>
                  <a:tcPr>
                    <a:lnL w="9525" cap="flat" cmpd="sng" algn="ctr">
                      <a:noFill/>
                      <a:prstDash val="soli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Segoe UI Light" panose="020B0502040204020203" pitchFamily="34" charset="0"/>
                          <a:cs typeface="Segoe UI Light" panose="020B0502040204020203" pitchFamily="34" charset="0"/>
                        </a:rPr>
                        <a:t>Retorna</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uma</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expressão</a:t>
                      </a:r>
                      <a:r>
                        <a:rPr lang="en-US" sz="1800" dirty="0">
                          <a:latin typeface="Segoe UI Light" panose="020B0502040204020203" pitchFamily="34" charset="0"/>
                          <a:cs typeface="Segoe UI Light" panose="020B0502040204020203" pitchFamily="34" charset="0"/>
                        </a:rPr>
                        <a:t> da </a:t>
                      </a:r>
                      <a:r>
                        <a:rPr lang="en-US" sz="1800" dirty="0" err="1">
                          <a:latin typeface="Segoe UI Light" panose="020B0502040204020203" pitchFamily="34" charset="0"/>
                          <a:cs typeface="Segoe UI Light" panose="020B0502040204020203" pitchFamily="34" charset="0"/>
                        </a:rPr>
                        <a:t>linha</a:t>
                      </a:r>
                      <a:r>
                        <a:rPr lang="en-US" sz="1800" dirty="0">
                          <a:latin typeface="Segoe UI Light" panose="020B0502040204020203" pitchFamily="34" charset="0"/>
                          <a:cs typeface="Segoe UI Light" panose="020B0502040204020203" pitchFamily="34" charset="0"/>
                        </a:rPr>
                        <a:t> posterior que é </a:t>
                      </a:r>
                      <a:r>
                        <a:rPr lang="en-US" sz="1800" dirty="0" err="1">
                          <a:latin typeface="Segoe UI Light" panose="020B0502040204020203" pitchFamily="34" charset="0"/>
                          <a:cs typeface="Segoe UI Light" panose="020B0502040204020203" pitchFamily="34" charset="0"/>
                        </a:rPr>
                        <a:t>definido</a:t>
                      </a:r>
                      <a:r>
                        <a:rPr lang="en-US" sz="1800" dirty="0">
                          <a:latin typeface="Segoe UI Light" panose="020B0502040204020203" pitchFamily="34" charset="0"/>
                          <a:cs typeface="Segoe UI Light" panose="020B0502040204020203" pitchFamily="34" charset="0"/>
                        </a:rPr>
                        <a:t> o </a:t>
                      </a:r>
                      <a:r>
                        <a:rPr lang="en-US" sz="1800" dirty="0" err="1">
                          <a:latin typeface="Segoe UI Light" panose="020B0502040204020203" pitchFamily="34" charset="0"/>
                          <a:cs typeface="Segoe UI Light" panose="020B0502040204020203" pitchFamily="34" charset="0"/>
                        </a:rPr>
                        <a:t>deslocamento</a:t>
                      </a:r>
                      <a:r>
                        <a:rPr lang="en-US" sz="1800" dirty="0">
                          <a:latin typeface="Segoe UI Light" panose="020B0502040204020203" pitchFamily="34" charset="0"/>
                          <a:cs typeface="Segoe UI Light" panose="020B0502040204020203" pitchFamily="34" charset="0"/>
                        </a:rPr>
                        <a:t> a </a:t>
                      </a:r>
                      <a:r>
                        <a:rPr lang="en-US" sz="1800" dirty="0" err="1">
                          <a:latin typeface="Segoe UI Light" panose="020B0502040204020203" pitchFamily="34" charset="0"/>
                          <a:cs typeface="Segoe UI Light" panose="020B0502040204020203" pitchFamily="34" charset="0"/>
                        </a:rPr>
                        <a:t>partir</a:t>
                      </a:r>
                      <a:r>
                        <a:rPr lang="en-US" sz="1800" dirty="0">
                          <a:latin typeface="Segoe UI Light" panose="020B0502040204020203" pitchFamily="34" charset="0"/>
                          <a:cs typeface="Segoe UI Light" panose="020B0502040204020203" pitchFamily="34" charset="0"/>
                        </a:rPr>
                        <a:t> da </a:t>
                      </a:r>
                      <a:r>
                        <a:rPr lang="en-US" sz="1800" dirty="0" err="1">
                          <a:latin typeface="Segoe UI Light" panose="020B0502040204020203" pitchFamily="34" charset="0"/>
                          <a:cs typeface="Segoe UI Light" panose="020B0502040204020203" pitchFamily="34" charset="0"/>
                        </a:rPr>
                        <a:t>linha</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atual</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Retorna</a:t>
                      </a:r>
                      <a:r>
                        <a:rPr lang="en-US" sz="1800" dirty="0">
                          <a:latin typeface="Segoe UI Light" panose="020B0502040204020203" pitchFamily="34" charset="0"/>
                          <a:cs typeface="Segoe UI Light" panose="020B0502040204020203" pitchFamily="34" charset="0"/>
                        </a:rPr>
                        <a:t> NULL se </a:t>
                      </a:r>
                      <a:r>
                        <a:rPr lang="en-US" sz="1800" dirty="0" err="1">
                          <a:latin typeface="Segoe UI Light" panose="020B0502040204020203" pitchFamily="34" charset="0"/>
                          <a:cs typeface="Segoe UI Light" panose="020B0502040204020203" pitchFamily="34" charset="0"/>
                        </a:rPr>
                        <a:t>não</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houve</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uma</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linha</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na</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posição</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especificada</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9525" cap="flat" cmpd="sng" algn="ctr">
                      <a:noFill/>
                      <a:prstDash val="soli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r>
                        <a:rPr lang="en-US" sz="1800" dirty="0">
                          <a:latin typeface="Segoe UI Light" panose="020B0502040204020203" pitchFamily="34" charset="0"/>
                          <a:cs typeface="Segoe UI Light" panose="020B0502040204020203" pitchFamily="34" charset="0"/>
                        </a:rPr>
                        <a:t>FIRST_VALUE</a:t>
                      </a:r>
                    </a:p>
                  </a:txBody>
                  <a:tcPr>
                    <a:lnL w="9525" cap="flat" cmpd="sng" algn="ctr">
                      <a:noFill/>
                      <a:prstDash val="soli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err="1">
                          <a:latin typeface="Segoe UI Light" panose="020B0502040204020203" pitchFamily="34" charset="0"/>
                          <a:cs typeface="Segoe UI Light" panose="020B0502040204020203" pitchFamily="34" charset="0"/>
                        </a:rPr>
                        <a:t>Retorna</a:t>
                      </a:r>
                      <a:r>
                        <a:rPr lang="en-US" sz="1800" dirty="0">
                          <a:latin typeface="Segoe UI Light" panose="020B0502040204020203" pitchFamily="34" charset="0"/>
                          <a:cs typeface="Segoe UI Light" panose="020B0502040204020203" pitchFamily="34" charset="0"/>
                        </a:rPr>
                        <a:t> o </a:t>
                      </a:r>
                      <a:r>
                        <a:rPr lang="en-US" sz="1800" dirty="0" err="1">
                          <a:latin typeface="Segoe UI Light" panose="020B0502040204020203" pitchFamily="34" charset="0"/>
                          <a:cs typeface="Segoe UI Light" panose="020B0502040204020203" pitchFamily="34" charset="0"/>
                        </a:rPr>
                        <a:t>primeiro</a:t>
                      </a:r>
                      <a:r>
                        <a:rPr lang="en-US" sz="1800" dirty="0">
                          <a:latin typeface="Segoe UI Light" panose="020B0502040204020203" pitchFamily="34" charset="0"/>
                          <a:cs typeface="Segoe UI Light" panose="020B0502040204020203" pitchFamily="34" charset="0"/>
                        </a:rPr>
                        <a:t> valor dentro de um </a:t>
                      </a:r>
                      <a:r>
                        <a:rPr lang="en-US" sz="1800" dirty="0" err="1">
                          <a:latin typeface="Segoe UI Light" panose="020B0502040204020203" pitchFamily="34" charset="0"/>
                          <a:cs typeface="Segoe UI Light" panose="020B0502040204020203" pitchFamily="34" charset="0"/>
                        </a:rPr>
                        <a:t>enquadramento</a:t>
                      </a:r>
                      <a:r>
                        <a:rPr lang="en-US" sz="1800" dirty="0">
                          <a:latin typeface="Segoe UI Light" panose="020B0502040204020203" pitchFamily="34" charset="0"/>
                          <a:cs typeface="Segoe UI Light" panose="020B0502040204020203" pitchFamily="34" charset="0"/>
                        </a:rPr>
                        <a:t> de </a:t>
                      </a:r>
                      <a:r>
                        <a:rPr lang="en-US" sz="1800" dirty="0" err="1">
                          <a:latin typeface="Segoe UI Light" panose="020B0502040204020203" pitchFamily="34" charset="0"/>
                          <a:cs typeface="Segoe UI Light" panose="020B0502040204020203" pitchFamily="34" charset="0"/>
                        </a:rPr>
                        <a:t>janela</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atual</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Requer</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ordenação</a:t>
                      </a:r>
                      <a:r>
                        <a:rPr lang="en-US" sz="1800" dirty="0">
                          <a:latin typeface="Segoe UI Light" panose="020B0502040204020203" pitchFamily="34" charset="0"/>
                          <a:cs typeface="Segoe UI Light" panose="020B0502040204020203" pitchFamily="34" charset="0"/>
                        </a:rPr>
                        <a:t> para </a:t>
                      </a:r>
                      <a:r>
                        <a:rPr lang="en-US" sz="1800" dirty="0" err="1">
                          <a:latin typeface="Segoe UI Light" panose="020B0502040204020203" pitchFamily="34" charset="0"/>
                          <a:cs typeface="Segoe UI Light" panose="020B0502040204020203" pitchFamily="34" charset="0"/>
                        </a:rPr>
                        <a:t>ter</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algum</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significado</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9525" cap="flat" cmpd="sng" algn="ctr">
                      <a:noFill/>
                      <a:prstDash val="soli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r>
                        <a:rPr lang="en-US" sz="1800" dirty="0">
                          <a:latin typeface="Segoe UI Light" panose="020B0502040204020203" pitchFamily="34" charset="0"/>
                          <a:cs typeface="Segoe UI Light" panose="020B0502040204020203" pitchFamily="34" charset="0"/>
                        </a:rPr>
                        <a:t>LAST_VALUE</a:t>
                      </a:r>
                    </a:p>
                  </a:txBody>
                  <a:tcPr>
                    <a:lnL w="9525" cap="flat" cmpd="sng" algn="ctr">
                      <a:noFill/>
                      <a:prstDash val="soli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r>
                        <a:rPr lang="en-US" sz="1800" dirty="0" err="1">
                          <a:latin typeface="Segoe UI Light" panose="020B0502040204020203" pitchFamily="34" charset="0"/>
                          <a:cs typeface="Segoe UI Light" panose="020B0502040204020203" pitchFamily="34" charset="0"/>
                        </a:rPr>
                        <a:t>Retorna</a:t>
                      </a:r>
                      <a:r>
                        <a:rPr lang="en-US" sz="1800" dirty="0">
                          <a:latin typeface="Segoe UI Light" panose="020B0502040204020203" pitchFamily="34" charset="0"/>
                          <a:cs typeface="Segoe UI Light" panose="020B0502040204020203" pitchFamily="34" charset="0"/>
                        </a:rPr>
                        <a:t> o </a:t>
                      </a:r>
                      <a:r>
                        <a:rPr lang="en-US" sz="1800" dirty="0" err="1">
                          <a:latin typeface="Segoe UI Light" panose="020B0502040204020203" pitchFamily="34" charset="0"/>
                          <a:cs typeface="Segoe UI Light" panose="020B0502040204020203" pitchFamily="34" charset="0"/>
                        </a:rPr>
                        <a:t>último</a:t>
                      </a:r>
                      <a:r>
                        <a:rPr lang="en-US" sz="1800" dirty="0">
                          <a:latin typeface="Segoe UI Light" panose="020B0502040204020203" pitchFamily="34" charset="0"/>
                          <a:cs typeface="Segoe UI Light" panose="020B0502040204020203" pitchFamily="34" charset="0"/>
                        </a:rPr>
                        <a:t> valor dentro de um </a:t>
                      </a:r>
                      <a:r>
                        <a:rPr lang="en-US" sz="1800" dirty="0" err="1">
                          <a:latin typeface="Segoe UI Light" panose="020B0502040204020203" pitchFamily="34" charset="0"/>
                          <a:cs typeface="Segoe UI Light" panose="020B0502040204020203" pitchFamily="34" charset="0"/>
                        </a:rPr>
                        <a:t>enquadramento</a:t>
                      </a:r>
                      <a:r>
                        <a:rPr lang="en-US" sz="1800" dirty="0">
                          <a:latin typeface="Segoe UI Light" panose="020B0502040204020203" pitchFamily="34" charset="0"/>
                          <a:cs typeface="Segoe UI Light" panose="020B0502040204020203" pitchFamily="34" charset="0"/>
                        </a:rPr>
                        <a:t> de </a:t>
                      </a:r>
                      <a:r>
                        <a:rPr lang="en-US" sz="1800" dirty="0" err="1">
                          <a:latin typeface="Segoe UI Light" panose="020B0502040204020203" pitchFamily="34" charset="0"/>
                          <a:cs typeface="Segoe UI Light" panose="020B0502040204020203" pitchFamily="34" charset="0"/>
                        </a:rPr>
                        <a:t>janela</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atual</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Requer</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ordenação</a:t>
                      </a:r>
                      <a:r>
                        <a:rPr lang="en-US" sz="1800" dirty="0">
                          <a:latin typeface="Segoe UI Light" panose="020B0502040204020203" pitchFamily="34" charset="0"/>
                          <a:cs typeface="Segoe UI Light" panose="020B0502040204020203" pitchFamily="34" charset="0"/>
                        </a:rPr>
                        <a:t> para </a:t>
                      </a:r>
                      <a:r>
                        <a:rPr lang="en-US" sz="1800" dirty="0" err="1">
                          <a:latin typeface="Segoe UI Light" panose="020B0502040204020203" pitchFamily="34" charset="0"/>
                          <a:cs typeface="Segoe UI Light" panose="020B0502040204020203" pitchFamily="34" charset="0"/>
                        </a:rPr>
                        <a:t>ter</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algum</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significado</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9525" cap="flat" cmpd="sng" algn="ctr">
                      <a:noFill/>
                      <a:prstDash val="solid"/>
                    </a:lnR>
                    <a:lnT w="12700" cap="flat" cmpd="sng" algn="ctr">
                      <a:solidFill>
                        <a:srgbClr val="569AD2"/>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1058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5F8C7-F239-40F4-9C30-04C25D071933}"/>
              </a:ext>
            </a:extLst>
          </p:cNvPr>
          <p:cNvSpPr>
            <a:spLocks noGrp="1"/>
          </p:cNvSpPr>
          <p:nvPr>
            <p:ph type="title"/>
          </p:nvPr>
        </p:nvSpPr>
        <p:spPr>
          <a:xfrm>
            <a:off x="700635" y="712871"/>
            <a:ext cx="10691265" cy="1371030"/>
          </a:xfrm>
        </p:spPr>
        <p:txBody>
          <a:bodyPr/>
          <a:lstStyle/>
          <a:p>
            <a:r>
              <a:rPr lang="pt-BR" dirty="0"/>
              <a:t>EXERCÍCIOS</a:t>
            </a:r>
          </a:p>
        </p:txBody>
      </p:sp>
      <p:sp>
        <p:nvSpPr>
          <p:cNvPr id="20" name="CaixaDeTexto 19">
            <a:extLst>
              <a:ext uri="{FF2B5EF4-FFF2-40B4-BE49-F238E27FC236}">
                <a16:creationId xmlns:a16="http://schemas.microsoft.com/office/drawing/2014/main" id="{B1C3C66A-A015-43C2-823E-732DB96FA2AF}"/>
              </a:ext>
            </a:extLst>
          </p:cNvPr>
          <p:cNvSpPr txBox="1"/>
          <p:nvPr/>
        </p:nvSpPr>
        <p:spPr>
          <a:xfrm>
            <a:off x="700634" y="1398386"/>
            <a:ext cx="10691265" cy="3139321"/>
          </a:xfrm>
          <a:prstGeom prst="rect">
            <a:avLst/>
          </a:prstGeom>
          <a:noFill/>
        </p:spPr>
        <p:txBody>
          <a:bodyPr wrap="square" rtlCol="0">
            <a:spAutoFit/>
          </a:bodyPr>
          <a:lstStyle/>
          <a:p>
            <a:pPr marL="285750" indent="-285750">
              <a:buFont typeface="Arial" panose="020B0604020202020204" pitchFamily="34" charset="0"/>
              <a:buChar char="•"/>
            </a:pPr>
            <a:r>
              <a:rPr lang="pt-BR" dirty="0"/>
              <a:t>O Departamento de vendas solicitou um relatório com a seguinte definição: </a:t>
            </a:r>
          </a:p>
          <a:p>
            <a:pPr lvl="1"/>
            <a:r>
              <a:rPr lang="pt-BR" dirty="0"/>
              <a:t> “Precisamos de uma visão sintética e analítica no mesmo relatório de vendas, na qual mostre as informações de Id do Pedido, Nome do Cliente, Nome do Fornecedor, Data do Pedido, Preço Unitário, Quantidade, Total Corrente, Total do Pedido, Total Geral, Ranking através dos preços maior para o menor. </a:t>
            </a:r>
          </a:p>
          <a:p>
            <a:pPr lvl="1"/>
            <a:r>
              <a:rPr lang="pt-BR" dirty="0"/>
              <a:t>E os dados devem ser ordenados pelo Id do Pedido</a:t>
            </a:r>
          </a:p>
          <a:p>
            <a:pPr lvl="1"/>
            <a:endParaRPr lang="pt-BR" dirty="0"/>
          </a:p>
          <a:p>
            <a:pPr lvl="1"/>
            <a:r>
              <a:rPr lang="pt-BR" dirty="0"/>
              <a:t>Grato, </a:t>
            </a:r>
          </a:p>
          <a:p>
            <a:pPr lvl="1"/>
            <a:r>
              <a:rPr lang="pt-BR" dirty="0" err="1"/>
              <a:t>Dpto</a:t>
            </a:r>
            <a:r>
              <a:rPr lang="pt-BR" dirty="0"/>
              <a:t> Vendas”</a:t>
            </a:r>
          </a:p>
          <a:p>
            <a:pPr lvl="1"/>
            <a:endParaRPr lang="pt-BR" dirty="0"/>
          </a:p>
          <a:p>
            <a:pPr lvl="1"/>
            <a:r>
              <a:rPr lang="pt-BR" dirty="0"/>
              <a:t> </a:t>
            </a:r>
          </a:p>
        </p:txBody>
      </p:sp>
    </p:spTree>
    <p:extLst>
      <p:ext uri="{BB962C8B-B14F-4D97-AF65-F5344CB8AC3E}">
        <p14:creationId xmlns:p14="http://schemas.microsoft.com/office/powerpoint/2010/main" val="221241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5F8C7-F239-40F4-9C30-04C25D071933}"/>
              </a:ext>
            </a:extLst>
          </p:cNvPr>
          <p:cNvSpPr>
            <a:spLocks noGrp="1"/>
          </p:cNvSpPr>
          <p:nvPr>
            <p:ph type="title"/>
          </p:nvPr>
        </p:nvSpPr>
        <p:spPr/>
        <p:txBody>
          <a:bodyPr/>
          <a:lstStyle/>
          <a:p>
            <a:r>
              <a:rPr lang="pt-BR" dirty="0"/>
              <a:t>Overview do módulo</a:t>
            </a:r>
          </a:p>
        </p:txBody>
      </p:sp>
      <p:sp>
        <p:nvSpPr>
          <p:cNvPr id="3" name="Espaço Reservado para Conteúdo 2">
            <a:extLst>
              <a:ext uri="{FF2B5EF4-FFF2-40B4-BE49-F238E27FC236}">
                <a16:creationId xmlns:a16="http://schemas.microsoft.com/office/drawing/2014/main" id="{48F64EC1-3442-41C2-AB5B-A56489EC8904}"/>
              </a:ext>
            </a:extLst>
          </p:cNvPr>
          <p:cNvSpPr>
            <a:spLocks noGrp="1"/>
          </p:cNvSpPr>
          <p:nvPr>
            <p:ph idx="1"/>
          </p:nvPr>
        </p:nvSpPr>
        <p:spPr>
          <a:xfrm>
            <a:off x="700634" y="1610956"/>
            <a:ext cx="10691265" cy="3636088"/>
          </a:xfrm>
        </p:spPr>
        <p:txBody>
          <a:bodyPr/>
          <a:lstStyle/>
          <a:p>
            <a:r>
              <a:rPr lang="pt-BR" dirty="0"/>
              <a:t>Criando Janelas com OVER</a:t>
            </a:r>
          </a:p>
          <a:p>
            <a:r>
              <a:rPr lang="pt-BR" dirty="0"/>
              <a:t>Explorando Funções de Janela</a:t>
            </a:r>
          </a:p>
        </p:txBody>
      </p:sp>
    </p:spTree>
    <p:extLst>
      <p:ext uri="{BB962C8B-B14F-4D97-AF65-F5344CB8AC3E}">
        <p14:creationId xmlns:p14="http://schemas.microsoft.com/office/powerpoint/2010/main" val="70809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5F8C7-F239-40F4-9C30-04C25D071933}"/>
              </a:ext>
            </a:extLst>
          </p:cNvPr>
          <p:cNvSpPr>
            <a:spLocks noGrp="1"/>
          </p:cNvSpPr>
          <p:nvPr>
            <p:ph type="title"/>
          </p:nvPr>
        </p:nvSpPr>
        <p:spPr/>
        <p:txBody>
          <a:bodyPr/>
          <a:lstStyle/>
          <a:p>
            <a:r>
              <a:rPr lang="pt-BR" dirty="0"/>
              <a:t>JANELAS NO SQL</a:t>
            </a:r>
          </a:p>
        </p:txBody>
      </p:sp>
      <p:sp>
        <p:nvSpPr>
          <p:cNvPr id="3" name="Espaço Reservado para Conteúdo 2">
            <a:extLst>
              <a:ext uri="{FF2B5EF4-FFF2-40B4-BE49-F238E27FC236}">
                <a16:creationId xmlns:a16="http://schemas.microsoft.com/office/drawing/2014/main" id="{48F64EC1-3442-41C2-AB5B-A56489EC8904}"/>
              </a:ext>
            </a:extLst>
          </p:cNvPr>
          <p:cNvSpPr>
            <a:spLocks noGrp="1"/>
          </p:cNvSpPr>
          <p:nvPr>
            <p:ph idx="1"/>
          </p:nvPr>
        </p:nvSpPr>
        <p:spPr>
          <a:xfrm>
            <a:off x="700634" y="1610956"/>
            <a:ext cx="10691265" cy="3636088"/>
          </a:xfrm>
        </p:spPr>
        <p:txBody>
          <a:bodyPr/>
          <a:lstStyle/>
          <a:p>
            <a:r>
              <a:rPr lang="pt-BR" dirty="0"/>
              <a:t>Estendem o conceito de base em conjuntos do T-SQL</a:t>
            </a:r>
          </a:p>
          <a:p>
            <a:r>
              <a:rPr lang="pt-BR" dirty="0"/>
              <a:t>Permite que você possa especificar uma ordem como parte de um calculo, sem se preocupar com a ordem de entrada ou a ordem do resultado final. </a:t>
            </a:r>
          </a:p>
          <a:p>
            <a:r>
              <a:rPr lang="pt-BR" dirty="0"/>
              <a:t>Permite particionamento e enquadramento de linhas.</a:t>
            </a:r>
          </a:p>
          <a:p>
            <a:r>
              <a:rPr lang="pt-BR" dirty="0"/>
              <a:t>Podem simplificar consultas que necessitam encontrar totais correntes, médias móvel ou lacunas em dados</a:t>
            </a:r>
          </a:p>
        </p:txBody>
      </p:sp>
      <p:sp>
        <p:nvSpPr>
          <p:cNvPr id="5" name="AutoShape 3">
            <a:extLst>
              <a:ext uri="{FF2B5EF4-FFF2-40B4-BE49-F238E27FC236}">
                <a16:creationId xmlns:a16="http://schemas.microsoft.com/office/drawing/2014/main" id="{0532E3D2-1CB5-416A-9342-DEC06C681E3B}"/>
              </a:ext>
            </a:extLst>
          </p:cNvPr>
          <p:cNvSpPr>
            <a:spLocks noChangeArrowheads="1"/>
          </p:cNvSpPr>
          <p:nvPr/>
        </p:nvSpPr>
        <p:spPr bwMode="auto">
          <a:xfrm>
            <a:off x="2214465" y="4564875"/>
            <a:ext cx="7763069" cy="2109907"/>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b="0" dirty="0">
                <a:solidFill>
                  <a:srgbClr val="0000FF"/>
                </a:solidFill>
                <a:latin typeface="Lucida Sans Unicode" panose="020B0602030504020204" pitchFamily="34" charset="0"/>
                <a:cs typeface="Lucida Sans Unicode" panose="020B0602030504020204" pitchFamily="34" charset="0"/>
              </a:rPr>
              <a:t>SELECT</a:t>
            </a:r>
            <a:r>
              <a:rPr lang="en-US" b="0" dirty="0">
                <a:solidFill>
                  <a:prstClr val="black"/>
                </a:solidFill>
                <a:latin typeface="Lucida Sans Unicode" panose="020B0602030504020204" pitchFamily="34" charset="0"/>
                <a:cs typeface="Lucida Sans Unicode" panose="020B0602030504020204" pitchFamily="34" charset="0"/>
              </a:rPr>
              <a:t> Category</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Qty</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Orderyear</a:t>
            </a:r>
            <a:r>
              <a:rPr lang="en-US" b="0" dirty="0">
                <a:solidFill>
                  <a:srgbClr val="808080"/>
                </a:solidFill>
                <a:latin typeface="Lucida Sans Unicode" panose="020B0602030504020204" pitchFamily="34" charset="0"/>
                <a:cs typeface="Lucida Sans Unicode" panose="020B0602030504020204" pitchFamily="34" charset="0"/>
              </a:rPr>
              <a:t>,</a:t>
            </a:r>
          </a:p>
          <a:p>
            <a:pPr lvl="0"/>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SUM</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Qty</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OVER </a:t>
            </a:r>
            <a:r>
              <a:rPr lang="en-US" b="0" dirty="0">
                <a:solidFill>
                  <a:srgbClr val="808080"/>
                </a:solidFill>
                <a:latin typeface="Lucida Sans Unicode" panose="020B0602030504020204" pitchFamily="34" charset="0"/>
                <a:cs typeface="Lucida Sans Unicode" panose="020B0602030504020204" pitchFamily="34" charset="0"/>
              </a:rPr>
              <a:t>(</a:t>
            </a:r>
          </a:p>
          <a:p>
            <a:pPr lvl="0"/>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PARTITION</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BY</a:t>
            </a:r>
            <a:r>
              <a:rPr lang="en-US" b="0" dirty="0">
                <a:solidFill>
                  <a:prstClr val="black"/>
                </a:solidFill>
                <a:latin typeface="Lucida Sans Unicode" panose="020B0602030504020204" pitchFamily="34" charset="0"/>
                <a:cs typeface="Lucida Sans Unicode" panose="020B0602030504020204" pitchFamily="34" charset="0"/>
              </a:rPr>
              <a:t> category</a:t>
            </a:r>
          </a:p>
          <a:p>
            <a:pPr lvl="0"/>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ORDER</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BY</a:t>
            </a:r>
            <a:r>
              <a:rPr lang="en-US" b="0" dirty="0">
                <a:solidFill>
                  <a:prstClr val="black"/>
                </a:solidFill>
                <a:latin typeface="Lucida Sans Unicode" panose="020B0602030504020204" pitchFamily="34" charset="0"/>
                <a:cs typeface="Lucida Sans Unicode" panose="020B0602030504020204" pitchFamily="34" charset="0"/>
              </a:rPr>
              <a:t> orderyear</a:t>
            </a:r>
          </a:p>
          <a:p>
            <a:pPr lvl="0"/>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ROWS</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808080"/>
                </a:solidFill>
                <a:latin typeface="Lucida Sans Unicode" panose="020B0602030504020204" pitchFamily="34" charset="0"/>
                <a:cs typeface="Lucida Sans Unicode" panose="020B0602030504020204" pitchFamily="34" charset="0"/>
              </a:rPr>
              <a:t>BETWEEN</a:t>
            </a:r>
            <a:r>
              <a:rPr lang="en-US" b="0" dirty="0">
                <a:solidFill>
                  <a:prstClr val="black"/>
                </a:solidFill>
                <a:latin typeface="Lucida Sans Unicode" panose="020B0602030504020204" pitchFamily="34" charset="0"/>
                <a:cs typeface="Lucida Sans Unicode" panose="020B0602030504020204" pitchFamily="34" charset="0"/>
              </a:rPr>
              <a:t> UNBOUNDED PRECEDING</a:t>
            </a:r>
          </a:p>
          <a:p>
            <a:pPr lvl="0"/>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808080"/>
                </a:solidFill>
                <a:latin typeface="Lucida Sans Unicode" panose="020B0602030504020204" pitchFamily="34" charset="0"/>
                <a:cs typeface="Lucida Sans Unicode" panose="020B0602030504020204" pitchFamily="34" charset="0"/>
              </a:rPr>
              <a:t>AND</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CURRENT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ROW</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RunningQty</a:t>
            </a:r>
          </a:p>
          <a:p>
            <a:pPr lvl="0"/>
            <a:r>
              <a:rPr lang="en-US" b="0" dirty="0">
                <a:solidFill>
                  <a:srgbClr val="0000FF"/>
                </a:solidFill>
                <a:latin typeface="Lucida Sans Unicode" panose="020B0602030504020204" pitchFamily="34" charset="0"/>
                <a:cs typeface="Lucida Sans Unicode" panose="020B0602030504020204" pitchFamily="34" charset="0"/>
              </a:rPr>
              <a:t>FROM</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CategoryQtyYear</a:t>
            </a:r>
            <a:r>
              <a:rPr lang="en-US" b="0"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28870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5F8C7-F239-40F4-9C30-04C25D071933}"/>
              </a:ext>
            </a:extLst>
          </p:cNvPr>
          <p:cNvSpPr>
            <a:spLocks noGrp="1"/>
          </p:cNvSpPr>
          <p:nvPr>
            <p:ph type="title"/>
          </p:nvPr>
        </p:nvSpPr>
        <p:spPr/>
        <p:txBody>
          <a:bodyPr/>
          <a:lstStyle/>
          <a:p>
            <a:r>
              <a:rPr lang="pt-BR" dirty="0"/>
              <a:t>Componentes </a:t>
            </a:r>
          </a:p>
        </p:txBody>
      </p:sp>
      <p:sp>
        <p:nvSpPr>
          <p:cNvPr id="11" name="Oval 5">
            <a:extLst>
              <a:ext uri="{FF2B5EF4-FFF2-40B4-BE49-F238E27FC236}">
                <a16:creationId xmlns:a16="http://schemas.microsoft.com/office/drawing/2014/main" id="{F88E35D8-8EFC-40A6-9194-7910B0AD3454}"/>
              </a:ext>
            </a:extLst>
          </p:cNvPr>
          <p:cNvSpPr/>
          <p:nvPr/>
        </p:nvSpPr>
        <p:spPr bwMode="auto">
          <a:xfrm>
            <a:off x="7160509" y="1704513"/>
            <a:ext cx="4231391" cy="4231391"/>
          </a:xfrm>
          <a:prstGeom prst="ellipse">
            <a:avLst/>
          </a:prstGeom>
          <a:solidFill>
            <a:srgbClr val="6DC2E9"/>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12" name="TextBox 6">
            <a:extLst>
              <a:ext uri="{FF2B5EF4-FFF2-40B4-BE49-F238E27FC236}">
                <a16:creationId xmlns:a16="http://schemas.microsoft.com/office/drawing/2014/main" id="{732B7734-BF0A-43EA-8E1B-745D682F5610}"/>
              </a:ext>
            </a:extLst>
          </p:cNvPr>
          <p:cNvSpPr txBox="1"/>
          <p:nvPr/>
        </p:nvSpPr>
        <p:spPr>
          <a:xfrm>
            <a:off x="3956897" y="2377549"/>
            <a:ext cx="1402948" cy="830997"/>
          </a:xfrm>
          <a:prstGeom prst="rect">
            <a:avLst/>
          </a:prstGeom>
          <a:noFill/>
        </p:spPr>
        <p:txBody>
          <a:bodyPr wrap="none" rtlCol="0">
            <a:spAutoFit/>
          </a:bodyPr>
          <a:lstStyle/>
          <a:p>
            <a:r>
              <a:rPr lang="en-US" sz="2400" b="0" dirty="0">
                <a:latin typeface="Segoe UI Light" panose="020B0502040204020203" pitchFamily="34" charset="0"/>
                <a:cs typeface="Segoe UI Light" panose="020B0502040204020203" pitchFamily="34" charset="0"/>
              </a:rPr>
              <a:t>Result set</a:t>
            </a:r>
          </a:p>
          <a:p>
            <a:r>
              <a:rPr lang="en-US" sz="2400" b="0" dirty="0">
                <a:latin typeface="Segoe UI Light" panose="020B0502040204020203" pitchFamily="34" charset="0"/>
                <a:cs typeface="Segoe UI Light" panose="020B0502040204020203" pitchFamily="34" charset="0"/>
              </a:rPr>
              <a:t>(OVER)</a:t>
            </a:r>
          </a:p>
        </p:txBody>
      </p:sp>
      <p:sp>
        <p:nvSpPr>
          <p:cNvPr id="13" name="TextBox 7">
            <a:extLst>
              <a:ext uri="{FF2B5EF4-FFF2-40B4-BE49-F238E27FC236}">
                <a16:creationId xmlns:a16="http://schemas.microsoft.com/office/drawing/2014/main" id="{294D9EE9-9A34-4593-9DA4-D3CF72FC2675}"/>
              </a:ext>
            </a:extLst>
          </p:cNvPr>
          <p:cNvSpPr txBox="1"/>
          <p:nvPr/>
        </p:nvSpPr>
        <p:spPr>
          <a:xfrm>
            <a:off x="3956897" y="3685044"/>
            <a:ext cx="2164567" cy="1200329"/>
          </a:xfrm>
          <a:prstGeom prst="rect">
            <a:avLst/>
          </a:prstGeom>
          <a:noFill/>
        </p:spPr>
        <p:txBody>
          <a:bodyPr wrap="none" rtlCol="0">
            <a:spAutoFit/>
          </a:bodyPr>
          <a:lstStyle/>
          <a:p>
            <a:r>
              <a:rPr lang="en-US" sz="2400" b="0" dirty="0">
                <a:latin typeface="Segoe UI Light" panose="020B0502040204020203" pitchFamily="34" charset="0"/>
                <a:cs typeface="Segoe UI Light" panose="020B0502040204020203" pitchFamily="34" charset="0"/>
              </a:rPr>
              <a:t>Window</a:t>
            </a:r>
            <a:br>
              <a:rPr lang="en-US" sz="2400" b="0" dirty="0">
                <a:latin typeface="Segoe UI Light" panose="020B0502040204020203" pitchFamily="34" charset="0"/>
                <a:cs typeface="Segoe UI Light" panose="020B0502040204020203" pitchFamily="34" charset="0"/>
              </a:rPr>
            </a:br>
            <a:r>
              <a:rPr lang="en-US" sz="2400" b="0" dirty="0">
                <a:latin typeface="Segoe UI Light" panose="020B0502040204020203" pitchFamily="34" charset="0"/>
                <a:cs typeface="Segoe UI Light" panose="020B0502040204020203" pitchFamily="34" charset="0"/>
              </a:rPr>
              <a:t>partition</a:t>
            </a:r>
          </a:p>
          <a:p>
            <a:r>
              <a:rPr lang="en-US" sz="2400" b="0" dirty="0">
                <a:latin typeface="Segoe UI Light" panose="020B0502040204020203" pitchFamily="34" charset="0"/>
                <a:cs typeface="Segoe UI Light" panose="020B0502040204020203" pitchFamily="34" charset="0"/>
              </a:rPr>
              <a:t>(PARTITION BY)</a:t>
            </a:r>
          </a:p>
        </p:txBody>
      </p:sp>
      <p:sp>
        <p:nvSpPr>
          <p:cNvPr id="14" name="TextBox 8">
            <a:extLst>
              <a:ext uri="{FF2B5EF4-FFF2-40B4-BE49-F238E27FC236}">
                <a16:creationId xmlns:a16="http://schemas.microsoft.com/office/drawing/2014/main" id="{C52C3E85-1DE8-4F76-8D98-4B77008405C5}"/>
              </a:ext>
            </a:extLst>
          </p:cNvPr>
          <p:cNvSpPr txBox="1"/>
          <p:nvPr/>
        </p:nvSpPr>
        <p:spPr>
          <a:xfrm>
            <a:off x="3974532" y="5202889"/>
            <a:ext cx="2564356" cy="830997"/>
          </a:xfrm>
          <a:prstGeom prst="rect">
            <a:avLst/>
          </a:prstGeom>
          <a:noFill/>
        </p:spPr>
        <p:txBody>
          <a:bodyPr wrap="none" rtlCol="0">
            <a:spAutoFit/>
          </a:bodyPr>
          <a:lstStyle/>
          <a:p>
            <a:r>
              <a:rPr lang="en-US" sz="2400" b="0" dirty="0">
                <a:latin typeface="Segoe UI Light" panose="020B0502040204020203" pitchFamily="34" charset="0"/>
                <a:cs typeface="Segoe UI Light" panose="020B0502040204020203" pitchFamily="34" charset="0"/>
              </a:rPr>
              <a:t>Frame</a:t>
            </a:r>
            <a:br>
              <a:rPr lang="en-US" sz="2400" b="0" dirty="0">
                <a:latin typeface="Segoe UI Light" panose="020B0502040204020203" pitchFamily="34" charset="0"/>
                <a:cs typeface="Segoe UI Light" panose="020B0502040204020203" pitchFamily="34" charset="0"/>
              </a:rPr>
            </a:br>
            <a:r>
              <a:rPr lang="en-US" sz="2400" b="0" dirty="0">
                <a:latin typeface="Segoe UI Light" panose="020B0502040204020203" pitchFamily="34" charset="0"/>
                <a:cs typeface="Segoe UI Light" panose="020B0502040204020203" pitchFamily="34" charset="0"/>
              </a:rPr>
              <a:t>(ROWS BETWEEN)</a:t>
            </a:r>
          </a:p>
        </p:txBody>
      </p:sp>
      <p:cxnSp>
        <p:nvCxnSpPr>
          <p:cNvPr id="15" name="Straight Arrow Connector 9">
            <a:extLst>
              <a:ext uri="{FF2B5EF4-FFF2-40B4-BE49-F238E27FC236}">
                <a16:creationId xmlns:a16="http://schemas.microsoft.com/office/drawing/2014/main" id="{CCE3A2E3-F7B5-4969-B404-6D407681A8DC}"/>
              </a:ext>
            </a:extLst>
          </p:cNvPr>
          <p:cNvCxnSpPr>
            <a:stCxn id="12" idx="3"/>
          </p:cNvCxnSpPr>
          <p:nvPr/>
        </p:nvCxnSpPr>
        <p:spPr bwMode="auto">
          <a:xfrm flipV="1">
            <a:off x="5359845" y="2112668"/>
            <a:ext cx="3743616" cy="680380"/>
          </a:xfrm>
          <a:prstGeom prst="straightConnector1">
            <a:avLst/>
          </a:prstGeom>
          <a:gradFill rotWithShape="1">
            <a:gsLst>
              <a:gs pos="0">
                <a:srgbClr val="E4CD9A"/>
              </a:gs>
              <a:gs pos="100000">
                <a:srgbClr val="EEEFD7"/>
              </a:gs>
            </a:gsLst>
            <a:lin ang="2700000" scaled="1"/>
          </a:gradFill>
          <a:ln w="19050" cap="flat" cmpd="sng" algn="ctr">
            <a:solidFill>
              <a:srgbClr val="BA141A"/>
            </a:solidFill>
            <a:prstDash val="solid"/>
            <a:round/>
            <a:headEnd type="none" w="med" len="med"/>
            <a:tailEnd type="arrow"/>
          </a:ln>
          <a:effectLst/>
        </p:spPr>
      </p:cxnSp>
      <p:sp>
        <p:nvSpPr>
          <p:cNvPr id="16" name="Oval 10">
            <a:extLst>
              <a:ext uri="{FF2B5EF4-FFF2-40B4-BE49-F238E27FC236}">
                <a16:creationId xmlns:a16="http://schemas.microsoft.com/office/drawing/2014/main" id="{A451C1DF-3AC2-46DC-BAC2-D80BFBD3F6C0}"/>
              </a:ext>
            </a:extLst>
          </p:cNvPr>
          <p:cNvSpPr/>
          <p:nvPr/>
        </p:nvSpPr>
        <p:spPr bwMode="auto">
          <a:xfrm>
            <a:off x="7899987" y="2534829"/>
            <a:ext cx="2757541" cy="2601092"/>
          </a:xfrm>
          <a:prstGeom prst="ellipse">
            <a:avLst/>
          </a:prstGeom>
          <a:solidFill>
            <a:srgbClr val="00BCF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17" name="Oval 11">
            <a:extLst>
              <a:ext uri="{FF2B5EF4-FFF2-40B4-BE49-F238E27FC236}">
                <a16:creationId xmlns:a16="http://schemas.microsoft.com/office/drawing/2014/main" id="{077F42F2-3349-4ED2-9466-093C7595D2E5}"/>
              </a:ext>
            </a:extLst>
          </p:cNvPr>
          <p:cNvSpPr/>
          <p:nvPr/>
        </p:nvSpPr>
        <p:spPr bwMode="auto">
          <a:xfrm>
            <a:off x="8611004" y="3167622"/>
            <a:ext cx="1335505" cy="1335505"/>
          </a:xfrm>
          <a:prstGeom prst="ellipse">
            <a:avLst/>
          </a:prstGeom>
          <a:solidFill>
            <a:srgbClr val="0072C6"/>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cxnSp>
        <p:nvCxnSpPr>
          <p:cNvPr id="18" name="Straight Arrow Connector 12">
            <a:extLst>
              <a:ext uri="{FF2B5EF4-FFF2-40B4-BE49-F238E27FC236}">
                <a16:creationId xmlns:a16="http://schemas.microsoft.com/office/drawing/2014/main" id="{17FCE510-560C-4B96-A709-4BE86AF0240C}"/>
              </a:ext>
            </a:extLst>
          </p:cNvPr>
          <p:cNvCxnSpPr>
            <a:stCxn id="13" idx="3"/>
          </p:cNvCxnSpPr>
          <p:nvPr/>
        </p:nvCxnSpPr>
        <p:spPr bwMode="auto">
          <a:xfrm flipV="1">
            <a:off x="6121464" y="2884572"/>
            <a:ext cx="2959846" cy="1400637"/>
          </a:xfrm>
          <a:prstGeom prst="straightConnector1">
            <a:avLst/>
          </a:prstGeom>
          <a:gradFill rotWithShape="1">
            <a:gsLst>
              <a:gs pos="0">
                <a:srgbClr val="E4CD9A"/>
              </a:gs>
              <a:gs pos="100000">
                <a:srgbClr val="EEEFD7"/>
              </a:gs>
            </a:gsLst>
            <a:lin ang="2700000" scaled="1"/>
          </a:gradFill>
          <a:ln w="19050" cap="flat" cmpd="sng" algn="ctr">
            <a:solidFill>
              <a:srgbClr val="BA141A"/>
            </a:solidFill>
            <a:prstDash val="solid"/>
            <a:round/>
            <a:headEnd type="none" w="med" len="med"/>
            <a:tailEnd type="arrow"/>
          </a:ln>
          <a:effectLst/>
        </p:spPr>
      </p:cxnSp>
      <p:cxnSp>
        <p:nvCxnSpPr>
          <p:cNvPr id="19" name="Straight Arrow Connector 13">
            <a:extLst>
              <a:ext uri="{FF2B5EF4-FFF2-40B4-BE49-F238E27FC236}">
                <a16:creationId xmlns:a16="http://schemas.microsoft.com/office/drawing/2014/main" id="{E2545603-D392-430D-9D73-C40161A9C4C3}"/>
              </a:ext>
            </a:extLst>
          </p:cNvPr>
          <p:cNvCxnSpPr>
            <a:stCxn id="14" idx="3"/>
          </p:cNvCxnSpPr>
          <p:nvPr/>
        </p:nvCxnSpPr>
        <p:spPr bwMode="auto">
          <a:xfrm flipV="1">
            <a:off x="6538888" y="3950411"/>
            <a:ext cx="2564573" cy="1667977"/>
          </a:xfrm>
          <a:prstGeom prst="straightConnector1">
            <a:avLst/>
          </a:prstGeom>
          <a:gradFill rotWithShape="1">
            <a:gsLst>
              <a:gs pos="0">
                <a:srgbClr val="E4CD9A"/>
              </a:gs>
              <a:gs pos="100000">
                <a:srgbClr val="EEEFD7"/>
              </a:gs>
            </a:gsLst>
            <a:lin ang="2700000" scaled="1"/>
          </a:gradFill>
          <a:ln w="19050" cap="flat" cmpd="sng" algn="ctr">
            <a:solidFill>
              <a:srgbClr val="BA141A"/>
            </a:solidFill>
            <a:prstDash val="solid"/>
            <a:round/>
            <a:headEnd type="none" w="med" len="med"/>
            <a:tailEnd type="arrow"/>
          </a:ln>
          <a:effectLst/>
        </p:spPr>
      </p:cxnSp>
      <p:sp>
        <p:nvSpPr>
          <p:cNvPr id="20" name="CaixaDeTexto 19">
            <a:extLst>
              <a:ext uri="{FF2B5EF4-FFF2-40B4-BE49-F238E27FC236}">
                <a16:creationId xmlns:a16="http://schemas.microsoft.com/office/drawing/2014/main" id="{B1C3C66A-A015-43C2-823E-732DB96FA2AF}"/>
              </a:ext>
            </a:extLst>
          </p:cNvPr>
          <p:cNvSpPr txBox="1"/>
          <p:nvPr/>
        </p:nvSpPr>
        <p:spPr>
          <a:xfrm>
            <a:off x="800100" y="1539765"/>
            <a:ext cx="4996624" cy="369332"/>
          </a:xfrm>
          <a:prstGeom prst="rect">
            <a:avLst/>
          </a:prstGeom>
          <a:noFill/>
        </p:spPr>
        <p:txBody>
          <a:bodyPr wrap="none" rtlCol="0">
            <a:spAutoFit/>
          </a:bodyPr>
          <a:lstStyle/>
          <a:p>
            <a:pPr marL="285750" indent="-285750">
              <a:buFont typeface="Arial" panose="020B0604020202020204" pitchFamily="34" charset="0"/>
              <a:buChar char="•"/>
            </a:pPr>
            <a:r>
              <a:rPr lang="pt-BR" dirty="0"/>
              <a:t>Relacionamento conceitual entre os elementos</a:t>
            </a:r>
          </a:p>
        </p:txBody>
      </p:sp>
    </p:spTree>
    <p:extLst>
      <p:ext uri="{BB962C8B-B14F-4D97-AF65-F5344CB8AC3E}">
        <p14:creationId xmlns:p14="http://schemas.microsoft.com/office/powerpoint/2010/main" val="226700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5F8C7-F239-40F4-9C30-04C25D071933}"/>
              </a:ext>
            </a:extLst>
          </p:cNvPr>
          <p:cNvSpPr>
            <a:spLocks noGrp="1"/>
          </p:cNvSpPr>
          <p:nvPr>
            <p:ph type="title"/>
          </p:nvPr>
        </p:nvSpPr>
        <p:spPr>
          <a:xfrm>
            <a:off x="700635" y="712871"/>
            <a:ext cx="10691265" cy="1371030"/>
          </a:xfrm>
        </p:spPr>
        <p:txBody>
          <a:bodyPr/>
          <a:lstStyle/>
          <a:p>
            <a:r>
              <a:rPr lang="pt-BR" dirty="0"/>
              <a:t>Usando over </a:t>
            </a:r>
          </a:p>
        </p:txBody>
      </p:sp>
      <p:sp>
        <p:nvSpPr>
          <p:cNvPr id="20" name="CaixaDeTexto 19">
            <a:extLst>
              <a:ext uri="{FF2B5EF4-FFF2-40B4-BE49-F238E27FC236}">
                <a16:creationId xmlns:a16="http://schemas.microsoft.com/office/drawing/2014/main" id="{B1C3C66A-A015-43C2-823E-732DB96FA2AF}"/>
              </a:ext>
            </a:extLst>
          </p:cNvPr>
          <p:cNvSpPr txBox="1"/>
          <p:nvPr/>
        </p:nvSpPr>
        <p:spPr>
          <a:xfrm>
            <a:off x="800100" y="1539765"/>
            <a:ext cx="10691265" cy="2031325"/>
          </a:xfrm>
          <a:prstGeom prst="rect">
            <a:avLst/>
          </a:prstGeom>
          <a:noFill/>
        </p:spPr>
        <p:txBody>
          <a:bodyPr wrap="square" rtlCol="0">
            <a:spAutoFit/>
          </a:bodyPr>
          <a:lstStyle/>
          <a:p>
            <a:pPr marL="285750" indent="-285750">
              <a:buFont typeface="Arial" panose="020B0604020202020204" pitchFamily="34" charset="0"/>
              <a:buChar char="•"/>
            </a:pPr>
            <a:r>
              <a:rPr lang="pt-BR" dirty="0"/>
              <a:t>Utilizado para definir uma janela ou conjunto de linhas que serão usadas por uma função de janela. Incluindo ordenação.</a:t>
            </a:r>
          </a:p>
          <a:p>
            <a:pPr marL="285750" indent="-285750">
              <a:buFont typeface="Arial" panose="020B0604020202020204" pitchFamily="34" charset="0"/>
              <a:buChar char="•"/>
            </a:pPr>
            <a:r>
              <a:rPr lang="pt-BR" dirty="0"/>
              <a:t>Com uma cláusula de partição especifica, OVER restringe o conjunto de linhas em que o elemento particionado tenha o mesmo valor</a:t>
            </a:r>
          </a:p>
          <a:p>
            <a:pPr marL="285750" indent="-285750">
              <a:buFont typeface="Arial" panose="020B0604020202020204" pitchFamily="34" charset="0"/>
              <a:buChar char="•"/>
            </a:pPr>
            <a:r>
              <a:rPr lang="pt-BR" dirty="0"/>
              <a:t>OVER() é não restritivo e inclui todas as linhas</a:t>
            </a:r>
          </a:p>
          <a:p>
            <a:pPr marL="285750" indent="-285750">
              <a:buFont typeface="Arial" panose="020B0604020202020204" pitchFamily="34" charset="0"/>
              <a:buChar char="•"/>
            </a:pPr>
            <a:r>
              <a:rPr lang="pt-BR" dirty="0"/>
              <a:t>Múltiplas cláusulas OVER podem ser usadas em uma única consulta, cada uma com a sua partição e ordenação, se necessário. </a:t>
            </a:r>
          </a:p>
        </p:txBody>
      </p:sp>
      <p:sp>
        <p:nvSpPr>
          <p:cNvPr id="21" name="AutoShape 3">
            <a:extLst>
              <a:ext uri="{FF2B5EF4-FFF2-40B4-BE49-F238E27FC236}">
                <a16:creationId xmlns:a16="http://schemas.microsoft.com/office/drawing/2014/main" id="{3E617324-E1A7-4646-BA0C-B675EBA3FF65}"/>
              </a:ext>
            </a:extLst>
          </p:cNvPr>
          <p:cNvSpPr>
            <a:spLocks noChangeArrowheads="1"/>
          </p:cNvSpPr>
          <p:nvPr/>
        </p:nvSpPr>
        <p:spPr bwMode="auto">
          <a:xfrm>
            <a:off x="2967831" y="3748575"/>
            <a:ext cx="6256338" cy="1569660"/>
          </a:xfrm>
          <a:prstGeom prst="roundRect">
            <a:avLst>
              <a:gd name="adj" fmla="val 0"/>
            </a:avLst>
          </a:prstGeom>
          <a:solidFill>
            <a:srgbClr val="D2D2D2"/>
          </a:solidFill>
          <a:ln w="9525" algn="ctr">
            <a:noFill/>
            <a:round/>
            <a:headEnd/>
            <a:tailEnd/>
          </a:ln>
          <a:effectLst/>
        </p:spPr>
        <p:txBody>
          <a:bodyPr anchor="ctr">
            <a:spAutoFit/>
          </a:bodyPr>
          <a:lstStyle/>
          <a:p>
            <a:r>
              <a:rPr lang="en-US" sz="2400" b="0" dirty="0">
                <a:solidFill>
                  <a:srgbClr val="0000FF"/>
                </a:solidFill>
                <a:latin typeface="Lucida Sans Unicode" panose="020B0602030504020204" pitchFamily="34" charset="0"/>
                <a:cs typeface="Lucida Sans Unicode" panose="020B0602030504020204" pitchFamily="34" charset="0"/>
              </a:rPr>
              <a:t>OVER </a:t>
            </a:r>
            <a:r>
              <a:rPr lang="en-US" sz="2400" b="0" dirty="0">
                <a:solidFill>
                  <a:srgbClr val="808080"/>
                </a:solidFill>
                <a:latin typeface="Lucida Sans Unicode" panose="020B0602030504020204" pitchFamily="34" charset="0"/>
                <a:cs typeface="Lucida Sans Unicode" panose="020B0602030504020204" pitchFamily="34" charset="0"/>
              </a:rPr>
              <a:t>(</a:t>
            </a:r>
            <a:r>
              <a:rPr lang="en-US" sz="2400" b="0" dirty="0">
                <a:solidFill>
                  <a:prstClr val="black"/>
                </a:solidFill>
                <a:latin typeface="Lucida Sans Unicode" panose="020B0602030504020204" pitchFamily="34" charset="0"/>
                <a:cs typeface="Lucida Sans Unicode" panose="020B0602030504020204" pitchFamily="34" charset="0"/>
              </a:rPr>
              <a:t> [ &lt;PARTITION BY clause&gt; ] </a:t>
            </a:r>
          </a:p>
          <a:p>
            <a:r>
              <a:rPr lang="en-US" sz="2400" b="0" dirty="0">
                <a:solidFill>
                  <a:prstClr val="black"/>
                </a:solidFill>
                <a:latin typeface="Lucida Sans Unicode" panose="020B0602030504020204" pitchFamily="34" charset="0"/>
                <a:cs typeface="Lucida Sans Unicode" panose="020B0602030504020204" pitchFamily="34" charset="0"/>
              </a:rPr>
              <a:t>	 [ &lt;ORDER BY clause&gt; ] </a:t>
            </a:r>
          </a:p>
          <a:p>
            <a:r>
              <a:rPr lang="en-US" sz="2400" b="0" dirty="0">
                <a:solidFill>
                  <a:prstClr val="black"/>
                </a:solidFill>
                <a:latin typeface="Lucida Sans Unicode" panose="020B0602030504020204" pitchFamily="34" charset="0"/>
                <a:cs typeface="Lucida Sans Unicode" panose="020B0602030504020204" pitchFamily="34" charset="0"/>
              </a:rPr>
              <a:t>	 [ &lt;ROWS or RANGE clause&gt; ] </a:t>
            </a:r>
          </a:p>
          <a:p>
            <a:r>
              <a:rPr lang="en-US" sz="2400" b="0" dirty="0">
                <a:solidFill>
                  <a:prstClr val="black"/>
                </a:solidFill>
                <a:latin typeface="Lucida Sans Unicode" panose="020B0602030504020204" pitchFamily="34" charset="0"/>
                <a:cs typeface="Lucida Sans Unicode" panose="020B0602030504020204" pitchFamily="34" charset="0"/>
              </a:rPr>
              <a:t>	</a:t>
            </a:r>
            <a:r>
              <a:rPr lang="en-US" sz="2400" b="0" dirty="0">
                <a:solidFill>
                  <a:srgbClr val="808080"/>
                </a:solidFill>
                <a:latin typeface="Lucida Sans Unicode" panose="020B0602030504020204" pitchFamily="34" charset="0"/>
                <a:cs typeface="Lucida Sans Unicode" panose="020B0602030504020204" pitchFamily="34" charset="0"/>
              </a:rPr>
              <a:t>)</a:t>
            </a:r>
            <a:r>
              <a:rPr lang="en-US" sz="2400" b="0" dirty="0">
                <a:solidFill>
                  <a:prstClr val="black"/>
                </a:solidFill>
                <a:latin typeface="Lucida Sans Unicode" panose="020B0602030504020204" pitchFamily="34" charset="0"/>
                <a:cs typeface="Lucida Sans Unicode" panose="020B0602030504020204" pitchFamily="34" charset="0"/>
              </a:rPr>
              <a:t> </a:t>
            </a:r>
          </a:p>
        </p:txBody>
      </p:sp>
    </p:spTree>
    <p:extLst>
      <p:ext uri="{BB962C8B-B14F-4D97-AF65-F5344CB8AC3E}">
        <p14:creationId xmlns:p14="http://schemas.microsoft.com/office/powerpoint/2010/main" val="313014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5F8C7-F239-40F4-9C30-04C25D071933}"/>
              </a:ext>
            </a:extLst>
          </p:cNvPr>
          <p:cNvSpPr>
            <a:spLocks noGrp="1"/>
          </p:cNvSpPr>
          <p:nvPr>
            <p:ph type="title"/>
          </p:nvPr>
        </p:nvSpPr>
        <p:spPr>
          <a:xfrm>
            <a:off x="700635" y="712871"/>
            <a:ext cx="10691265" cy="1371030"/>
          </a:xfrm>
        </p:spPr>
        <p:txBody>
          <a:bodyPr/>
          <a:lstStyle/>
          <a:p>
            <a:r>
              <a:rPr lang="pt-BR" dirty="0"/>
              <a:t>PARTICIONAMENTO </a:t>
            </a:r>
          </a:p>
        </p:txBody>
      </p:sp>
      <p:sp>
        <p:nvSpPr>
          <p:cNvPr id="20" name="CaixaDeTexto 19">
            <a:extLst>
              <a:ext uri="{FF2B5EF4-FFF2-40B4-BE49-F238E27FC236}">
                <a16:creationId xmlns:a16="http://schemas.microsoft.com/office/drawing/2014/main" id="{B1C3C66A-A015-43C2-823E-732DB96FA2AF}"/>
              </a:ext>
            </a:extLst>
          </p:cNvPr>
          <p:cNvSpPr txBox="1"/>
          <p:nvPr/>
        </p:nvSpPr>
        <p:spPr>
          <a:xfrm>
            <a:off x="800100" y="1539765"/>
            <a:ext cx="10691265" cy="923330"/>
          </a:xfrm>
          <a:prstGeom prst="rect">
            <a:avLst/>
          </a:prstGeom>
          <a:noFill/>
        </p:spPr>
        <p:txBody>
          <a:bodyPr wrap="square" rtlCol="0">
            <a:spAutoFit/>
          </a:bodyPr>
          <a:lstStyle/>
          <a:p>
            <a:pPr marL="285750" indent="-285750">
              <a:buFont typeface="Arial" panose="020B0604020202020204" pitchFamily="34" charset="0"/>
              <a:buChar char="•"/>
            </a:pPr>
            <a:r>
              <a:rPr lang="pt-BR" dirty="0"/>
              <a:t>Particionamento limita um conjunto de linhas com o mesmo valor na coluna particionada</a:t>
            </a:r>
          </a:p>
          <a:p>
            <a:pPr marL="285750" indent="-285750">
              <a:buFont typeface="Arial" panose="020B0604020202020204" pitchFamily="34" charset="0"/>
              <a:buChar char="•"/>
            </a:pPr>
            <a:r>
              <a:rPr lang="pt-BR" dirty="0"/>
              <a:t>Use PARTITION BY na cláusula OVER()</a:t>
            </a:r>
          </a:p>
          <a:p>
            <a:pPr marL="285750" indent="-285750">
              <a:buFont typeface="Arial" panose="020B0604020202020204" pitchFamily="34" charset="0"/>
              <a:buChar char="•"/>
            </a:pPr>
            <a:r>
              <a:rPr lang="pt-BR" dirty="0"/>
              <a:t>Sem usar a cláusula PARTITION BY, OVER() cria uma única partição com todas as linhas</a:t>
            </a:r>
          </a:p>
        </p:txBody>
      </p:sp>
      <p:sp>
        <p:nvSpPr>
          <p:cNvPr id="5" name="AutoShape 3">
            <a:extLst>
              <a:ext uri="{FF2B5EF4-FFF2-40B4-BE49-F238E27FC236}">
                <a16:creationId xmlns:a16="http://schemas.microsoft.com/office/drawing/2014/main" id="{02AF79D5-67B2-4F28-A0C7-609DECF7FA10}"/>
              </a:ext>
            </a:extLst>
          </p:cNvPr>
          <p:cNvSpPr>
            <a:spLocks noChangeArrowheads="1"/>
          </p:cNvSpPr>
          <p:nvPr/>
        </p:nvSpPr>
        <p:spPr bwMode="auto">
          <a:xfrm>
            <a:off x="2840125" y="2713086"/>
            <a:ext cx="7176860" cy="1374636"/>
          </a:xfrm>
          <a:prstGeom prst="roundRect">
            <a:avLst>
              <a:gd name="adj" fmla="val 0"/>
            </a:avLst>
          </a:prstGeom>
          <a:solidFill>
            <a:srgbClr val="D2D2D2"/>
          </a:solidFill>
          <a:ln w="9525" algn="ctr">
            <a:noFill/>
            <a:round/>
            <a:headEnd/>
            <a:tailEnd/>
          </a:ln>
          <a:effectLst/>
        </p:spPr>
        <p:txBody>
          <a:bodyPr wrap="square" anchor="ctr">
            <a:spAutoFit/>
          </a:bodyPr>
          <a:lstStyle/>
          <a:p>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custid</a:t>
            </a:r>
            <a:r>
              <a:rPr lang="en-US" sz="2000" b="0" dirty="0">
                <a:solidFill>
                  <a:srgbClr val="808080"/>
                </a:solidFill>
                <a:latin typeface="Lucida Sans Unicode" panose="020B0602030504020204" pitchFamily="34" charset="0"/>
                <a:cs typeface="Lucida Sans Unicode" panose="020B0602030504020204" pitchFamily="34" charset="0"/>
              </a:rPr>
              <a:t>, </a:t>
            </a:r>
            <a:r>
              <a:rPr lang="en-US" sz="2000" b="0" dirty="0">
                <a:solidFill>
                  <a:prstClr val="black"/>
                </a:solidFill>
                <a:latin typeface="Lucida Sans Unicode" panose="020B0602030504020204" pitchFamily="34" charset="0"/>
                <a:cs typeface="Lucida Sans Unicode" panose="020B0602030504020204" pitchFamily="34" charset="0"/>
              </a:rPr>
              <a:t>ordermonth</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qty</a:t>
            </a:r>
            <a:r>
              <a:rPr lang="en-US" sz="2000" b="0" dirty="0">
                <a:solidFill>
                  <a:srgbClr val="808080"/>
                </a:solidFill>
                <a:latin typeface="Lucida Sans Unicode" panose="020B0602030504020204" pitchFamily="34" charset="0"/>
                <a:cs typeface="Lucida Sans Unicode" panose="020B0602030504020204" pitchFamily="34" charset="0"/>
              </a:rPr>
              <a:t>,</a:t>
            </a:r>
          </a:p>
          <a:p>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SUM</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qty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OVER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srgbClr val="0000FF"/>
                </a:solidFill>
                <a:latin typeface="Lucida Sans Unicode" panose="020B0602030504020204" pitchFamily="34" charset="0"/>
                <a:cs typeface="Lucida Sans Unicode" panose="020B0602030504020204" pitchFamily="34" charset="0"/>
              </a:rPr>
              <a:t>PARTITION</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BY</a:t>
            </a:r>
            <a:r>
              <a:rPr lang="en-US" sz="2000" b="0" dirty="0">
                <a:solidFill>
                  <a:prstClr val="black"/>
                </a:solidFill>
                <a:latin typeface="Lucida Sans Unicode" panose="020B0602030504020204" pitchFamily="34" charset="0"/>
                <a:cs typeface="Lucida Sans Unicode" panose="020B0602030504020204" pitchFamily="34" charset="0"/>
              </a:rPr>
              <a:t> custid</a:t>
            </a:r>
            <a:r>
              <a:rPr lang="en-US" sz="2000" b="0" dirty="0">
                <a:solidFill>
                  <a:srgbClr val="808080"/>
                </a:solidFill>
                <a:latin typeface="Lucida Sans Unicode" panose="020B0602030504020204" pitchFamily="34" charset="0"/>
                <a:cs typeface="Lucida Sans Unicode" panose="020B0602030504020204" pitchFamily="34" charset="0"/>
              </a:rPr>
              <a:t>)</a:t>
            </a:r>
            <a:endParaRPr lang="en-US" sz="2000" b="0" dirty="0">
              <a:solidFill>
                <a:prstClr val="black"/>
              </a:solidFill>
              <a:latin typeface="Lucida Sans Unicode" panose="020B0602030504020204" pitchFamily="34" charset="0"/>
              <a:cs typeface="Lucida Sans Unicode" panose="020B0602030504020204" pitchFamily="34" charset="0"/>
            </a:endParaRPr>
          </a:p>
          <a:p>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totalbycust</a:t>
            </a:r>
          </a:p>
          <a:p>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Sales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CustOrders</a:t>
            </a:r>
            <a:r>
              <a:rPr lang="en-US" sz="2000" b="0" dirty="0">
                <a:solidFill>
                  <a:srgbClr val="808080"/>
                </a:solidFill>
                <a:latin typeface="Lucida Sans Unicode" panose="020B0602030504020204" pitchFamily="34" charset="0"/>
                <a:cs typeface="Lucida Sans Unicode" panose="020B0602030504020204" pitchFamily="34" charset="0"/>
              </a:rPr>
              <a:t>;</a:t>
            </a:r>
          </a:p>
        </p:txBody>
      </p:sp>
      <p:sp>
        <p:nvSpPr>
          <p:cNvPr id="6" name="AutoShape 3">
            <a:extLst>
              <a:ext uri="{FF2B5EF4-FFF2-40B4-BE49-F238E27FC236}">
                <a16:creationId xmlns:a16="http://schemas.microsoft.com/office/drawing/2014/main" id="{D118CBA6-B51A-45EC-99BC-CA1F7C3585F8}"/>
              </a:ext>
            </a:extLst>
          </p:cNvPr>
          <p:cNvSpPr>
            <a:spLocks noChangeArrowheads="1"/>
          </p:cNvSpPr>
          <p:nvPr/>
        </p:nvSpPr>
        <p:spPr bwMode="auto">
          <a:xfrm>
            <a:off x="2840125" y="4259000"/>
            <a:ext cx="7176860" cy="1886129"/>
          </a:xfrm>
          <a:prstGeom prst="roundRect">
            <a:avLst>
              <a:gd name="adj" fmla="val 0"/>
            </a:avLst>
          </a:prstGeom>
          <a:solidFill>
            <a:srgbClr val="D2D2D2"/>
          </a:solidFill>
          <a:ln w="9525" algn="ctr">
            <a:noFill/>
            <a:round/>
            <a:headEnd/>
            <a:tailEnd/>
          </a:ln>
          <a:effectLst/>
        </p:spPr>
        <p:txBody>
          <a:bodyPr wrap="square" anchor="ctr">
            <a:spAutoFit/>
          </a:bodyPr>
          <a:lstStyle/>
          <a:p>
            <a:r>
              <a:rPr lang="en-US" sz="1400" b="0" dirty="0">
                <a:latin typeface="Lucida Sans Typewriter" pitchFamily="49" charset="0"/>
              </a:rPr>
              <a:t>custid ordermonth              qty totalbycust</a:t>
            </a:r>
          </a:p>
          <a:p>
            <a:r>
              <a:rPr lang="en-US" sz="1400" b="0" dirty="0">
                <a:latin typeface="Lucida Sans Typewriter" pitchFamily="49" charset="0"/>
              </a:rPr>
              <a:t>------ ----------------------- --- -----------</a:t>
            </a:r>
          </a:p>
          <a:p>
            <a:r>
              <a:rPr lang="en-US" sz="1400" b="0" dirty="0">
                <a:latin typeface="Lucida Sans Typewriter" pitchFamily="49" charset="0"/>
              </a:rPr>
              <a:t>1      2007-08-01 00:00:00.000 38  174</a:t>
            </a:r>
          </a:p>
          <a:p>
            <a:r>
              <a:rPr lang="en-US" sz="1400" b="0" dirty="0">
                <a:latin typeface="Lucida Sans Typewriter" pitchFamily="49" charset="0"/>
              </a:rPr>
              <a:t>1      2007-10-01 00:00:00.000 41  174</a:t>
            </a:r>
          </a:p>
          <a:p>
            <a:r>
              <a:rPr lang="en-US" sz="1400" b="0" dirty="0">
                <a:latin typeface="Lucida Sans Typewriter" pitchFamily="49" charset="0"/>
              </a:rPr>
              <a:t>2      2006-09-01 00:00:00.000 6   63</a:t>
            </a:r>
          </a:p>
          <a:p>
            <a:r>
              <a:rPr lang="en-US" sz="1400" b="0" dirty="0">
                <a:latin typeface="Lucida Sans Typewriter" pitchFamily="49" charset="0"/>
              </a:rPr>
              <a:t>2      2007-08-01 00:00:00.000 18  63</a:t>
            </a:r>
          </a:p>
          <a:p>
            <a:r>
              <a:rPr lang="en-US" sz="1400" b="0" dirty="0">
                <a:latin typeface="Lucida Sans Typewriter" pitchFamily="49" charset="0"/>
              </a:rPr>
              <a:t>3      2006-11-01 00:00:00.000 24  359</a:t>
            </a:r>
          </a:p>
          <a:p>
            <a:r>
              <a:rPr lang="en-US" sz="1400" b="0" dirty="0">
                <a:latin typeface="Lucida Sans Typewriter" pitchFamily="49" charset="0"/>
              </a:rPr>
              <a:t>3      2007-04-01 00:00:00.000 30  359</a:t>
            </a:r>
          </a:p>
        </p:txBody>
      </p:sp>
    </p:spTree>
    <p:extLst>
      <p:ext uri="{BB962C8B-B14F-4D97-AF65-F5344CB8AC3E}">
        <p14:creationId xmlns:p14="http://schemas.microsoft.com/office/powerpoint/2010/main" val="1798312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5F8C7-F239-40F4-9C30-04C25D071933}"/>
              </a:ext>
            </a:extLst>
          </p:cNvPr>
          <p:cNvSpPr>
            <a:spLocks noGrp="1"/>
          </p:cNvSpPr>
          <p:nvPr>
            <p:ph type="title"/>
          </p:nvPr>
        </p:nvSpPr>
        <p:spPr>
          <a:xfrm>
            <a:off x="700635" y="712871"/>
            <a:ext cx="10691265" cy="1371030"/>
          </a:xfrm>
        </p:spPr>
        <p:txBody>
          <a:bodyPr/>
          <a:lstStyle/>
          <a:p>
            <a:r>
              <a:rPr lang="pt-BR" dirty="0"/>
              <a:t>ORDENAÇÃO E ENQUADRAMENTO </a:t>
            </a:r>
          </a:p>
        </p:txBody>
      </p:sp>
      <p:sp>
        <p:nvSpPr>
          <p:cNvPr id="20" name="CaixaDeTexto 19">
            <a:extLst>
              <a:ext uri="{FF2B5EF4-FFF2-40B4-BE49-F238E27FC236}">
                <a16:creationId xmlns:a16="http://schemas.microsoft.com/office/drawing/2014/main" id="{B1C3C66A-A015-43C2-823E-732DB96FA2AF}"/>
              </a:ext>
            </a:extLst>
          </p:cNvPr>
          <p:cNvSpPr txBox="1"/>
          <p:nvPr/>
        </p:nvSpPr>
        <p:spPr>
          <a:xfrm>
            <a:off x="700634" y="1398386"/>
            <a:ext cx="10691265" cy="2585323"/>
          </a:xfrm>
          <a:prstGeom prst="rect">
            <a:avLst/>
          </a:prstGeom>
          <a:noFill/>
        </p:spPr>
        <p:txBody>
          <a:bodyPr wrap="square" rtlCol="0">
            <a:spAutoFit/>
          </a:bodyPr>
          <a:lstStyle/>
          <a:p>
            <a:pPr marL="285750" indent="-285750">
              <a:buFont typeface="Arial" panose="020B0604020202020204" pitchFamily="34" charset="0"/>
              <a:buChar char="•"/>
            </a:pPr>
            <a:r>
              <a:rPr lang="pt-BR" dirty="0"/>
              <a:t>Enquadramento permite que você defina fronteiras de início e fim dentro de um partição</a:t>
            </a:r>
          </a:p>
          <a:p>
            <a:pPr marL="742950" lvl="1" indent="-285750">
              <a:buFont typeface="Arial" panose="020B0604020202020204" pitchFamily="34" charset="0"/>
              <a:buChar char="•"/>
            </a:pPr>
            <a:r>
              <a:rPr lang="pt-BR" dirty="0"/>
              <a:t>UNBOUNDED significa que ir até o fim da fronteira em uma direção especificada por PRECEDING ou FOLLOWING (inicio ou fim)</a:t>
            </a:r>
          </a:p>
          <a:p>
            <a:pPr marL="742950" lvl="1" indent="-285750">
              <a:buFont typeface="Arial" panose="020B0604020202020204" pitchFamily="34" charset="0"/>
              <a:buChar char="•"/>
            </a:pPr>
            <a:r>
              <a:rPr lang="pt-BR" dirty="0"/>
              <a:t>CURRENT ROW indica inicio ou fim a partir da linha corrente em uma partição</a:t>
            </a:r>
          </a:p>
          <a:p>
            <a:pPr marL="742950" lvl="1" indent="-285750">
              <a:buFont typeface="Arial" panose="020B0604020202020204" pitchFamily="34" charset="0"/>
              <a:buChar char="•"/>
            </a:pPr>
            <a:r>
              <a:rPr lang="pt-BR" dirty="0"/>
              <a:t>ROWS BETWEEN permite que você defina um intervalo de linhas entre dois pontos</a:t>
            </a:r>
          </a:p>
          <a:p>
            <a:pPr marL="742950" lvl="1"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Ordenação provê um contexto para o enquadramento</a:t>
            </a:r>
          </a:p>
          <a:p>
            <a:pPr marL="742950" lvl="1" indent="-285750">
              <a:buFont typeface="Arial" panose="020B0604020202020204" pitchFamily="34" charset="0"/>
              <a:buChar char="•"/>
            </a:pPr>
            <a:r>
              <a:rPr lang="pt-BR" dirty="0"/>
              <a:t>Ordenando por um atributo agrega significado a posição de um fronteira </a:t>
            </a:r>
          </a:p>
          <a:p>
            <a:pPr marL="742950" lvl="1" indent="-285750">
              <a:buFont typeface="Arial" panose="020B0604020202020204" pitchFamily="34" charset="0"/>
              <a:buChar char="•"/>
            </a:pPr>
            <a:r>
              <a:rPr lang="pt-BR" dirty="0"/>
              <a:t>Sem ordenação, “comece na primeira linha” não é útil pois  um conjunto não tem ordem</a:t>
            </a:r>
          </a:p>
        </p:txBody>
      </p:sp>
    </p:spTree>
    <p:extLst>
      <p:ext uri="{BB962C8B-B14F-4D97-AF65-F5344CB8AC3E}">
        <p14:creationId xmlns:p14="http://schemas.microsoft.com/office/powerpoint/2010/main" val="322460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5F8C7-F239-40F4-9C30-04C25D071933}"/>
              </a:ext>
            </a:extLst>
          </p:cNvPr>
          <p:cNvSpPr>
            <a:spLocks noGrp="1"/>
          </p:cNvSpPr>
          <p:nvPr>
            <p:ph type="title"/>
          </p:nvPr>
        </p:nvSpPr>
        <p:spPr>
          <a:xfrm>
            <a:off x="700635" y="712871"/>
            <a:ext cx="10691265" cy="1371030"/>
          </a:xfrm>
        </p:spPr>
        <p:txBody>
          <a:bodyPr/>
          <a:lstStyle/>
          <a:p>
            <a:r>
              <a:rPr lang="pt-BR" dirty="0"/>
              <a:t>Definindo funções de janela</a:t>
            </a:r>
          </a:p>
        </p:txBody>
      </p:sp>
      <p:sp>
        <p:nvSpPr>
          <p:cNvPr id="20" name="CaixaDeTexto 19">
            <a:extLst>
              <a:ext uri="{FF2B5EF4-FFF2-40B4-BE49-F238E27FC236}">
                <a16:creationId xmlns:a16="http://schemas.microsoft.com/office/drawing/2014/main" id="{B1C3C66A-A015-43C2-823E-732DB96FA2AF}"/>
              </a:ext>
            </a:extLst>
          </p:cNvPr>
          <p:cNvSpPr txBox="1"/>
          <p:nvPr/>
        </p:nvSpPr>
        <p:spPr>
          <a:xfrm>
            <a:off x="700634" y="1398386"/>
            <a:ext cx="10691265" cy="923330"/>
          </a:xfrm>
          <a:prstGeom prst="rect">
            <a:avLst/>
          </a:prstGeom>
          <a:noFill/>
        </p:spPr>
        <p:txBody>
          <a:bodyPr wrap="square" rtlCol="0">
            <a:spAutoFit/>
          </a:bodyPr>
          <a:lstStyle/>
          <a:p>
            <a:pPr marL="285750" indent="-285750">
              <a:buFont typeface="Arial" panose="020B0604020202020204" pitchFamily="34" charset="0"/>
              <a:buChar char="•"/>
            </a:pPr>
            <a:r>
              <a:rPr lang="pt-BR" dirty="0"/>
              <a:t>Uma função de janela é uma função aplicada para uma janela ou conjunto de linhas;</a:t>
            </a:r>
          </a:p>
          <a:p>
            <a:pPr marL="285750" indent="-285750">
              <a:buFont typeface="Arial" panose="020B0604020202020204" pitchFamily="34" charset="0"/>
              <a:buChar char="•"/>
            </a:pPr>
            <a:r>
              <a:rPr lang="pt-BR" dirty="0"/>
              <a:t>Incluem agregação, ranqueamento, distribuição e deslocamento.</a:t>
            </a:r>
          </a:p>
          <a:p>
            <a:pPr marL="285750" indent="-285750">
              <a:buFont typeface="Arial" panose="020B0604020202020204" pitchFamily="34" charset="0"/>
              <a:buChar char="•"/>
            </a:pPr>
            <a:r>
              <a:rPr lang="pt-BR" dirty="0"/>
              <a:t>Dependem do conjunto criado pela cláusula OVER()</a:t>
            </a:r>
          </a:p>
        </p:txBody>
      </p:sp>
      <p:sp>
        <p:nvSpPr>
          <p:cNvPr id="4" name="AutoShape 3">
            <a:extLst>
              <a:ext uri="{FF2B5EF4-FFF2-40B4-BE49-F238E27FC236}">
                <a16:creationId xmlns:a16="http://schemas.microsoft.com/office/drawing/2014/main" id="{F891313E-6A62-40E8-A74B-F0A7C80C4DAC}"/>
              </a:ext>
            </a:extLst>
          </p:cNvPr>
          <p:cNvSpPr>
            <a:spLocks noChangeArrowheads="1"/>
          </p:cNvSpPr>
          <p:nvPr/>
        </p:nvSpPr>
        <p:spPr bwMode="auto">
          <a:xfrm>
            <a:off x="2583433" y="2597293"/>
            <a:ext cx="7383491" cy="1938992"/>
          </a:xfrm>
          <a:prstGeom prst="roundRect">
            <a:avLst>
              <a:gd name="adj" fmla="val 0"/>
            </a:avLst>
          </a:prstGeom>
          <a:solidFill>
            <a:srgbClr val="D2D2D2"/>
          </a:solidFill>
          <a:ln w="9525" algn="ctr">
            <a:noFill/>
            <a:round/>
            <a:headEnd/>
            <a:tailEnd/>
          </a:ln>
          <a:effectLst/>
        </p:spPr>
        <p:txBody>
          <a:bodyPr wrap="square" anchor="ctr">
            <a:spAutoFit/>
          </a:bodyPr>
          <a:lstStyle/>
          <a:p>
            <a:r>
              <a:rPr lang="en-US" sz="2400" b="0" dirty="0">
                <a:solidFill>
                  <a:srgbClr val="0000FF"/>
                </a:solidFill>
                <a:latin typeface="Lucida Sans Unicode" panose="020B0602030504020204" pitchFamily="34" charset="0"/>
                <a:cs typeface="Lucida Sans Unicode" panose="020B0602030504020204" pitchFamily="34" charset="0"/>
              </a:rPr>
              <a:t>SELECT</a:t>
            </a:r>
            <a:r>
              <a:rPr lang="en-US" sz="2400" b="0" dirty="0">
                <a:solidFill>
                  <a:prstClr val="black"/>
                </a:solidFill>
                <a:latin typeface="Lucida Sans Unicode" panose="020B0602030504020204" pitchFamily="34" charset="0"/>
                <a:cs typeface="Lucida Sans Unicode" panose="020B0602030504020204" pitchFamily="34" charset="0"/>
              </a:rPr>
              <a:t>  productid</a:t>
            </a:r>
            <a:r>
              <a:rPr lang="en-US" sz="2400" b="0" dirty="0">
                <a:solidFill>
                  <a:srgbClr val="808080"/>
                </a:solidFill>
                <a:latin typeface="Lucida Sans Unicode" panose="020B0602030504020204" pitchFamily="34" charset="0"/>
                <a:cs typeface="Lucida Sans Unicode" panose="020B0602030504020204" pitchFamily="34" charset="0"/>
              </a:rPr>
              <a:t>, </a:t>
            </a:r>
            <a:r>
              <a:rPr lang="en-US" sz="2400" b="0" dirty="0">
                <a:solidFill>
                  <a:prstClr val="black"/>
                </a:solidFill>
                <a:latin typeface="Lucida Sans Unicode" panose="020B0602030504020204" pitchFamily="34" charset="0"/>
                <a:cs typeface="Lucida Sans Unicode" panose="020B0602030504020204" pitchFamily="34" charset="0"/>
              </a:rPr>
              <a:t>productname</a:t>
            </a:r>
            <a:r>
              <a:rPr lang="en-US" sz="2400" b="0" dirty="0">
                <a:solidFill>
                  <a:srgbClr val="808080"/>
                </a:solidFill>
                <a:latin typeface="Lucida Sans Unicode" panose="020B0602030504020204" pitchFamily="34" charset="0"/>
                <a:cs typeface="Lucida Sans Unicode" panose="020B0602030504020204" pitchFamily="34" charset="0"/>
              </a:rPr>
              <a:t>, </a:t>
            </a:r>
            <a:r>
              <a:rPr lang="en-US" sz="2400" b="0" dirty="0">
                <a:solidFill>
                  <a:prstClr val="black"/>
                </a:solidFill>
                <a:latin typeface="Lucida Sans Unicode" panose="020B0602030504020204" pitchFamily="34" charset="0"/>
                <a:cs typeface="Lucida Sans Unicode" panose="020B0602030504020204" pitchFamily="34" charset="0"/>
              </a:rPr>
              <a:t>unitprice</a:t>
            </a:r>
            <a:r>
              <a:rPr lang="en-US" sz="2400" b="0" dirty="0">
                <a:solidFill>
                  <a:srgbClr val="808080"/>
                </a:solidFill>
                <a:latin typeface="Lucida Sans Unicode" panose="020B0602030504020204" pitchFamily="34" charset="0"/>
                <a:cs typeface="Lucida Sans Unicode" panose="020B0602030504020204" pitchFamily="34" charset="0"/>
              </a:rPr>
              <a:t>,</a:t>
            </a:r>
          </a:p>
          <a:p>
            <a:r>
              <a:rPr lang="en-US" sz="2400" b="0" dirty="0">
                <a:solidFill>
                  <a:prstClr val="black"/>
                </a:solidFill>
                <a:latin typeface="Lucida Sans Unicode" panose="020B0602030504020204" pitchFamily="34" charset="0"/>
                <a:cs typeface="Lucida Sans Unicode" panose="020B0602030504020204" pitchFamily="34" charset="0"/>
              </a:rPr>
              <a:t>        </a:t>
            </a:r>
            <a:r>
              <a:rPr lang="en-US" sz="2400" b="0" dirty="0">
                <a:solidFill>
                  <a:srgbClr val="FF00FF"/>
                </a:solidFill>
                <a:latin typeface="Lucida Sans Unicode" panose="020B0602030504020204" pitchFamily="34" charset="0"/>
                <a:cs typeface="Lucida Sans Unicode" panose="020B0602030504020204" pitchFamily="34" charset="0"/>
              </a:rPr>
              <a:t>RANK</a:t>
            </a:r>
            <a:r>
              <a:rPr lang="en-US" sz="2400" b="0" dirty="0">
                <a:solidFill>
                  <a:srgbClr val="808080"/>
                </a:solidFill>
                <a:latin typeface="Lucida Sans Unicode" panose="020B0602030504020204" pitchFamily="34" charset="0"/>
                <a:cs typeface="Lucida Sans Unicode" panose="020B0602030504020204" pitchFamily="34" charset="0"/>
              </a:rPr>
              <a:t>()</a:t>
            </a:r>
            <a:r>
              <a:rPr lang="en-US" sz="2400" b="0" dirty="0">
                <a:solidFill>
                  <a:prstClr val="black"/>
                </a:solidFill>
                <a:latin typeface="Lucida Sans Unicode" panose="020B0602030504020204" pitchFamily="34" charset="0"/>
                <a:cs typeface="Lucida Sans Unicode" panose="020B0602030504020204" pitchFamily="34" charset="0"/>
              </a:rPr>
              <a:t> </a:t>
            </a:r>
            <a:r>
              <a:rPr lang="en-US" sz="2400" b="0" dirty="0">
                <a:solidFill>
                  <a:srgbClr val="0000FF"/>
                </a:solidFill>
                <a:latin typeface="Lucida Sans Unicode" panose="020B0602030504020204" pitchFamily="34" charset="0"/>
                <a:cs typeface="Lucida Sans Unicode" panose="020B0602030504020204" pitchFamily="34" charset="0"/>
              </a:rPr>
              <a:t>OVER</a:t>
            </a:r>
            <a:r>
              <a:rPr lang="en-US" sz="2400" b="0" dirty="0">
                <a:solidFill>
                  <a:srgbClr val="808080"/>
                </a:solidFill>
                <a:latin typeface="Lucida Sans Unicode" panose="020B0602030504020204" pitchFamily="34" charset="0"/>
                <a:cs typeface="Lucida Sans Unicode" panose="020B0602030504020204" pitchFamily="34" charset="0"/>
              </a:rPr>
              <a:t>(</a:t>
            </a:r>
            <a:r>
              <a:rPr lang="en-US" sz="2400" b="0" dirty="0">
                <a:solidFill>
                  <a:srgbClr val="0000FF"/>
                </a:solidFill>
                <a:latin typeface="Lucida Sans Unicode" panose="020B0602030504020204" pitchFamily="34" charset="0"/>
                <a:cs typeface="Lucida Sans Unicode" panose="020B0602030504020204" pitchFamily="34" charset="0"/>
              </a:rPr>
              <a:t>ORDER</a:t>
            </a:r>
            <a:r>
              <a:rPr lang="en-US" sz="2400" b="0" dirty="0">
                <a:solidFill>
                  <a:prstClr val="black"/>
                </a:solidFill>
                <a:latin typeface="Lucida Sans Unicode" panose="020B0602030504020204" pitchFamily="34" charset="0"/>
                <a:cs typeface="Lucida Sans Unicode" panose="020B0602030504020204" pitchFamily="34" charset="0"/>
              </a:rPr>
              <a:t> </a:t>
            </a:r>
            <a:r>
              <a:rPr lang="en-US" sz="2400" b="0" dirty="0">
                <a:solidFill>
                  <a:srgbClr val="0000FF"/>
                </a:solidFill>
                <a:latin typeface="Lucida Sans Unicode" panose="020B0602030504020204" pitchFamily="34" charset="0"/>
                <a:cs typeface="Lucida Sans Unicode" panose="020B0602030504020204" pitchFamily="34" charset="0"/>
              </a:rPr>
              <a:t>BY</a:t>
            </a:r>
            <a:r>
              <a:rPr lang="en-US" sz="2400" b="0" dirty="0">
                <a:solidFill>
                  <a:prstClr val="black"/>
                </a:solidFill>
                <a:latin typeface="Lucida Sans Unicode" panose="020B0602030504020204" pitchFamily="34" charset="0"/>
                <a:cs typeface="Lucida Sans Unicode" panose="020B0602030504020204" pitchFamily="34" charset="0"/>
              </a:rPr>
              <a:t> unitprice </a:t>
            </a:r>
            <a:r>
              <a:rPr lang="en-US" sz="2400" b="0" dirty="0">
                <a:solidFill>
                  <a:srgbClr val="0000FF"/>
                </a:solidFill>
                <a:latin typeface="Lucida Sans Unicode" panose="020B0602030504020204" pitchFamily="34" charset="0"/>
                <a:cs typeface="Lucida Sans Unicode" panose="020B0602030504020204" pitchFamily="34" charset="0"/>
              </a:rPr>
              <a:t>DESC</a:t>
            </a:r>
            <a:r>
              <a:rPr lang="en-US" sz="2400" b="0" dirty="0">
                <a:solidFill>
                  <a:srgbClr val="808080"/>
                </a:solidFill>
                <a:latin typeface="Lucida Sans Unicode" panose="020B0602030504020204" pitchFamily="34" charset="0"/>
                <a:cs typeface="Lucida Sans Unicode" panose="020B0602030504020204" pitchFamily="34" charset="0"/>
              </a:rPr>
              <a:t>)</a:t>
            </a:r>
            <a:r>
              <a:rPr lang="en-US" sz="2400" b="0" dirty="0">
                <a:solidFill>
                  <a:prstClr val="black"/>
                </a:solidFill>
                <a:latin typeface="Lucida Sans Unicode" panose="020B0602030504020204" pitchFamily="34" charset="0"/>
                <a:cs typeface="Lucida Sans Unicode" panose="020B0602030504020204" pitchFamily="34" charset="0"/>
              </a:rPr>
              <a:t> 		</a:t>
            </a:r>
            <a:r>
              <a:rPr lang="en-US" sz="2400" b="0" dirty="0">
                <a:solidFill>
                  <a:srgbClr val="0000FF"/>
                </a:solidFill>
                <a:latin typeface="Lucida Sans Unicode" panose="020B0602030504020204" pitchFamily="34" charset="0"/>
                <a:cs typeface="Lucida Sans Unicode" panose="020B0602030504020204" pitchFamily="34" charset="0"/>
              </a:rPr>
              <a:t>AS</a:t>
            </a:r>
            <a:r>
              <a:rPr lang="en-US" sz="2400" b="0" dirty="0">
                <a:solidFill>
                  <a:prstClr val="black"/>
                </a:solidFill>
                <a:latin typeface="Lucida Sans Unicode" panose="020B0602030504020204" pitchFamily="34" charset="0"/>
                <a:cs typeface="Lucida Sans Unicode" panose="020B0602030504020204" pitchFamily="34" charset="0"/>
              </a:rPr>
              <a:t> pricerank</a:t>
            </a:r>
          </a:p>
          <a:p>
            <a:r>
              <a:rPr lang="en-US" sz="2400" b="0" dirty="0">
                <a:solidFill>
                  <a:srgbClr val="0000FF"/>
                </a:solidFill>
                <a:latin typeface="Lucida Sans Unicode" panose="020B0602030504020204" pitchFamily="34" charset="0"/>
                <a:cs typeface="Lucida Sans Unicode" panose="020B0602030504020204" pitchFamily="34" charset="0"/>
              </a:rPr>
              <a:t>FROM</a:t>
            </a:r>
            <a:r>
              <a:rPr lang="en-US" sz="2400" b="0" dirty="0">
                <a:solidFill>
                  <a:prstClr val="black"/>
                </a:solidFill>
                <a:latin typeface="Lucida Sans Unicode" panose="020B0602030504020204" pitchFamily="34" charset="0"/>
                <a:cs typeface="Lucida Sans Unicode" panose="020B0602030504020204" pitchFamily="34" charset="0"/>
              </a:rPr>
              <a:t> Production</a:t>
            </a:r>
            <a:r>
              <a:rPr lang="en-US" sz="2400" b="0" dirty="0">
                <a:solidFill>
                  <a:srgbClr val="808080"/>
                </a:solidFill>
                <a:latin typeface="Lucida Sans Unicode" panose="020B0602030504020204" pitchFamily="34" charset="0"/>
                <a:cs typeface="Lucida Sans Unicode" panose="020B0602030504020204" pitchFamily="34" charset="0"/>
              </a:rPr>
              <a:t>.</a:t>
            </a:r>
            <a:r>
              <a:rPr lang="en-US" sz="2400" b="0" dirty="0">
                <a:solidFill>
                  <a:prstClr val="black"/>
                </a:solidFill>
                <a:latin typeface="Lucida Sans Unicode" panose="020B0602030504020204" pitchFamily="34" charset="0"/>
                <a:cs typeface="Lucida Sans Unicode" panose="020B0602030504020204" pitchFamily="34" charset="0"/>
              </a:rPr>
              <a:t>Products</a:t>
            </a:r>
          </a:p>
          <a:p>
            <a:r>
              <a:rPr lang="en-US" sz="2400" b="0" dirty="0">
                <a:solidFill>
                  <a:srgbClr val="0000FF"/>
                </a:solidFill>
                <a:latin typeface="Lucida Sans Unicode" panose="020B0602030504020204" pitchFamily="34" charset="0"/>
                <a:cs typeface="Lucida Sans Unicode" panose="020B0602030504020204" pitchFamily="34" charset="0"/>
              </a:rPr>
              <a:t>ORDER</a:t>
            </a:r>
            <a:r>
              <a:rPr lang="en-US" sz="2400" b="0" dirty="0">
                <a:solidFill>
                  <a:prstClr val="black"/>
                </a:solidFill>
                <a:latin typeface="Lucida Sans Unicode" panose="020B0602030504020204" pitchFamily="34" charset="0"/>
                <a:cs typeface="Lucida Sans Unicode" panose="020B0602030504020204" pitchFamily="34" charset="0"/>
              </a:rPr>
              <a:t> </a:t>
            </a:r>
            <a:r>
              <a:rPr lang="en-US" sz="2400" b="0" dirty="0">
                <a:solidFill>
                  <a:srgbClr val="0000FF"/>
                </a:solidFill>
                <a:latin typeface="Lucida Sans Unicode" panose="020B0602030504020204" pitchFamily="34" charset="0"/>
                <a:cs typeface="Lucida Sans Unicode" panose="020B0602030504020204" pitchFamily="34" charset="0"/>
              </a:rPr>
              <a:t>BY</a:t>
            </a:r>
            <a:r>
              <a:rPr lang="en-US" sz="2400" b="0" dirty="0">
                <a:solidFill>
                  <a:prstClr val="black"/>
                </a:solidFill>
                <a:latin typeface="Lucida Sans Unicode" panose="020B0602030504020204" pitchFamily="34" charset="0"/>
                <a:cs typeface="Lucida Sans Unicode" panose="020B0602030504020204" pitchFamily="34" charset="0"/>
              </a:rPr>
              <a:t> pricerank</a:t>
            </a:r>
            <a:r>
              <a:rPr lang="en-US" sz="2400" b="0" dirty="0">
                <a:solidFill>
                  <a:srgbClr val="808080"/>
                </a:solidFill>
                <a:latin typeface="Lucida Sans Unicode" panose="020B0602030504020204" pitchFamily="34" charset="0"/>
                <a:cs typeface="Lucida Sans Unicode" panose="020B0602030504020204" pitchFamily="34" charset="0"/>
              </a:rPr>
              <a:t>;</a:t>
            </a:r>
            <a:endParaRPr lang="en-US" sz="2400"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6353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5F8C7-F239-40F4-9C30-04C25D071933}"/>
              </a:ext>
            </a:extLst>
          </p:cNvPr>
          <p:cNvSpPr>
            <a:spLocks noGrp="1"/>
          </p:cNvSpPr>
          <p:nvPr>
            <p:ph type="title"/>
          </p:nvPr>
        </p:nvSpPr>
        <p:spPr>
          <a:xfrm>
            <a:off x="700635" y="712871"/>
            <a:ext cx="10691265" cy="1371030"/>
          </a:xfrm>
        </p:spPr>
        <p:txBody>
          <a:bodyPr/>
          <a:lstStyle/>
          <a:p>
            <a:r>
              <a:rPr lang="pt-BR" dirty="0"/>
              <a:t>Funções de agregação em janelas</a:t>
            </a:r>
          </a:p>
        </p:txBody>
      </p:sp>
      <p:sp>
        <p:nvSpPr>
          <p:cNvPr id="20" name="CaixaDeTexto 19">
            <a:extLst>
              <a:ext uri="{FF2B5EF4-FFF2-40B4-BE49-F238E27FC236}">
                <a16:creationId xmlns:a16="http://schemas.microsoft.com/office/drawing/2014/main" id="{B1C3C66A-A015-43C2-823E-732DB96FA2AF}"/>
              </a:ext>
            </a:extLst>
          </p:cNvPr>
          <p:cNvSpPr txBox="1"/>
          <p:nvPr/>
        </p:nvSpPr>
        <p:spPr>
          <a:xfrm>
            <a:off x="700634" y="1398386"/>
            <a:ext cx="10691265" cy="1200329"/>
          </a:xfrm>
          <a:prstGeom prst="rect">
            <a:avLst/>
          </a:prstGeom>
          <a:noFill/>
        </p:spPr>
        <p:txBody>
          <a:bodyPr wrap="square" rtlCol="0">
            <a:spAutoFit/>
          </a:bodyPr>
          <a:lstStyle/>
          <a:p>
            <a:pPr marL="285750" indent="-285750">
              <a:buFont typeface="Arial" panose="020B0604020202020204" pitchFamily="34" charset="0"/>
              <a:buChar char="•"/>
            </a:pPr>
            <a:r>
              <a:rPr lang="pt-BR" dirty="0"/>
              <a:t>Semelhante as funções de agregação agrupadas</a:t>
            </a:r>
          </a:p>
          <a:p>
            <a:pPr marL="742950" lvl="1" indent="-285750">
              <a:buFont typeface="Arial" panose="020B0604020202020204" pitchFamily="34" charset="0"/>
              <a:buChar char="•"/>
            </a:pPr>
            <a:r>
              <a:rPr lang="pt-BR" dirty="0"/>
              <a:t>SUM, MIN, MAX </a:t>
            </a:r>
            <a:r>
              <a:rPr lang="pt-BR" dirty="0" err="1"/>
              <a:t>etc</a:t>
            </a:r>
            <a:endParaRPr lang="pt-BR" dirty="0"/>
          </a:p>
          <a:p>
            <a:pPr marL="285750" indent="-285750">
              <a:buFont typeface="Arial" panose="020B0604020202020204" pitchFamily="34" charset="0"/>
              <a:buChar char="•"/>
            </a:pPr>
            <a:r>
              <a:rPr lang="pt-BR" dirty="0"/>
              <a:t>Aplicadas as janelas definidas pela cláusula OVER</a:t>
            </a:r>
          </a:p>
          <a:p>
            <a:pPr marL="285750" indent="-285750">
              <a:buFont typeface="Arial" panose="020B0604020202020204" pitchFamily="34" charset="0"/>
              <a:buChar char="•"/>
            </a:pPr>
            <a:r>
              <a:rPr lang="pt-BR" dirty="0"/>
              <a:t>Funções de agregação suportam particionamento, ordenação e enquadramento</a:t>
            </a:r>
          </a:p>
        </p:txBody>
      </p:sp>
      <p:sp>
        <p:nvSpPr>
          <p:cNvPr id="5" name="AutoShape 3">
            <a:extLst>
              <a:ext uri="{FF2B5EF4-FFF2-40B4-BE49-F238E27FC236}">
                <a16:creationId xmlns:a16="http://schemas.microsoft.com/office/drawing/2014/main" id="{5AB53012-B5B7-4CB2-9731-F73E02A9DAB8}"/>
              </a:ext>
            </a:extLst>
          </p:cNvPr>
          <p:cNvSpPr>
            <a:spLocks noChangeArrowheads="1"/>
          </p:cNvSpPr>
          <p:nvPr/>
        </p:nvSpPr>
        <p:spPr bwMode="auto">
          <a:xfrm>
            <a:off x="1954957" y="2825670"/>
            <a:ext cx="8282085" cy="1569660"/>
          </a:xfrm>
          <a:prstGeom prst="roundRect">
            <a:avLst>
              <a:gd name="adj" fmla="val 0"/>
            </a:avLst>
          </a:prstGeom>
          <a:solidFill>
            <a:srgbClr val="D2D2D2"/>
          </a:solidFill>
          <a:ln w="9525" algn="ctr">
            <a:noFill/>
            <a:round/>
            <a:headEnd/>
            <a:tailEnd/>
          </a:ln>
          <a:effectLst/>
        </p:spPr>
        <p:txBody>
          <a:bodyPr wrap="square" anchor="ctr">
            <a:spAutoFit/>
          </a:bodyPr>
          <a:lstStyle/>
          <a:p>
            <a:r>
              <a:rPr lang="en-US" sz="2400" b="0" dirty="0">
                <a:solidFill>
                  <a:srgbClr val="0000FF"/>
                </a:solidFill>
                <a:latin typeface="Lucida Sans Typewriter" pitchFamily="49" charset="0"/>
              </a:rPr>
              <a:t>SELECT</a:t>
            </a:r>
            <a:r>
              <a:rPr lang="en-US" sz="2400" b="0" dirty="0">
                <a:solidFill>
                  <a:prstClr val="black"/>
                </a:solidFill>
                <a:latin typeface="Lucida Sans Typewriter" pitchFamily="49" charset="0"/>
              </a:rPr>
              <a:t>  custid</a:t>
            </a:r>
            <a:r>
              <a:rPr lang="en-US" sz="2400" b="0" dirty="0">
                <a:solidFill>
                  <a:srgbClr val="808080"/>
                </a:solidFill>
                <a:latin typeface="Lucida Sans Typewriter" pitchFamily="49" charset="0"/>
              </a:rPr>
              <a:t>, </a:t>
            </a:r>
            <a:r>
              <a:rPr lang="en-US" sz="2400" b="0" dirty="0">
                <a:solidFill>
                  <a:prstClr val="black"/>
                </a:solidFill>
                <a:latin typeface="Lucida Sans Typewriter" pitchFamily="49" charset="0"/>
              </a:rPr>
              <a:t>ordermonth</a:t>
            </a:r>
            <a:r>
              <a:rPr lang="en-US" sz="2400" b="0" dirty="0">
                <a:solidFill>
                  <a:srgbClr val="808080"/>
                </a:solidFill>
                <a:latin typeface="Lucida Sans Typewriter" pitchFamily="49" charset="0"/>
              </a:rPr>
              <a:t>, </a:t>
            </a:r>
            <a:r>
              <a:rPr lang="en-US" sz="2400" b="0" dirty="0">
                <a:solidFill>
                  <a:prstClr val="black"/>
                </a:solidFill>
                <a:latin typeface="Lucida Sans Typewriter" pitchFamily="49" charset="0"/>
              </a:rPr>
              <a:t>qty</a:t>
            </a:r>
            <a:r>
              <a:rPr lang="en-US" sz="2400" b="0" dirty="0">
                <a:solidFill>
                  <a:srgbClr val="808080"/>
                </a:solidFill>
                <a:latin typeface="Lucida Sans Typewriter" pitchFamily="49" charset="0"/>
              </a:rPr>
              <a:t>,</a:t>
            </a:r>
          </a:p>
          <a:p>
            <a:r>
              <a:rPr lang="en-US" sz="2400" b="0" dirty="0">
                <a:solidFill>
                  <a:prstClr val="black"/>
                </a:solidFill>
                <a:latin typeface="Lucida Sans Typewriter" pitchFamily="49" charset="0"/>
              </a:rPr>
              <a:t>	</a:t>
            </a:r>
            <a:r>
              <a:rPr lang="en-US" sz="2400" b="0" dirty="0">
                <a:solidFill>
                  <a:srgbClr val="FF00FF"/>
                </a:solidFill>
                <a:latin typeface="Lucida Sans Typewriter" pitchFamily="49" charset="0"/>
              </a:rPr>
              <a:t>SUM</a:t>
            </a:r>
            <a:r>
              <a:rPr lang="en-US" sz="2400" b="0" dirty="0">
                <a:solidFill>
                  <a:srgbClr val="808080"/>
                </a:solidFill>
                <a:latin typeface="Lucida Sans Typewriter" pitchFamily="49" charset="0"/>
              </a:rPr>
              <a:t>(</a:t>
            </a:r>
            <a:r>
              <a:rPr lang="en-US" sz="2400" b="0" dirty="0">
                <a:solidFill>
                  <a:prstClr val="black"/>
                </a:solidFill>
                <a:latin typeface="Lucida Sans Typewriter" pitchFamily="49" charset="0"/>
              </a:rPr>
              <a:t>qty</a:t>
            </a:r>
            <a:r>
              <a:rPr lang="en-US" sz="2400" b="0" dirty="0">
                <a:solidFill>
                  <a:srgbClr val="808080"/>
                </a:solidFill>
                <a:latin typeface="Lucida Sans Typewriter" pitchFamily="49" charset="0"/>
              </a:rPr>
              <a:t>)</a:t>
            </a:r>
            <a:r>
              <a:rPr lang="en-US" sz="2400" b="0" dirty="0">
                <a:solidFill>
                  <a:prstClr val="black"/>
                </a:solidFill>
                <a:latin typeface="Lucida Sans Typewriter" pitchFamily="49" charset="0"/>
              </a:rPr>
              <a:t> </a:t>
            </a:r>
            <a:r>
              <a:rPr lang="en-US" sz="2400" b="0" dirty="0">
                <a:solidFill>
                  <a:srgbClr val="0000FF"/>
                </a:solidFill>
                <a:latin typeface="Lucida Sans Typewriter" pitchFamily="49" charset="0"/>
              </a:rPr>
              <a:t>OVER</a:t>
            </a:r>
            <a:r>
              <a:rPr lang="en-US" sz="2400" b="0" dirty="0">
                <a:solidFill>
                  <a:srgbClr val="808080"/>
                </a:solidFill>
                <a:latin typeface="Lucida Sans Typewriter" pitchFamily="49" charset="0"/>
              </a:rPr>
              <a:t>(</a:t>
            </a:r>
            <a:r>
              <a:rPr lang="en-US" sz="2400" b="0" dirty="0">
                <a:solidFill>
                  <a:srgbClr val="0000FF"/>
                </a:solidFill>
                <a:latin typeface="Lucida Sans Typewriter" pitchFamily="49" charset="0"/>
              </a:rPr>
              <a:t>PARTITION</a:t>
            </a:r>
            <a:r>
              <a:rPr lang="en-US" sz="2400" b="0" dirty="0">
                <a:solidFill>
                  <a:prstClr val="black"/>
                </a:solidFill>
                <a:latin typeface="Lucida Sans Typewriter" pitchFamily="49" charset="0"/>
              </a:rPr>
              <a:t> </a:t>
            </a:r>
            <a:r>
              <a:rPr lang="en-US" sz="2400" b="0" dirty="0">
                <a:solidFill>
                  <a:srgbClr val="0000FF"/>
                </a:solidFill>
                <a:latin typeface="Lucida Sans Typewriter" pitchFamily="49" charset="0"/>
              </a:rPr>
              <a:t>BY</a:t>
            </a:r>
            <a:r>
              <a:rPr lang="en-US" sz="2400" b="0" dirty="0">
                <a:solidFill>
                  <a:prstClr val="black"/>
                </a:solidFill>
                <a:latin typeface="Lucida Sans Typewriter" pitchFamily="49" charset="0"/>
              </a:rPr>
              <a:t> custid</a:t>
            </a:r>
            <a:r>
              <a:rPr lang="en-US" sz="2400" b="0" dirty="0">
                <a:solidFill>
                  <a:srgbClr val="808080"/>
                </a:solidFill>
                <a:latin typeface="Lucida Sans Typewriter" pitchFamily="49" charset="0"/>
              </a:rPr>
              <a:t>)</a:t>
            </a:r>
            <a:r>
              <a:rPr lang="en-US" sz="2400" b="0" dirty="0">
                <a:solidFill>
                  <a:prstClr val="black"/>
                </a:solidFill>
                <a:latin typeface="Lucida Sans Typewriter" pitchFamily="49" charset="0"/>
              </a:rPr>
              <a:t> </a:t>
            </a:r>
          </a:p>
          <a:p>
            <a:r>
              <a:rPr lang="en-US" sz="2400" b="0" dirty="0">
                <a:solidFill>
                  <a:prstClr val="black"/>
                </a:solidFill>
                <a:latin typeface="Lucida Sans Typewriter" pitchFamily="49" charset="0"/>
              </a:rPr>
              <a:t>	</a:t>
            </a:r>
            <a:r>
              <a:rPr lang="en-US" sz="2400" b="0" dirty="0">
                <a:solidFill>
                  <a:srgbClr val="0000FF"/>
                </a:solidFill>
                <a:latin typeface="Lucida Sans Typewriter" pitchFamily="49" charset="0"/>
              </a:rPr>
              <a:t>AS</a:t>
            </a:r>
            <a:r>
              <a:rPr lang="en-US" sz="2400" b="0" dirty="0">
                <a:solidFill>
                  <a:prstClr val="black"/>
                </a:solidFill>
                <a:latin typeface="Lucida Sans Typewriter" pitchFamily="49" charset="0"/>
              </a:rPr>
              <a:t> totalpercust</a:t>
            </a:r>
          </a:p>
          <a:p>
            <a:r>
              <a:rPr lang="en-US" sz="2400" b="0" dirty="0">
                <a:solidFill>
                  <a:srgbClr val="0000FF"/>
                </a:solidFill>
                <a:latin typeface="Lucida Sans Typewriter" pitchFamily="49" charset="0"/>
              </a:rPr>
              <a:t>FROM</a:t>
            </a:r>
            <a:r>
              <a:rPr lang="en-US" sz="2400" b="0" dirty="0">
                <a:solidFill>
                  <a:prstClr val="black"/>
                </a:solidFill>
                <a:latin typeface="Lucida Sans Typewriter" pitchFamily="49" charset="0"/>
              </a:rPr>
              <a:t> Sales</a:t>
            </a:r>
            <a:r>
              <a:rPr lang="en-US" sz="2400" b="0" dirty="0">
                <a:solidFill>
                  <a:srgbClr val="808080"/>
                </a:solidFill>
                <a:latin typeface="Lucida Sans Typewriter" pitchFamily="49" charset="0"/>
              </a:rPr>
              <a:t>.</a:t>
            </a:r>
            <a:r>
              <a:rPr lang="en-US" sz="2400" b="0" dirty="0">
                <a:solidFill>
                  <a:prstClr val="black"/>
                </a:solidFill>
                <a:latin typeface="Lucida Sans Typewriter" pitchFamily="49" charset="0"/>
              </a:rPr>
              <a:t>CustOrders</a:t>
            </a:r>
            <a:r>
              <a:rPr lang="en-US" sz="2400" b="0" dirty="0">
                <a:solidFill>
                  <a:srgbClr val="808080"/>
                </a:solidFill>
                <a:latin typeface="Lucida Sans Typewriter" pitchFamily="49" charset="0"/>
              </a:rPr>
              <a:t>;</a:t>
            </a:r>
          </a:p>
        </p:txBody>
      </p:sp>
    </p:spTree>
    <p:extLst>
      <p:ext uri="{BB962C8B-B14F-4D97-AF65-F5344CB8AC3E}">
        <p14:creationId xmlns:p14="http://schemas.microsoft.com/office/powerpoint/2010/main" val="3728462606"/>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1921</TotalTime>
  <Words>935</Words>
  <Application>Microsoft Office PowerPoint</Application>
  <PresentationFormat>Widescreen</PresentationFormat>
  <Paragraphs>111</Paragraphs>
  <Slides>12</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12</vt:i4>
      </vt:variant>
    </vt:vector>
  </HeadingPairs>
  <TitlesOfParts>
    <vt:vector size="21" baseType="lpstr">
      <vt:lpstr>Arial</vt:lpstr>
      <vt:lpstr>Calibri</vt:lpstr>
      <vt:lpstr>Calisto MT</vt:lpstr>
      <vt:lpstr>Lucida Sans Typewriter</vt:lpstr>
      <vt:lpstr>Lucida Sans Unicode</vt:lpstr>
      <vt:lpstr>Segoe UI Light</vt:lpstr>
      <vt:lpstr>Univers Condensed</vt:lpstr>
      <vt:lpstr>Verdana</vt:lpstr>
      <vt:lpstr>ChronicleVTI</vt:lpstr>
      <vt:lpstr>Módulo 13</vt:lpstr>
      <vt:lpstr>Overview do módulo</vt:lpstr>
      <vt:lpstr>JANELAS NO SQL</vt:lpstr>
      <vt:lpstr>Componentes </vt:lpstr>
      <vt:lpstr>Usando over </vt:lpstr>
      <vt:lpstr>PARTICIONAMENTO </vt:lpstr>
      <vt:lpstr>ORDENAÇÃO E ENQUADRAMENTO </vt:lpstr>
      <vt:lpstr>Definindo funções de janela</vt:lpstr>
      <vt:lpstr>Funções de agregação em janelas</vt:lpstr>
      <vt:lpstr>Funções de ranqueamento</vt:lpstr>
      <vt:lpstr>Funções de deslocamento</vt:lpstr>
      <vt:lpstr>EXERCÍCIOS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1</dc:title>
  <dc:creator>Allan Sousa</dc:creator>
  <cp:lastModifiedBy>Allan Sousa</cp:lastModifiedBy>
  <cp:revision>126</cp:revision>
  <dcterms:created xsi:type="dcterms:W3CDTF">2020-11-19T21:18:59Z</dcterms:created>
  <dcterms:modified xsi:type="dcterms:W3CDTF">2020-12-07T18:19:10Z</dcterms:modified>
</cp:coreProperties>
</file>