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36" autoAdjust="0"/>
  </p:normalViewPr>
  <p:slideViewPr>
    <p:cSldViewPr snapToGrid="0">
      <p:cViewPr varScale="1">
        <p:scale>
          <a:sx n="60" d="100"/>
          <a:sy n="60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Varchar</a:t>
            </a:r>
            <a:r>
              <a:rPr lang="pt-BR" dirty="0"/>
              <a:t> -&gt; Armazena dados não-Unicode, ocupa menos espaço. Porém pode apresentar problemas de </a:t>
            </a:r>
            <a:r>
              <a:rPr lang="pt-BR" dirty="0" err="1"/>
              <a:t>encoding</a:t>
            </a:r>
            <a:r>
              <a:rPr lang="pt-BR" dirty="0"/>
              <a:t>;</a:t>
            </a:r>
          </a:p>
          <a:p>
            <a:r>
              <a:rPr lang="pt-BR" dirty="0" err="1"/>
              <a:t>Nvarchar</a:t>
            </a:r>
            <a:r>
              <a:rPr lang="pt-BR" dirty="0"/>
              <a:t> -&gt; Armazena dados Unicode, ocupa mais espaço. Porém pode armazenar mais caracteres sem apresentar problemas de </a:t>
            </a:r>
            <a:r>
              <a:rPr lang="pt-BR" dirty="0" err="1"/>
              <a:t>encoding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1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'ABC-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DATALENGTH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'ABC'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@texto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'A bicicleta é muito feia.'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'feia'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@texto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18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3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028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TSQLV4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Suponhamos que você é americano e deseja consultar a tabela de pedidos (</a:t>
            </a:r>
            <a:r>
              <a:rPr lang="pt-B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Sales.Orders</a:t>
            </a:r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) e que 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retorne os pedidos feitos em 02/12/2014 (Data em formato americano) e então faz o seguinte: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pt-B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'02/12/14'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   Para você que é Americano isso significa Fevereiro 12, 2014. Mas se você fosse Britânico isso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   seria Dezembro 02, 2014 e se você fosse Japonês isso provavelmente seria Dezembro 16, 2002. 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48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TSQLV4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Suponhamos que você é americano e deseja consultar a tabela de pedidos (</a:t>
            </a:r>
            <a:r>
              <a:rPr lang="pt-B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Sales.Orders</a:t>
            </a:r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) e que 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retorne os pedidos feitos em 02/12/2014 (Data em formato americano) e então faz o seguinte: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pt-B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'02/12/14'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   Para você que é Americano isso significa Fevereiro 12, 2014. Mas se você fosse Britânico isso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   seria Dezembro 02, 2014 e se você fosse Japonês isso provavelmente seria Dezembro 16, 2002. 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24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800" b="0" i="0" dirty="0">
                <a:solidFill>
                  <a:srgbClr val="0101FD"/>
                </a:solidFill>
                <a:effectLst/>
                <a:latin typeface="SFMono-Regular"/>
              </a:rPr>
              <a:t>DATETIME2FROMPARTS</a:t>
            </a:r>
            <a:r>
              <a:rPr lang="en-US" sz="2800" b="0" i="0" dirty="0">
                <a:solidFill>
                  <a:srgbClr val="171717"/>
                </a:solidFill>
                <a:effectLst/>
                <a:latin typeface="SFMono-Regular"/>
              </a:rPr>
              <a:t> ( 2010, 12, 31, 23, 59, 59, 0, 0 ) </a:t>
            </a:r>
            <a:r>
              <a:rPr lang="en-US" sz="2800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800" b="0" i="0" dirty="0">
                <a:solidFill>
                  <a:srgbClr val="0101FD"/>
                </a:solidFill>
                <a:effectLst/>
                <a:latin typeface="SFMono-Regular"/>
              </a:rPr>
              <a:t>Result</a:t>
            </a:r>
            <a:r>
              <a:rPr lang="en-US" sz="2800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736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13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página é formada por 8Kb = 8000bytes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7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2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06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#Tb </a:t>
            </a: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DataA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TEXTO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#Tb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'TEXTO'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TEXTO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09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49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31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CONCAT_NULL_YIELDS_NULL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85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Tipos de Dados no SQL Server.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 err="1"/>
              <a:t>Collation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43841"/>
            <a:ext cx="1089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coleção de propriedades para os tipos de dado caractere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Character</a:t>
            </a:r>
            <a:r>
              <a:rPr lang="pt-BR" b="1" dirty="0"/>
              <a:t> Set;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Sort</a:t>
            </a:r>
            <a:r>
              <a:rPr lang="pt-BR" b="1" dirty="0"/>
              <a:t> </a:t>
            </a:r>
            <a:r>
              <a:rPr lang="pt-BR" b="1" dirty="0" err="1"/>
              <a:t>Order</a:t>
            </a:r>
            <a:r>
              <a:rPr lang="pt-BR" b="1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Case </a:t>
            </a:r>
            <a:r>
              <a:rPr lang="pt-BR" b="1" dirty="0" err="1"/>
              <a:t>Sensitivity</a:t>
            </a:r>
            <a:r>
              <a:rPr lang="pt-BR" b="1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Accent</a:t>
            </a:r>
            <a:r>
              <a:rPr lang="pt-BR" b="1" dirty="0"/>
              <a:t> </a:t>
            </a:r>
            <a:r>
              <a:rPr lang="pt-BR" b="1" dirty="0" err="1"/>
              <a:t>Sensitivity</a:t>
            </a:r>
            <a:r>
              <a:rPr lang="pt-BR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estamos realizando consulta é importante saber o </a:t>
            </a:r>
            <a:r>
              <a:rPr lang="pt-BR" dirty="0" err="1"/>
              <a:t>collation</a:t>
            </a:r>
            <a:r>
              <a:rPr lang="pt-BR" dirty="0"/>
              <a:t>, para comparações.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o banco de dados for Case-</a:t>
            </a:r>
            <a:r>
              <a:rPr lang="pt-BR" dirty="0" err="1"/>
              <a:t>Sensitive</a:t>
            </a:r>
            <a:r>
              <a:rPr lang="pt-BR" dirty="0"/>
              <a:t>, então: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‘Funk’ não é igual a ‘funk’.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SELECT * FROM </a:t>
            </a:r>
            <a:r>
              <a:rPr lang="pt-BR" dirty="0" err="1"/>
              <a:t>HR.Employee</a:t>
            </a:r>
            <a:r>
              <a:rPr lang="pt-BR" dirty="0"/>
              <a:t> não é igual a SELECT * FROM </a:t>
            </a:r>
            <a:r>
              <a:rPr lang="pt-BR" dirty="0" err="1"/>
              <a:t>HR.employee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o banco de dados for </a:t>
            </a:r>
            <a:r>
              <a:rPr lang="pt-BR" dirty="0" err="1"/>
              <a:t>Accent-Sensitive</a:t>
            </a:r>
            <a:r>
              <a:rPr lang="pt-BR" dirty="0"/>
              <a:t>, então: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‘Café’ não é igual a ‘</a:t>
            </a:r>
            <a:r>
              <a:rPr lang="pt-BR" dirty="0" err="1"/>
              <a:t>Cafe</a:t>
            </a:r>
            <a:r>
              <a:rPr lang="pt-BR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É possível adicionar a cláusula COLLATE para o controle de comparação com </a:t>
            </a:r>
            <a:r>
              <a:rPr lang="pt-BR" dirty="0" err="1"/>
              <a:t>collation</a:t>
            </a:r>
            <a:r>
              <a:rPr lang="pt-B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AF781B2-8502-467B-8D4E-32C3E02E2422}"/>
              </a:ext>
            </a:extLst>
          </p:cNvPr>
          <p:cNvSpPr txBox="1"/>
          <p:nvPr/>
        </p:nvSpPr>
        <p:spPr>
          <a:xfrm>
            <a:off x="1292926" y="5474239"/>
            <a:ext cx="712064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empid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lastname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HR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employees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lastname </a:t>
            </a:r>
            <a:r>
              <a:rPr lang="en-GB" b="0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Latin1_General_CS_AS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latin typeface="Consolas" panose="020B0609020204030204" pitchFamily="49" charset="0"/>
              </a:rPr>
              <a:t>N'Funk';</a:t>
            </a:r>
            <a:endParaRPr lang="en-GB" b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3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Concatenação de </a:t>
            </a:r>
            <a:r>
              <a:rPr lang="pt-BR" sz="2800" dirty="0" err="1"/>
              <a:t>string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508010"/>
            <a:ext cx="1089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operador ( + ) e a função CONCAT podem ser utilizados para concatenar </a:t>
            </a:r>
            <a:r>
              <a:rPr lang="pt-BR" dirty="0" err="1"/>
              <a:t>String</a:t>
            </a:r>
            <a:r>
              <a:rPr lang="pt-BR" dirty="0"/>
              <a:t> no SQL Server.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Usando CONCAT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Converte valores de entrada para </a:t>
            </a:r>
            <a:r>
              <a:rPr lang="pt-BR" dirty="0" err="1"/>
              <a:t>string</a:t>
            </a:r>
            <a:r>
              <a:rPr lang="pt-BR" dirty="0"/>
              <a:t> e converte NULL para </a:t>
            </a:r>
            <a:r>
              <a:rPr lang="pt-BR" dirty="0" err="1"/>
              <a:t>string</a:t>
            </a:r>
            <a:r>
              <a:rPr lang="pt-BR" dirty="0"/>
              <a:t> vazia.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Usando ( + 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Sem conversão de NULL ou tipo de dado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04127-0EEE-4707-B966-BBFCE7799C5A}"/>
              </a:ext>
            </a:extLst>
          </p:cNvPr>
          <p:cNvSpPr txBox="1"/>
          <p:nvPr/>
        </p:nvSpPr>
        <p:spPr>
          <a:xfrm>
            <a:off x="2157223" y="2623897"/>
            <a:ext cx="787755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b="0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city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city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location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Customers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9430D-E8FF-44D4-B51F-3B54E4DCD73F}"/>
              </a:ext>
            </a:extLst>
          </p:cNvPr>
          <p:cNvSpPr txBox="1"/>
          <p:nvPr/>
        </p:nvSpPr>
        <p:spPr>
          <a:xfrm>
            <a:off x="2157222" y="4735718"/>
            <a:ext cx="787755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empid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lastname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firstname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firstname 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N' '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lastname 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fullname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HR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Employees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993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Funções para manipulação de STRING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34921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mais populares para modificar </a:t>
            </a:r>
            <a:r>
              <a:rPr lang="pt-BR" dirty="0" err="1"/>
              <a:t>strings</a:t>
            </a:r>
            <a:endParaRPr lang="pt-BR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3EAC44B-0B21-441D-95C3-8737DD014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17244"/>
              </p:ext>
            </p:extLst>
          </p:nvPr>
        </p:nvGraphicFramePr>
        <p:xfrm>
          <a:off x="1726113" y="1718542"/>
          <a:ext cx="8482014" cy="494719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60893">
                  <a:extLst>
                    <a:ext uri="{9D8B030D-6E8A-4147-A177-3AD203B41FA5}">
                      <a16:colId xmlns:a16="http://schemas.microsoft.com/office/drawing/2014/main" val="3045161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7593446"/>
                    </a:ext>
                  </a:extLst>
                </a:gridCol>
                <a:gridCol w="3373121">
                  <a:extLst>
                    <a:ext uri="{9D8B030D-6E8A-4147-A177-3AD203B41FA5}">
                      <a16:colId xmlns:a16="http://schemas.microsoft.com/office/drawing/2014/main" val="75508834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Função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Sintaxe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Descrição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78786"/>
                  </a:ext>
                </a:extLst>
              </a:tr>
              <a:tr h="75256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SUBSTRING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SUBSTRING (expression , start , length)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Retorna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parte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uma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string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627946"/>
                  </a:ext>
                </a:extLst>
              </a:tr>
              <a:tr h="75256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LEFT, RIGHT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LEFT (expression , integer_value)</a:t>
                      </a:r>
                    </a:p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RIGHT (expression , integer_value) 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LEFT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retorna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parte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da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acordo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com o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valor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especificado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</a:t>
                      </a:r>
                    </a:p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RIGHT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retorna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parte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da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direita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03330"/>
                  </a:ext>
                </a:extLst>
              </a:tr>
              <a:tr h="75256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LEN, DATALENGTH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LEN  (string_expression) </a:t>
                      </a:r>
                    </a:p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DATALENGTH (expression)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LEN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retorna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número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caracteres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em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uma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string. DATALENGHT o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número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bytes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usados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696660"/>
                  </a:ext>
                </a:extLst>
              </a:tr>
              <a:tr h="75256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CHARINDEX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CHARINDEX (expressionToFind, expressionToSearch)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Pesquisa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por um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caractere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expressão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dentro de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uma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string e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retorna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primeira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ocorrência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290249"/>
                  </a:ext>
                </a:extLst>
              </a:tr>
              <a:tr h="75256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REPLACE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REPLACE (string_expression , string_pattern , string_replacement)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Substitui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todas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as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ocorrências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caracteres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fornecidos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como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parametros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07146"/>
                  </a:ext>
                </a:extLst>
              </a:tr>
              <a:tr h="75256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UPPER, LOWER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UPPER (character_expression) </a:t>
                      </a:r>
                    </a:p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LOWER (character_expression)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UPPER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transforma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toda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 string para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maiúscula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e LOWER para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minúscula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1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O PREDICADO LIKE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59832"/>
            <a:ext cx="1089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predicado LIKE pode ser usado para checar uma </a:t>
            </a:r>
            <a:r>
              <a:rPr lang="pt-BR" dirty="0" err="1"/>
              <a:t>string</a:t>
            </a:r>
            <a:r>
              <a:rPr lang="pt-BR" dirty="0"/>
              <a:t> para combinar com um padrão.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Padrões são expressados por símbolos: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% (</a:t>
            </a:r>
            <a:r>
              <a:rPr lang="pt-BR" dirty="0" err="1"/>
              <a:t>Porcetagem</a:t>
            </a:r>
            <a:r>
              <a:rPr lang="pt-BR" dirty="0"/>
              <a:t>) representa uma </a:t>
            </a:r>
            <a:r>
              <a:rPr lang="pt-BR" dirty="0" err="1"/>
              <a:t>string</a:t>
            </a:r>
            <a:r>
              <a:rPr lang="pt-BR" dirty="0"/>
              <a:t> de qualquer tamanho;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_ (</a:t>
            </a:r>
            <a:r>
              <a:rPr lang="pt-BR" dirty="0" err="1"/>
              <a:t>Underscore</a:t>
            </a:r>
            <a:r>
              <a:rPr lang="pt-BR" dirty="0"/>
              <a:t>) representa um </a:t>
            </a:r>
            <a:r>
              <a:rPr lang="pt-BR" dirty="0" err="1"/>
              <a:t>caracter</a:t>
            </a:r>
            <a:r>
              <a:rPr lang="pt-BR" dirty="0"/>
              <a:t> único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[&lt;Lista de Caracteres&gt;] representa um único caractere dentro de uma lista fornecida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[&lt;</a:t>
            </a:r>
            <a:r>
              <a:rPr lang="pt-BR" dirty="0" err="1"/>
              <a:t>Caracter</a:t>
            </a:r>
            <a:r>
              <a:rPr lang="pt-BR" dirty="0"/>
              <a:t>&gt; - &lt;caractere&gt;] representa um único caractere dentro de um intervalo fornecido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[^&lt;Lista ou intervalo de Caracteres&gt;] representa um único que não esteja dentro da lista ou intervalo especificado.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caractere de ESCAPE permite que você faça buscas por caracteres que seriam tratados como parte do padrão de busca. - , %, _ , [ e ]. </a:t>
            </a:r>
          </a:p>
        </p:txBody>
      </p:sp>
    </p:spTree>
    <p:extLst>
      <p:ext uri="{BB962C8B-B14F-4D97-AF65-F5344CB8AC3E}">
        <p14:creationId xmlns:p14="http://schemas.microsoft.com/office/powerpoint/2010/main" val="141861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Tipo de dado Data e hora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59832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Versões antigas do SQL Server apenas suportam </a:t>
            </a:r>
            <a:r>
              <a:rPr lang="pt-BR" dirty="0" err="1"/>
              <a:t>datetime</a:t>
            </a:r>
            <a:r>
              <a:rPr lang="pt-BR" dirty="0"/>
              <a:t> e </a:t>
            </a:r>
            <a:r>
              <a:rPr lang="pt-BR" dirty="0" err="1"/>
              <a:t>smalldatetime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SQL Server 2008 introduziu o date, time, datetime2 e </a:t>
            </a:r>
            <a:r>
              <a:rPr lang="pt-BR" dirty="0" err="1"/>
              <a:t>datetimeoffset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CE68A-1918-49BB-8DB7-3EBC29E1E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65418"/>
              </p:ext>
            </p:extLst>
          </p:nvPr>
        </p:nvGraphicFramePr>
        <p:xfrm>
          <a:off x="723900" y="2151841"/>
          <a:ext cx="10744200" cy="457741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596895">
                  <a:extLst>
                    <a:ext uri="{9D8B030D-6E8A-4147-A177-3AD203B41FA5}">
                      <a16:colId xmlns:a16="http://schemas.microsoft.com/office/drawing/2014/main" val="692720429"/>
                    </a:ext>
                  </a:extLst>
                </a:gridCol>
                <a:gridCol w="1065946">
                  <a:extLst>
                    <a:ext uri="{9D8B030D-6E8A-4147-A177-3AD203B41FA5}">
                      <a16:colId xmlns:a16="http://schemas.microsoft.com/office/drawing/2014/main" val="793320085"/>
                    </a:ext>
                  </a:extLst>
                </a:gridCol>
                <a:gridCol w="2652470">
                  <a:extLst>
                    <a:ext uri="{9D8B030D-6E8A-4147-A177-3AD203B41FA5}">
                      <a16:colId xmlns:a16="http://schemas.microsoft.com/office/drawing/2014/main" val="1371044656"/>
                    </a:ext>
                  </a:extLst>
                </a:gridCol>
                <a:gridCol w="2825995">
                  <a:extLst>
                    <a:ext uri="{9D8B030D-6E8A-4147-A177-3AD203B41FA5}">
                      <a16:colId xmlns:a16="http://schemas.microsoft.com/office/drawing/2014/main" val="1739764434"/>
                    </a:ext>
                  </a:extLst>
                </a:gridCol>
                <a:gridCol w="2602894">
                  <a:extLst>
                    <a:ext uri="{9D8B030D-6E8A-4147-A177-3AD203B41FA5}">
                      <a16:colId xmlns:a16="http://schemas.microsoft.com/office/drawing/2014/main" val="1547200890"/>
                    </a:ext>
                  </a:extLst>
                </a:gridCol>
              </a:tblGrid>
              <a:tr h="627651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Tipo de Dados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Armazenamento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(bytes)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Intervalo de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Datas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(Gregorian Calendar)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Precisão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Formato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Recomendado</a:t>
                      </a: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Entrada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74621"/>
                  </a:ext>
                </a:extLst>
              </a:tr>
              <a:tr h="627651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datetime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January 1, 1753 to December 31, 9999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Rounded to increments of .000, .003, or .007 seconds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YYYYMMDD hh:mm:ss[.mmm]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640793"/>
                  </a:ext>
                </a:extLst>
              </a:tr>
              <a:tr h="627651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smalldatetime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January 1, 1900 to June 6, 2079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 minute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YYYYMMDD hh:mm:ss[.mmm]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87372"/>
                  </a:ext>
                </a:extLst>
              </a:tr>
              <a:tr h="627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datetime2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 to 8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January 1, 0001 to December 31, 9999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nanoseconds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YYYYMMDD hh:mm:ss[.nnnnnnn]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68580"/>
                  </a:ext>
                </a:extLst>
              </a:tr>
              <a:tr h="627651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date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January 1, 0001 to December 31, 9999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 day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YYYY-MM-DD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423763"/>
                  </a:ext>
                </a:extLst>
              </a:tr>
              <a:tr h="4492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time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 to 5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n/a – time only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nanoseconds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hh:mm:ss[.nnnnnnn]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878364"/>
                  </a:ext>
                </a:extLst>
              </a:tr>
              <a:tr h="886094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datetimeoffset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 to 10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January 1, 0001 to December 31, 9999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 nanoseconds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l"/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YYYY-MM-DDThh:mm:ss[.nnnnnnn][{+|-}hh:mm]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65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73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Tipo de dado Data e hora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59832"/>
            <a:ext cx="1089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SQL Server não oferece uma maneira de informar o valor de data ou tempo como um valor literal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Datas e Horas são informados como um caracteres e convertidos explicitamente ou implicitamente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Por Exemplo, </a:t>
            </a:r>
            <a:r>
              <a:rPr lang="pt-BR" b="1" dirty="0"/>
              <a:t>char</a:t>
            </a:r>
            <a:r>
              <a:rPr lang="pt-BR" dirty="0"/>
              <a:t> é convertido para </a:t>
            </a:r>
            <a:r>
              <a:rPr lang="pt-BR" b="1" dirty="0" err="1"/>
              <a:t>datetime</a:t>
            </a:r>
            <a:r>
              <a:rPr lang="pt-BR" dirty="0"/>
              <a:t> devido a precedência.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Formatos são dependentes da linguagem do banco de dados, e podem causar confusão.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Boas práticas!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Use </a:t>
            </a:r>
            <a:r>
              <a:rPr lang="pt-BR" dirty="0" err="1"/>
              <a:t>strings</a:t>
            </a:r>
            <a:r>
              <a:rPr lang="pt-BR" dirty="0"/>
              <a:t> para expressar valores de data e hora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Use o formato de linguagem neutra.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36DD4-FD34-4E10-9CED-EF39851533BF}"/>
              </a:ext>
            </a:extLst>
          </p:cNvPr>
          <p:cNvSpPr txBox="1"/>
          <p:nvPr/>
        </p:nvSpPr>
        <p:spPr>
          <a:xfrm>
            <a:off x="1589362" y="3631178"/>
            <a:ext cx="64591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orderid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custid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empid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orderdate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orderdate 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'20070825'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00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Tipo de dado Data e hora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59832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Valores de Datas convertidos de caracteres geralmente o tempo é omitido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Consultas escritas com o operador de igualdade irá combinar com a data no horário de meia-noite.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valor da hora for armazenado, as consultas precisam contar com o tempo após a meia noite. Nesses casos use o intervalo ao invés de igualdade. </a:t>
            </a:r>
          </a:p>
        </p:txBody>
      </p:sp>
    </p:spTree>
    <p:extLst>
      <p:ext uri="{BB962C8B-B14F-4D97-AF65-F5344CB8AC3E}">
        <p14:creationId xmlns:p14="http://schemas.microsoft.com/office/powerpoint/2010/main" val="231271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Funções de data e hora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59832"/>
            <a:ext cx="1089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Obter a data e hora do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GETDATE (CURRENT_TIMESTAMP, ANSI), GETUTCDATE, SYSDATETIME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Obter partes da DATE e HORA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DATENAME, DATEPART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Obter Data e Hora a partir de suas partes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DATETIME2FROMPARTS, DATEFROMPARTS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Obter a diferença entre Datas ou Horas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DATEDIFF, DATEDIFF_BIG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modificar o valor de uma Data ou Hora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DATEADD, EOMONTH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validar o valor de Data ou Hora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ISDATE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09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exercício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59832"/>
            <a:ext cx="1089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O Departamento de Marketing está trabalhando em uma nova campanha e solicitou o apoio da equipe de TI para fornecer algumas informações. Com isso recebemos uma especificação de relatório, segue texto abaixo: </a:t>
            </a:r>
          </a:p>
          <a:p>
            <a:pPr lvl="1"/>
            <a:r>
              <a:rPr lang="pt-BR" dirty="0"/>
              <a:t>“Desejamos um Relatório de Pedidos do período de 01/07/2014 até 31/07/2014, que as datas sejam exibidas de forma da mais antiga para a mais recente e que retorne os clientes que possuem a letra “K” em qualquer parte do nome. As colunas do relatório seriam: As três primeiras letra, em caixa alta, do país de origem do cliente, o mês do pedido concatenado com o dia (o mês deve ser exibido escrito por extenso) e o nome do cliente. Gratos!”</a:t>
            </a:r>
          </a:p>
          <a:p>
            <a:pPr lvl="1"/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Departamento de vendas tem observado uma demora no envio de produtos, por isso solicitou um relatório que exiba a diferença entre a data do pedido e a data do envio (</a:t>
            </a:r>
            <a:r>
              <a:rPr lang="pt-BR" dirty="0" err="1"/>
              <a:t>shipdate</a:t>
            </a:r>
            <a:r>
              <a:rPr lang="pt-BR" dirty="0"/>
              <a:t>), a região que será enviado, As três primeiras letra, em caixa alta, do país que será enviado. Esses pedidos devem ser do ano de 2015, e favor retornar apenas os países que possuem uma região cadastrada.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39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ao Tipos de Dados do SQL Server</a:t>
            </a:r>
          </a:p>
          <a:p>
            <a:r>
              <a:rPr lang="pt-BR" dirty="0"/>
              <a:t>Utilizando Dados de Caracteres;</a:t>
            </a:r>
          </a:p>
          <a:p>
            <a:r>
              <a:rPr lang="pt-BR" dirty="0"/>
              <a:t>Utilizando Dados de Data e Hora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do sql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33787"/>
            <a:ext cx="10691265" cy="3636088"/>
          </a:xfrm>
        </p:spPr>
        <p:txBody>
          <a:bodyPr/>
          <a:lstStyle/>
          <a:p>
            <a:r>
              <a:rPr lang="pt-BR" dirty="0"/>
              <a:t>O SQL Server associa colunas, expressões, variáveis e parâmetros com tipos de dados. </a:t>
            </a:r>
          </a:p>
          <a:p>
            <a:r>
              <a:rPr lang="pt-BR" dirty="0"/>
              <a:t>Tipos de dados determinam o que tipo de valor o dado pode ter em uma coluna ou variável. </a:t>
            </a:r>
          </a:p>
          <a:p>
            <a:pPr lvl="1"/>
            <a:r>
              <a:rPr lang="pt-BR" dirty="0"/>
              <a:t>Inteiros, caracteres, datas, decimais, binários etc.</a:t>
            </a:r>
          </a:p>
          <a:p>
            <a:r>
              <a:rPr lang="pt-BR" dirty="0"/>
              <a:t>SQL Server fornece tipos de dados prontos</a:t>
            </a:r>
          </a:p>
          <a:p>
            <a:r>
              <a:rPr lang="pt-BR" dirty="0"/>
              <a:t>Desenvolvedores podem definir seus próprios tipos de dados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55FA0E-0FF6-41E9-9197-233FB957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71430"/>
              </p:ext>
            </p:extLst>
          </p:nvPr>
        </p:nvGraphicFramePr>
        <p:xfrm>
          <a:off x="3048000" y="3954704"/>
          <a:ext cx="6096000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 gridSpan="2">
                  <a:txBody>
                    <a:bodyPr/>
                    <a:lstStyle/>
                    <a:p>
                      <a:r>
                        <a:rPr lang="en-US" sz="2000" b="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4668C5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Categorias</a:t>
                      </a:r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4668C5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dos </a:t>
                      </a:r>
                      <a:r>
                        <a:rPr lang="en-US" sz="2000" b="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4668C5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Tipos</a:t>
                      </a:r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4668C5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Dados do SQL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ysClr val="windowText" lastClr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Números</a:t>
                      </a: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ysClr val="windowText" lastClr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Exatos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Caracteres</a:t>
                      </a:r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Unicode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Números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Aproximados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Binários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 e hora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Outros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Caracteres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dados números exatos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5B28AF2-7FCA-43D3-B760-33553741E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16897"/>
              </p:ext>
            </p:extLst>
          </p:nvPr>
        </p:nvGraphicFramePr>
        <p:xfrm>
          <a:off x="1532239" y="1606378"/>
          <a:ext cx="9292280" cy="525162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365752">
                  <a:extLst>
                    <a:ext uri="{9D8B030D-6E8A-4147-A177-3AD203B41FA5}">
                      <a16:colId xmlns:a16="http://schemas.microsoft.com/office/drawing/2014/main" val="3595836581"/>
                    </a:ext>
                  </a:extLst>
                </a:gridCol>
                <a:gridCol w="4365664">
                  <a:extLst>
                    <a:ext uri="{9D8B030D-6E8A-4147-A177-3AD203B41FA5}">
                      <a16:colId xmlns:a16="http://schemas.microsoft.com/office/drawing/2014/main" val="240549728"/>
                    </a:ext>
                  </a:extLst>
                </a:gridCol>
                <a:gridCol w="2560864">
                  <a:extLst>
                    <a:ext uri="{9D8B030D-6E8A-4147-A177-3AD203B41FA5}">
                      <a16:colId xmlns:a16="http://schemas.microsoft.com/office/drawing/2014/main" val="1570959223"/>
                    </a:ext>
                  </a:extLst>
                </a:gridCol>
              </a:tblGrid>
              <a:tr h="465671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Tipo de dados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Intervalo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Armazenamento</a:t>
                      </a:r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(bytes)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64416"/>
                  </a:ext>
                </a:extLst>
              </a:tr>
              <a:tr h="465671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tinyint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r>
                        <a:rPr lang="en-GB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to 255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11813"/>
                  </a:ext>
                </a:extLst>
              </a:tr>
              <a:tr h="465671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smallint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-32,768 to 32,768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147659"/>
                  </a:ext>
                </a:extLst>
              </a:tr>
              <a:tr h="730817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1800" baseline="30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(-2,147,483,648) to </a:t>
                      </a:r>
                      <a:b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1800" baseline="30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 (2,1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47,483,</a:t>
                      </a:r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647)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312485"/>
                  </a:ext>
                </a:extLst>
              </a:tr>
              <a:tr h="730817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bigint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-2</a:t>
                      </a:r>
                      <a:r>
                        <a:rPr lang="en-US" sz="1800" baseline="30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63</a:t>
                      </a:r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- 2</a:t>
                      </a:r>
                      <a:r>
                        <a:rPr lang="en-US" sz="1800" baseline="30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63</a:t>
                      </a:r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 </a:t>
                      </a:r>
                      <a:b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(+/- 9 quintillion)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669160"/>
                  </a:ext>
                </a:extLst>
              </a:tr>
              <a:tr h="465671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 0 or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59174"/>
                  </a:ext>
                </a:extLst>
              </a:tr>
              <a:tr h="730817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decimal/numeric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-10</a:t>
                      </a:r>
                      <a:r>
                        <a:rPr lang="en-US" sz="1800" baseline="30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+1 through 10</a:t>
                      </a:r>
                      <a:r>
                        <a:rPr lang="en-US" sz="1800" baseline="30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– 1 when maximum</a:t>
                      </a:r>
                      <a:r>
                        <a:rPr lang="en-US" sz="18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precision is used</a:t>
                      </a:r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5-17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575028"/>
                  </a:ext>
                </a:extLst>
              </a:tr>
              <a:tr h="730817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money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-922,337,203,685,477.5808 to 922,337,203,685,477.5807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66878"/>
                  </a:ext>
                </a:extLst>
              </a:tr>
              <a:tr h="465671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smallmoney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-214,748.3648 to 214,748.3647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66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1371030"/>
          </a:xfrm>
        </p:spPr>
        <p:txBody>
          <a:bodyPr/>
          <a:lstStyle/>
          <a:p>
            <a:r>
              <a:rPr lang="pt-BR" dirty="0"/>
              <a:t>Tipos de dados Binários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E71930-350C-4FEA-8006-81A09044E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10954"/>
              </p:ext>
            </p:extLst>
          </p:nvPr>
        </p:nvGraphicFramePr>
        <p:xfrm>
          <a:off x="961503" y="1750609"/>
          <a:ext cx="10268994" cy="203532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422998">
                  <a:extLst>
                    <a:ext uri="{9D8B030D-6E8A-4147-A177-3AD203B41FA5}">
                      <a16:colId xmlns:a16="http://schemas.microsoft.com/office/drawing/2014/main" val="551359896"/>
                    </a:ext>
                  </a:extLst>
                </a:gridCol>
                <a:gridCol w="3422998">
                  <a:extLst>
                    <a:ext uri="{9D8B030D-6E8A-4147-A177-3AD203B41FA5}">
                      <a16:colId xmlns:a16="http://schemas.microsoft.com/office/drawing/2014/main" val="4148861675"/>
                    </a:ext>
                  </a:extLst>
                </a:gridCol>
                <a:gridCol w="3422998">
                  <a:extLst>
                    <a:ext uri="{9D8B030D-6E8A-4147-A177-3AD203B41FA5}">
                      <a16:colId xmlns:a16="http://schemas.microsoft.com/office/drawing/2014/main" val="301608238"/>
                    </a:ext>
                  </a:extLst>
                </a:gridCol>
              </a:tblGrid>
              <a:tr h="430664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Tipo de dados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Intervalo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Armazenamento</a:t>
                      </a:r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(bytes)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29161"/>
                  </a:ext>
                </a:extLst>
              </a:tr>
              <a:tr h="430664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binary(n)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GB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to 8000 bytes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  <a:r>
                        <a:rPr lang="en-GB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bytes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912509"/>
                  </a:ext>
                </a:extLst>
              </a:tr>
              <a:tr h="430664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varbinary(n)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GB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to 8000 bytes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  <a:r>
                        <a:rPr lang="en-GB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bytes + 2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49783"/>
                  </a:ext>
                </a:extLst>
              </a:tr>
              <a:tr h="743337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varbinary(max)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GB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to 2.1 billion (approx.) bytes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  <a:r>
                        <a:rPr lang="en-GB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bytes + 2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81686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CC77163-EA80-4D64-9CE4-5A85BA0420E0}"/>
              </a:ext>
            </a:extLst>
          </p:cNvPr>
          <p:cNvSpPr txBox="1"/>
          <p:nvPr/>
        </p:nvSpPr>
        <p:spPr>
          <a:xfrm>
            <a:off x="723900" y="4241709"/>
            <a:ext cx="1124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tipo de dado 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dirty="0"/>
              <a:t>é do tipo binário, mas está depreciado e marcado para ser removido em versões futuras </a:t>
            </a:r>
          </a:p>
          <a:p>
            <a:r>
              <a:rPr lang="pt-BR" dirty="0"/>
              <a:t>do  SQL Server, pode ser substituído pelo </a:t>
            </a:r>
            <a:r>
              <a:rPr lang="pt-BR" b="1" dirty="0" err="1"/>
              <a:t>varbinary</a:t>
            </a:r>
            <a:r>
              <a:rPr lang="pt-BR" b="1" dirty="0"/>
              <a:t>(</a:t>
            </a:r>
            <a:r>
              <a:rPr lang="pt-BR" b="1" dirty="0" err="1"/>
              <a:t>max</a:t>
            </a:r>
            <a:r>
              <a:rPr lang="pt-BR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1579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Outros tipos de dados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7315464-D049-4B4D-9812-2A7397F59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387764"/>
              </p:ext>
            </p:extLst>
          </p:nvPr>
        </p:nvGraphicFramePr>
        <p:xfrm>
          <a:off x="723901" y="1534110"/>
          <a:ext cx="10569743" cy="535569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61193">
                  <a:extLst>
                    <a:ext uri="{9D8B030D-6E8A-4147-A177-3AD203B41FA5}">
                      <a16:colId xmlns:a16="http://schemas.microsoft.com/office/drawing/2014/main" val="929460336"/>
                    </a:ext>
                  </a:extLst>
                </a:gridCol>
                <a:gridCol w="1976082">
                  <a:extLst>
                    <a:ext uri="{9D8B030D-6E8A-4147-A177-3AD203B41FA5}">
                      <a16:colId xmlns:a16="http://schemas.microsoft.com/office/drawing/2014/main" val="187750115"/>
                    </a:ext>
                  </a:extLst>
                </a:gridCol>
                <a:gridCol w="2673813">
                  <a:extLst>
                    <a:ext uri="{9D8B030D-6E8A-4147-A177-3AD203B41FA5}">
                      <a16:colId xmlns:a16="http://schemas.microsoft.com/office/drawing/2014/main" val="1856914585"/>
                    </a:ext>
                  </a:extLst>
                </a:gridCol>
                <a:gridCol w="4058655">
                  <a:extLst>
                    <a:ext uri="{9D8B030D-6E8A-4147-A177-3AD203B41FA5}">
                      <a16:colId xmlns:a16="http://schemas.microsoft.com/office/drawing/2014/main" val="4157774073"/>
                    </a:ext>
                  </a:extLst>
                </a:gridCol>
              </a:tblGrid>
              <a:tr h="347561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Tipo de Dados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Intervalo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aseline="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Armazenamento</a:t>
                      </a:r>
                      <a:r>
                        <a:rPr lang="en-GB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(bytes)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Remarks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71341"/>
                  </a:ext>
                </a:extLst>
              </a:tr>
              <a:tr h="4950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xml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0-2 GB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0-2 GB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Armazena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XML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estrutura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nativa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hierárquia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781632"/>
                  </a:ext>
                </a:extLst>
              </a:tr>
              <a:tr h="384454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uniqueidentifier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Auto-generated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Globally unique identifier (GUID)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821187"/>
                  </a:ext>
                </a:extLst>
              </a:tr>
              <a:tr h="60033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hierarchyid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n/a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Depends on content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Representa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posição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em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uma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hierárquia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808897"/>
                  </a:ext>
                </a:extLst>
              </a:tr>
              <a:tr h="384454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rowversion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Auto-generated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Previously called timestamp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808738"/>
                  </a:ext>
                </a:extLst>
              </a:tr>
              <a:tr h="4950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geometry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0-2 GB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0-2 GB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Definições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formas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em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geometria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Euclidiana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53596"/>
                  </a:ext>
                </a:extLst>
              </a:tr>
              <a:tr h="679652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geography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0-2</a:t>
                      </a:r>
                      <a:r>
                        <a:rPr lang="en-GB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GB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0-2 GB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Definições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forma no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formato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</a:t>
                      </a:r>
                      <a:r>
                        <a:rPr lang="en-GB" sz="1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geometria</a:t>
                      </a:r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da terra redonda.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4652"/>
                  </a:ext>
                </a:extLst>
              </a:tr>
              <a:tr h="60033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sql_variant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0-8000 bytes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Depends on content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Can</a:t>
                      </a:r>
                      <a:r>
                        <a:rPr lang="en-GB" sz="16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store data of various other data types in the same column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74224"/>
                  </a:ext>
                </a:extLst>
              </a:tr>
              <a:tr h="60033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cursor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n/a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n/a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a storage datatype—used for cursor operations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251733"/>
                  </a:ext>
                </a:extLst>
              </a:tr>
              <a:tr h="60033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table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n/a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n/a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a storage data type—used for query operations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0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3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Precedência de tipos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1" y="1572126"/>
            <a:ext cx="1089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Precedência de tipos de dados determinam qual tipo de dado será escolhido quando expressões de diferentes tipos de dados são combinadas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padrão, o tipo de dado com o menor precedência é convertido para o tipo de dados com a precedência mais 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Conversões de um tipo de dado de uma precedência maior e um menor deve ser feita de forma explícita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 de Precedência (Menor -&gt; Maior)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CHAR -&gt; VARCHAR -&gt; NVARCHAR -&gt; TINYINT -&gt; INT -&gt; DECIMAL -&gt; TIME -&gt; DATE -&gt; DATETIME2 -&gt;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Nem todas as combinações de tipos de dados tem uma conversão (Explicita ou Implícita)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30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Quando os tipos de dados são convertidos?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331495"/>
            <a:ext cx="1089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Cenários de conversão de Tipos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um dados é movido, comparado ou combinado com outro dado;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Durante a atribuição de valor a uma variável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Conversão Implícita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há comparação de dado de um tipo de dados com outro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Transparente ao usuário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Conversão Explícita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Uso das funções CAST ou CONVERT (TRY_CAST ou TRY_CONVERT)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2E1D6AC-8A4C-49BF-A9B8-5074B1147235}"/>
              </a:ext>
            </a:extLst>
          </p:cNvPr>
          <p:cNvSpPr txBox="1"/>
          <p:nvPr/>
        </p:nvSpPr>
        <p:spPr>
          <a:xfrm>
            <a:off x="1247875" y="3429000"/>
            <a:ext cx="78273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000000"/>
                </a:solidFill>
                <a:latin typeface="Consolas" panose="020B0609020204030204" pitchFamily="49" charset="0"/>
              </a:rPr>
              <a:t>column of smallint type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value </a:t>
            </a:r>
            <a:r>
              <a:rPr lang="en-GB" b="0" dirty="0">
                <a:solidFill>
                  <a:srgbClr val="000000"/>
                </a:solidFill>
                <a:latin typeface="Consolas" panose="020B0609020204030204" pitchFamily="49" charset="0"/>
              </a:rPr>
              <a:t>of int type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7D23ABD-EC43-4EC1-8469-E5B060770616}"/>
              </a:ext>
            </a:extLst>
          </p:cNvPr>
          <p:cNvSpPr txBox="1"/>
          <p:nvPr/>
        </p:nvSpPr>
        <p:spPr>
          <a:xfrm>
            <a:off x="1247875" y="4856190"/>
            <a:ext cx="297068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lvl="0"/>
            <a:r>
              <a:rPr lang="en-US" b="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unitprice 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Tipos de dados de caracteres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43841"/>
            <a:ext cx="1089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SQL Server suporta dois tipos de dados de caracteres como tamanho fixo ou tamanho variável: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Byte Único: </a:t>
            </a:r>
            <a:r>
              <a:rPr lang="pt-BR" b="1" dirty="0"/>
              <a:t>CHAR</a:t>
            </a:r>
            <a:r>
              <a:rPr lang="pt-BR" dirty="0"/>
              <a:t> ou </a:t>
            </a:r>
            <a:r>
              <a:rPr lang="pt-BR" b="1" dirty="0"/>
              <a:t>VARCHAR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Um byte armazenado por caractere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Apenas 256 caracteres possível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Multibyte</a:t>
            </a:r>
            <a:r>
              <a:rPr lang="pt-BR" dirty="0"/>
              <a:t>: </a:t>
            </a:r>
            <a:r>
              <a:rPr lang="pt-BR" b="1" dirty="0"/>
              <a:t>NCHAR</a:t>
            </a:r>
            <a:r>
              <a:rPr lang="pt-BR" dirty="0"/>
              <a:t> ou </a:t>
            </a:r>
            <a:r>
              <a:rPr lang="pt-BR" b="1" dirty="0"/>
              <a:t>NVARCHAR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Múltiplos bytes armazenados por caractere (usualmente dois bytes, podendo chegar até quatro)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Mais do que 65.000 caracteres representados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dirty="0" err="1"/>
              <a:t>string</a:t>
            </a:r>
            <a:r>
              <a:rPr lang="pt-BR" dirty="0"/>
              <a:t> deve iniciar com 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Tipos de dados </a:t>
            </a:r>
            <a:r>
              <a:rPr lang="pt-BR" b="1" dirty="0"/>
              <a:t>TEXT</a:t>
            </a:r>
            <a:r>
              <a:rPr lang="pt-BR" dirty="0"/>
              <a:t> e </a:t>
            </a:r>
            <a:r>
              <a:rPr lang="pt-BR" b="1" dirty="0"/>
              <a:t>NTEXT</a:t>
            </a:r>
            <a:r>
              <a:rPr lang="pt-BR" dirty="0"/>
              <a:t>, são depreciados mas ainda podem ser encontrados em sistemas legados.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Substituir por </a:t>
            </a:r>
            <a:r>
              <a:rPr lang="pt-BR" b="1" dirty="0"/>
              <a:t>VARCHAR(MAX) </a:t>
            </a:r>
            <a:r>
              <a:rPr lang="pt-BR" dirty="0"/>
              <a:t>ou </a:t>
            </a:r>
            <a:r>
              <a:rPr lang="pt-BR" b="1" dirty="0"/>
              <a:t>NVARCHAR(MAX)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24206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2235</Words>
  <Application>Microsoft Office PowerPoint</Application>
  <PresentationFormat>Widescreen</PresentationFormat>
  <Paragraphs>357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Calisto MT</vt:lpstr>
      <vt:lpstr>Consolas</vt:lpstr>
      <vt:lpstr>Lucida Sans Unicode</vt:lpstr>
      <vt:lpstr>Segoe UI Light</vt:lpstr>
      <vt:lpstr>SFMono-Regular</vt:lpstr>
      <vt:lpstr>Univers Condensed</vt:lpstr>
      <vt:lpstr>ChronicleVTI</vt:lpstr>
      <vt:lpstr>Módulo 6</vt:lpstr>
      <vt:lpstr>Overview do módulo</vt:lpstr>
      <vt:lpstr>Tipos de dados do sql server</vt:lpstr>
      <vt:lpstr>Tipo de dados números exatos</vt:lpstr>
      <vt:lpstr>Tipos de dados Binários</vt:lpstr>
      <vt:lpstr>Outros tipos de dados</vt:lpstr>
      <vt:lpstr>Precedência de tipos de dados</vt:lpstr>
      <vt:lpstr>Quando os tipos de dados são convertidos? </vt:lpstr>
      <vt:lpstr>Tipos de dados de caracteres </vt:lpstr>
      <vt:lpstr>Collation</vt:lpstr>
      <vt:lpstr>Concatenação de string</vt:lpstr>
      <vt:lpstr>Funções para manipulação de STRING</vt:lpstr>
      <vt:lpstr>O PREDICADO LIKE</vt:lpstr>
      <vt:lpstr>Tipo de dado Data e hora </vt:lpstr>
      <vt:lpstr>Tipo de dado Data e hora </vt:lpstr>
      <vt:lpstr>Tipo de dado Data e hora </vt:lpstr>
      <vt:lpstr>Funções de data e hora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66</cp:revision>
  <dcterms:created xsi:type="dcterms:W3CDTF">2020-11-19T21:18:59Z</dcterms:created>
  <dcterms:modified xsi:type="dcterms:W3CDTF">2020-11-26T05:17:10Z</dcterms:modified>
</cp:coreProperties>
</file>