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691" autoAdjust="0"/>
  </p:normalViewPr>
  <p:slideViewPr>
    <p:cSldViewPr snapToGrid="0">
      <p:cViewPr>
        <p:scale>
          <a:sx n="50" d="100"/>
          <a:sy n="50" d="100"/>
        </p:scale>
        <p:origin x="432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230B-0B61-4CE5-824D-7B49488B45AE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D011-6D96-4288-A001-B47F6AF9F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11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página é formada por 8Kb = 8000bytes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07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2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TSQLV4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#Tmp</a:t>
            </a:r>
          </a:p>
          <a:p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valor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#tmp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(null);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valor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#tmp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valor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#tmp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0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TSQLV4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#Tmp</a:t>
            </a:r>
          </a:p>
          <a:p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valor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#tmp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(null);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valor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#tmp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valor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#tmp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425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TSQLV4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#Tmp</a:t>
            </a:r>
          </a:p>
          <a:p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valor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#tmp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(null);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valor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#tmp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valor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#tmp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82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B6ACE-CB40-4CCC-919D-00BABB3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96" y="732605"/>
            <a:ext cx="4401596" cy="3914947"/>
          </a:xfrm>
        </p:spPr>
        <p:txBody>
          <a:bodyPr>
            <a:normAutofit/>
          </a:bodyPr>
          <a:lstStyle/>
          <a:p>
            <a:r>
              <a:rPr lang="pt-BR" sz="6600" b="1" dirty="0"/>
              <a:t>Módulo 10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3A0FB-672A-43F0-97AC-F37E1023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6" y="1908135"/>
            <a:ext cx="9206862" cy="345834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j-lt"/>
              </a:rPr>
              <a:t>Usando </a:t>
            </a:r>
            <a:r>
              <a:rPr lang="pt-BR" sz="4400" dirty="0" err="1">
                <a:latin typeface="+mj-lt"/>
              </a:rPr>
              <a:t>subconsultas</a:t>
            </a:r>
            <a:endParaRPr lang="pt-BR" sz="4400" dirty="0">
              <a:latin typeface="+mj-lt"/>
            </a:endParaRP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</a:t>
            </a:r>
            <a:r>
              <a:rPr lang="pt-BR" dirty="0" err="1"/>
              <a:t>subconsultas</a:t>
            </a:r>
            <a:r>
              <a:rPr lang="pt-BR" dirty="0"/>
              <a:t> autossuficientes</a:t>
            </a:r>
          </a:p>
          <a:p>
            <a:r>
              <a:rPr lang="pt-BR" dirty="0"/>
              <a:t>Criando </a:t>
            </a:r>
            <a:r>
              <a:rPr lang="pt-BR" dirty="0" err="1"/>
              <a:t>subconsultas</a:t>
            </a:r>
            <a:r>
              <a:rPr lang="pt-BR" dirty="0"/>
              <a:t> correlacionadas</a:t>
            </a:r>
          </a:p>
          <a:p>
            <a:r>
              <a:rPr lang="pt-BR" dirty="0"/>
              <a:t>Usando o predicado EXISTS com </a:t>
            </a:r>
            <a:r>
              <a:rPr lang="pt-BR" dirty="0" err="1"/>
              <a:t>subconsultas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0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66029"/>
          </a:xfrm>
        </p:spPr>
        <p:txBody>
          <a:bodyPr>
            <a:normAutofit fontScale="90000"/>
          </a:bodyPr>
          <a:lstStyle/>
          <a:p>
            <a:r>
              <a:rPr lang="pt-BR" dirty="0"/>
              <a:t>Subconsultas (subqueries)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33786"/>
            <a:ext cx="10691265" cy="4138363"/>
          </a:xfrm>
        </p:spPr>
        <p:txBody>
          <a:bodyPr>
            <a:normAutofit/>
          </a:bodyPr>
          <a:lstStyle/>
          <a:p>
            <a:r>
              <a:rPr lang="pt-BR" dirty="0"/>
              <a:t>Subconsultas são consultas aninhadas. Consultas dentro de consultas.</a:t>
            </a:r>
          </a:p>
          <a:p>
            <a:r>
              <a:rPr lang="pt-BR" dirty="0"/>
              <a:t>O resultado da consulta interna e passado para a consulta externa:</a:t>
            </a:r>
          </a:p>
          <a:p>
            <a:pPr lvl="1"/>
            <a:r>
              <a:rPr lang="pt-BR" dirty="0"/>
              <a:t>A consulta interna age como uma expressão, a partir da perspectiva da consulta externa.</a:t>
            </a:r>
          </a:p>
          <a:p>
            <a:r>
              <a:rPr lang="pt-BR" dirty="0"/>
              <a:t>Subconsultas podem ser autossuficientes ou correlacionadas:</a:t>
            </a:r>
          </a:p>
          <a:p>
            <a:pPr lvl="1"/>
            <a:r>
              <a:rPr lang="pt-BR" dirty="0"/>
              <a:t>Subconsultas autossuficientes não tem dependência na consulta externa</a:t>
            </a:r>
          </a:p>
          <a:p>
            <a:pPr lvl="1"/>
            <a:r>
              <a:rPr lang="pt-BR" dirty="0"/>
              <a:t>Subconsultas correlacionadas dependem do valor passado a partir da consulta externa.</a:t>
            </a:r>
          </a:p>
          <a:p>
            <a:r>
              <a:rPr lang="pt-BR" dirty="0"/>
              <a:t>Podem ser escalares, </a:t>
            </a:r>
            <a:r>
              <a:rPr lang="pt-BR" dirty="0" err="1"/>
              <a:t>multi-valor</a:t>
            </a:r>
            <a:r>
              <a:rPr lang="pt-BR" dirty="0"/>
              <a:t> ou valor de tabela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47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82" y="811665"/>
            <a:ext cx="11639550" cy="542347"/>
          </a:xfrm>
        </p:spPr>
        <p:txBody>
          <a:bodyPr>
            <a:noAutofit/>
          </a:bodyPr>
          <a:lstStyle/>
          <a:p>
            <a:r>
              <a:rPr lang="pt-BR" sz="3200" dirty="0"/>
              <a:t>Subconsultas autossuficientes x CORRELACIONADAS</a:t>
            </a:r>
          </a:p>
        </p:txBody>
      </p:sp>
      <p:grpSp>
        <p:nvGrpSpPr>
          <p:cNvPr id="11" name="Group 5" descr="The graphic shows how, in self-contained subqueries, the inner query does not take information from the outer query. By contrast, in a correlated subquery, the inner query requires information from the outer query.">
            <a:extLst>
              <a:ext uri="{FF2B5EF4-FFF2-40B4-BE49-F238E27FC236}">
                <a16:creationId xmlns:a16="http://schemas.microsoft.com/office/drawing/2014/main" id="{0BC54099-7929-41F9-9384-1A97AC745D93}"/>
              </a:ext>
            </a:extLst>
          </p:cNvPr>
          <p:cNvGrpSpPr/>
          <p:nvPr/>
        </p:nvGrpSpPr>
        <p:grpSpPr>
          <a:xfrm>
            <a:off x="2069467" y="1782593"/>
            <a:ext cx="8053065" cy="4922197"/>
            <a:chOff x="564204" y="1439693"/>
            <a:chExt cx="8053065" cy="4922197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E9B2B7E0-1E44-41DB-86C6-0C21DE1A05DC}"/>
                </a:ext>
              </a:extLst>
            </p:cNvPr>
            <p:cNvSpPr/>
            <p:nvPr/>
          </p:nvSpPr>
          <p:spPr bwMode="auto">
            <a:xfrm>
              <a:off x="564204" y="1439693"/>
              <a:ext cx="3558885" cy="4922197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Outer Query: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eaLnBrk="0" hangingPunct="0"/>
              <a:r>
                <a:rPr lang="en-GB" b="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SELECT orderid, productid, unitprice, qty</a:t>
              </a:r>
            </a:p>
            <a:p>
              <a:pPr eaLnBrk="0" hangingPunct="0"/>
              <a:r>
                <a:rPr lang="en-GB" b="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FROM Sales.OrderDetails</a:t>
              </a:r>
            </a:p>
            <a:p>
              <a:pPr eaLnBrk="0" hangingPunct="0"/>
              <a:r>
                <a:rPr lang="en-GB" b="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WHERE orderid = (        )</a:t>
              </a: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FCEEBE52-6FBF-4D08-A30F-7DC7D7594790}"/>
                </a:ext>
              </a:extLst>
            </p:cNvPr>
            <p:cNvSpPr/>
            <p:nvPr/>
          </p:nvSpPr>
          <p:spPr bwMode="auto">
            <a:xfrm>
              <a:off x="1210451" y="4165869"/>
              <a:ext cx="2698501" cy="1575881"/>
            </a:xfrm>
            <a:prstGeom prst="rect">
              <a:avLst/>
            </a:prstGeom>
            <a:solidFill>
              <a:srgbClr val="4668C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Inner Query: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eaLnBrk="0" hangingPunct="0"/>
              <a:r>
                <a:rPr lang="en-GB" b="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SELECT MAX(orderid) AS lastorder</a:t>
              </a:r>
            </a:p>
            <a:p>
              <a:pPr eaLnBrk="0" hangingPunct="0"/>
              <a:r>
                <a:rPr lang="en-GB" b="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FROM Sales.Orders</a:t>
              </a: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Down Arrow 8">
              <a:extLst>
                <a:ext uri="{FF2B5EF4-FFF2-40B4-BE49-F238E27FC236}">
                  <a16:creationId xmlns:a16="http://schemas.microsoft.com/office/drawing/2014/main" id="{B24A8AD1-1EC1-45EF-91BF-13BDACF2BD17}"/>
                </a:ext>
              </a:extLst>
            </p:cNvPr>
            <p:cNvSpPr/>
            <p:nvPr/>
          </p:nvSpPr>
          <p:spPr bwMode="auto">
            <a:xfrm rot="10800000">
              <a:off x="2773838" y="3190671"/>
              <a:ext cx="583660" cy="1128410"/>
            </a:xfrm>
            <a:prstGeom prst="downArrow">
              <a:avLst/>
            </a:prstGeom>
            <a:solidFill>
              <a:srgbClr val="F472D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D651C7E0-C1D4-462D-8B32-1A3642A53F0D}"/>
                </a:ext>
              </a:extLst>
            </p:cNvPr>
            <p:cNvSpPr/>
            <p:nvPr/>
          </p:nvSpPr>
          <p:spPr bwMode="auto">
            <a:xfrm>
              <a:off x="4555199" y="1439693"/>
              <a:ext cx="4062070" cy="4922197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Outer Query: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eaLnBrk="0" hangingPunct="0"/>
              <a:r>
                <a:rPr lang="en-GB" b="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SELECT orderid, empid, orderdate</a:t>
              </a:r>
            </a:p>
            <a:p>
              <a:pPr eaLnBrk="0" hangingPunct="0"/>
              <a:r>
                <a:rPr lang="en-GB" b="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FROM Sales.Orders AS O1</a:t>
              </a:r>
            </a:p>
            <a:p>
              <a:pPr eaLnBrk="0" hangingPunct="0"/>
              <a:r>
                <a:rPr lang="en-GB" b="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WHERE </a:t>
              </a:r>
            </a:p>
            <a:p>
              <a:pPr eaLnBrk="0" hangingPunct="0"/>
              <a:r>
                <a:rPr lang="en-GB" b="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orderdate = (        )</a:t>
              </a: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7D4FF5EB-29E6-45AE-BF46-BF84581206D7}"/>
                </a:ext>
              </a:extLst>
            </p:cNvPr>
            <p:cNvSpPr/>
            <p:nvPr/>
          </p:nvSpPr>
          <p:spPr bwMode="auto">
            <a:xfrm>
              <a:off x="5058383" y="3949431"/>
              <a:ext cx="3304528" cy="1792320"/>
            </a:xfrm>
            <a:prstGeom prst="rect">
              <a:avLst/>
            </a:prstGeom>
            <a:solidFill>
              <a:srgbClr val="4668C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Inner Query: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eaLnBrk="0" hangingPunct="0"/>
              <a:r>
                <a:rPr lang="en-GB" b="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SELECT MAX(orderdate)  FROM Sales.Orders AS O2</a:t>
              </a:r>
            </a:p>
            <a:p>
              <a:pPr eaLnBrk="0" hangingPunct="0"/>
              <a:r>
                <a:rPr lang="en-GB" b="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WHERE O2.empid = O1.empid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Down Arrow 11">
              <a:extLst>
                <a:ext uri="{FF2B5EF4-FFF2-40B4-BE49-F238E27FC236}">
                  <a16:creationId xmlns:a16="http://schemas.microsoft.com/office/drawing/2014/main" id="{8A805962-F51C-42C7-A11F-471A9ABA80E7}"/>
                </a:ext>
              </a:extLst>
            </p:cNvPr>
            <p:cNvSpPr/>
            <p:nvPr/>
          </p:nvSpPr>
          <p:spPr bwMode="auto">
            <a:xfrm rot="10800000">
              <a:off x="6387856" y="3406115"/>
              <a:ext cx="583660" cy="972767"/>
            </a:xfrm>
            <a:prstGeom prst="downArrow">
              <a:avLst/>
            </a:prstGeom>
            <a:solidFill>
              <a:srgbClr val="F472D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6" name="Down Arrow 12">
              <a:extLst>
                <a:ext uri="{FF2B5EF4-FFF2-40B4-BE49-F238E27FC236}">
                  <a16:creationId xmlns:a16="http://schemas.microsoft.com/office/drawing/2014/main" id="{594FFC9E-C76F-4CCE-90FD-223858CDAE20}"/>
                </a:ext>
              </a:extLst>
            </p:cNvPr>
            <p:cNvSpPr/>
            <p:nvPr/>
          </p:nvSpPr>
          <p:spPr bwMode="auto">
            <a:xfrm>
              <a:off x="7479401" y="2923160"/>
              <a:ext cx="583660" cy="2485419"/>
            </a:xfrm>
            <a:prstGeom prst="downArrow">
              <a:avLst/>
            </a:prstGeom>
            <a:solidFill>
              <a:srgbClr val="F472D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26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922096"/>
            <a:ext cx="11034963" cy="810451"/>
          </a:xfrm>
        </p:spPr>
        <p:txBody>
          <a:bodyPr/>
          <a:lstStyle/>
          <a:p>
            <a:r>
              <a:rPr lang="pt-BR" dirty="0"/>
              <a:t>Escrevendo Subconsultas escalares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F5959D-585B-4296-A910-EFCEB51CD8D3}"/>
              </a:ext>
            </a:extLst>
          </p:cNvPr>
          <p:cNvSpPr txBox="1"/>
          <p:nvPr/>
        </p:nvSpPr>
        <p:spPr>
          <a:xfrm>
            <a:off x="882316" y="1732547"/>
            <a:ext cx="99649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Subconsultas escalares retornam um único valor para a consulta externa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 ser usadas em qualquer lugar como uma expressão de valor único: SELECT, WHERE </a:t>
            </a:r>
            <a:r>
              <a:rPr lang="pt-BR" dirty="0" err="1"/>
              <a:t>etc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a consulta interna retorna um conjunto vazio, o resultado é convertido para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Construção da consulta externa determina onde a consulta interna deve retornar um único valor.</a:t>
            </a:r>
          </a:p>
          <a:p>
            <a:r>
              <a:rPr lang="pt-BR" dirty="0"/>
              <a:t> 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7ECD0EE9-1E76-489B-B448-6B6D0809B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600" y="2542998"/>
            <a:ext cx="7272338" cy="1508105"/>
          </a:xfrm>
          <a:prstGeom prst="roundRect">
            <a:avLst>
              <a:gd name="adj" fmla="val 0"/>
            </a:avLst>
          </a:prstGeom>
          <a:solidFill>
            <a:srgbClr val="D3D3D3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orderid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productid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unitprice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qty</a:t>
            </a: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OrderDetails</a:t>
            </a: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orderid 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   (</a:t>
            </a:r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lastorder</a:t>
            </a: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    FROM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9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922096"/>
            <a:ext cx="11034963" cy="810451"/>
          </a:xfrm>
        </p:spPr>
        <p:txBody>
          <a:bodyPr/>
          <a:lstStyle/>
          <a:p>
            <a:r>
              <a:rPr lang="pt-BR" dirty="0"/>
              <a:t>Escrevendo Subconsultas </a:t>
            </a:r>
            <a:r>
              <a:rPr lang="pt-BR" dirty="0" err="1"/>
              <a:t>multi-valor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F5959D-585B-4296-A910-EFCEB51CD8D3}"/>
              </a:ext>
            </a:extLst>
          </p:cNvPr>
          <p:cNvSpPr txBox="1"/>
          <p:nvPr/>
        </p:nvSpPr>
        <p:spPr>
          <a:xfrm>
            <a:off x="882316" y="1732547"/>
            <a:ext cx="10876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Subconsultas de </a:t>
            </a:r>
            <a:r>
              <a:rPr lang="pt-BR" dirty="0" err="1"/>
              <a:t>multi-valor</a:t>
            </a:r>
            <a:r>
              <a:rPr lang="pt-BR" dirty="0"/>
              <a:t>, retornam mais de uma linha como uma única coluna para a consulta externa.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Definidas com o operador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qualquer valor resultante da </a:t>
            </a:r>
            <a:r>
              <a:rPr lang="pt-BR" dirty="0" err="1"/>
              <a:t>subconsulta</a:t>
            </a:r>
            <a:r>
              <a:rPr lang="pt-BR" dirty="0"/>
              <a:t> combinar com a expressão do predicado IN, então o predicado retorna VERDADEIRO.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ACDBB35A-752C-4118-86B4-0C4ADFADA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20" y="2932876"/>
            <a:ext cx="7272338" cy="1754326"/>
          </a:xfrm>
          <a:prstGeom prst="roundRect">
            <a:avLst>
              <a:gd name="adj" fmla="val 0"/>
            </a:avLst>
          </a:prstGeom>
          <a:solidFill>
            <a:srgbClr val="D3D3D3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custid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orderid</a:t>
            </a: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custid 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b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    SELECT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custid</a:t>
            </a: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    FROM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Customers</a:t>
            </a: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    WHERE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country 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latin typeface="Consolas" panose="020B0609020204030204" pitchFamily="49" charset="0"/>
              </a:rPr>
              <a:t>N'Mexico'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946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922096"/>
            <a:ext cx="11034963" cy="810451"/>
          </a:xfrm>
        </p:spPr>
        <p:txBody>
          <a:bodyPr/>
          <a:lstStyle/>
          <a:p>
            <a:r>
              <a:rPr lang="pt-BR" dirty="0"/>
              <a:t>SUBCONSULTAS CORRELACIONADAS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F5959D-585B-4296-A910-EFCEB51CD8D3}"/>
              </a:ext>
            </a:extLst>
          </p:cNvPr>
          <p:cNvSpPr txBox="1"/>
          <p:nvPr/>
        </p:nvSpPr>
        <p:spPr>
          <a:xfrm>
            <a:off x="882316" y="1732547"/>
            <a:ext cx="10876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Referem-se a elementos das tabelas usadas na consulta externa;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consulta interna é dependente da consulta externa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que torna o teste mais difícil;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Age como se a consulta interna fosse executada uma vez por linha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 retornar um valor escalar ou vários valores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659DFCAC-6C92-4AB0-ABB8-BBBFEC2C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81" y="3431271"/>
            <a:ext cx="7843838" cy="2109907"/>
          </a:xfrm>
          <a:prstGeom prst="roundRect">
            <a:avLst>
              <a:gd name="adj" fmla="val 0"/>
            </a:avLst>
          </a:prstGeom>
          <a:solidFill>
            <a:srgbClr val="D3D3D3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orderid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orderdate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O1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orderdate 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MAX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O2</a:t>
            </a:r>
          </a:p>
          <a:p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O2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 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O1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orderdate</a:t>
            </a:r>
            <a:r>
              <a:rPr lang="en-US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639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922096"/>
            <a:ext cx="11034963" cy="810451"/>
          </a:xfrm>
        </p:spPr>
        <p:txBody>
          <a:bodyPr/>
          <a:lstStyle/>
          <a:p>
            <a:r>
              <a:rPr lang="pt-BR" dirty="0"/>
              <a:t>UTILIZANDO EXISTS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F5959D-585B-4296-A910-EFCEB51CD8D3}"/>
              </a:ext>
            </a:extLst>
          </p:cNvPr>
          <p:cNvSpPr txBox="1"/>
          <p:nvPr/>
        </p:nvSpPr>
        <p:spPr>
          <a:xfrm>
            <a:off x="882316" y="1548883"/>
            <a:ext cx="108765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a </a:t>
            </a:r>
            <a:r>
              <a:rPr lang="pt-BR" dirty="0" err="1"/>
              <a:t>subconsulta</a:t>
            </a:r>
            <a:r>
              <a:rPr lang="pt-BR" dirty="0"/>
              <a:t> é utilizada com a palavra-chave EXISTS, funciona como um teste de existência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VERDADEIRO ou FALSO – nenhuma linha é passada para a consulta externa.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EXISTS avalia para VERDADEIRO ou FALSO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alguma linha é retornada pela </a:t>
            </a:r>
            <a:r>
              <a:rPr lang="pt-BR" dirty="0" err="1"/>
              <a:t>subconsulta</a:t>
            </a:r>
            <a:r>
              <a:rPr lang="pt-BR" dirty="0"/>
              <a:t>, o EXISTS retorna VERDADEIRO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nenhuma linha é retornada, o EXISTS irá retornar FALSO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palavra-chave EXISTS não é utilizada com colunas ou outra expressão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</a:t>
            </a:r>
            <a:r>
              <a:rPr lang="pt-BR" dirty="0" err="1"/>
              <a:t>subconsulta</a:t>
            </a:r>
            <a:r>
              <a:rPr lang="pt-BR" dirty="0"/>
              <a:t> pode ser criada utilizando apenas um asterisco (*)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49A3928-D0B1-4BB5-877E-F4DF544B1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316" y="3811041"/>
            <a:ext cx="4083050" cy="1754326"/>
          </a:xfrm>
          <a:prstGeom prst="roundRect">
            <a:avLst>
              <a:gd name="adj" fmla="val 0"/>
            </a:avLst>
          </a:prstGeom>
          <a:solidFill>
            <a:srgbClr val="D3D3D3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custid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companyname</a:t>
            </a: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Customers </a:t>
            </a:r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c</a:t>
            </a: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b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   SELECT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   FROM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Orders </a:t>
            </a:r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o</a:t>
            </a: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c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o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559C206F-D483-4A49-8458-7F6756248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634" y="3811041"/>
            <a:ext cx="4083050" cy="1754326"/>
          </a:xfrm>
          <a:prstGeom prst="roundRect">
            <a:avLst>
              <a:gd name="adj" fmla="val 0"/>
            </a:avLst>
          </a:prstGeom>
          <a:solidFill>
            <a:srgbClr val="D3D3D3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custid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companyname</a:t>
            </a: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Customers </a:t>
            </a:r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c</a:t>
            </a: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b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   SELECT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   FROM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Orders </a:t>
            </a:r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o</a:t>
            </a:r>
          </a:p>
          <a:p>
            <a:pPr lvl="0"/>
            <a:r>
              <a:rPr lang="en-GB" b="0" dirty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 c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o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r>
              <a:rPr lang="en-GB" b="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691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825</Words>
  <Application>Microsoft Office PowerPoint</Application>
  <PresentationFormat>Widescreen</PresentationFormat>
  <Paragraphs>156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Calisto MT</vt:lpstr>
      <vt:lpstr>Consolas</vt:lpstr>
      <vt:lpstr>Lucida Sans Unicode</vt:lpstr>
      <vt:lpstr>Segoe UI Light</vt:lpstr>
      <vt:lpstr>Univers Condensed</vt:lpstr>
      <vt:lpstr>Verdana</vt:lpstr>
      <vt:lpstr>ChronicleVTI</vt:lpstr>
      <vt:lpstr>Módulo 10</vt:lpstr>
      <vt:lpstr>Overview do módulo</vt:lpstr>
      <vt:lpstr>Subconsultas (subqueries)</vt:lpstr>
      <vt:lpstr>Subconsultas autossuficientes x CORRELACIONADAS</vt:lpstr>
      <vt:lpstr>Escrevendo Subconsultas escalares</vt:lpstr>
      <vt:lpstr>Escrevendo Subconsultas multi-valor</vt:lpstr>
      <vt:lpstr>SUBCONSULTAS CORRELACIONADAS</vt:lpstr>
      <vt:lpstr>UTILIZANDO EXISTS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Allan Sousa</dc:creator>
  <cp:lastModifiedBy>Allan Sousa</cp:lastModifiedBy>
  <cp:revision>110</cp:revision>
  <dcterms:created xsi:type="dcterms:W3CDTF">2020-11-19T21:18:59Z</dcterms:created>
  <dcterms:modified xsi:type="dcterms:W3CDTF">2020-12-04T18:34:01Z</dcterms:modified>
</cp:coreProperties>
</file>