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91" autoAdjust="0"/>
  </p:normalViewPr>
  <p:slideViewPr>
    <p:cSldViewPr snapToGrid="0">
      <p:cViewPr>
        <p:scale>
          <a:sx n="100" d="100"/>
          <a:sy n="100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11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6" y="2813299"/>
            <a:ext cx="9206862" cy="345834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Criando VIEWS, Funções, Tabelas Derivadas e </a:t>
            </a:r>
            <a:r>
              <a:rPr lang="pt-BR" sz="4400" dirty="0" err="1">
                <a:latin typeface="+mj-lt"/>
              </a:rPr>
              <a:t>CTE’s</a:t>
            </a:r>
            <a:endParaRPr lang="pt-BR" sz="4400" dirty="0">
              <a:latin typeface="+mj-lt"/>
            </a:endParaRP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TIPO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92761"/>
            <a:ext cx="10691265" cy="4018227"/>
          </a:xfrm>
        </p:spPr>
        <p:txBody>
          <a:bodyPr>
            <a:normAutofit/>
          </a:bodyPr>
          <a:lstStyle/>
          <a:p>
            <a:r>
              <a:rPr lang="pt-BR" dirty="0"/>
              <a:t>Uma view que suporta parâmetros;</a:t>
            </a:r>
          </a:p>
          <a:p>
            <a:r>
              <a:rPr lang="pt-BR" dirty="0"/>
              <a:t>Função </a:t>
            </a:r>
            <a:r>
              <a:rPr lang="pt-BR" dirty="0" err="1"/>
              <a:t>String_Split</a:t>
            </a:r>
            <a:r>
              <a:rPr lang="pt-BR" dirty="0"/>
              <a:t>, ROWSET;</a:t>
            </a:r>
          </a:p>
          <a:p>
            <a:r>
              <a:rPr lang="pt-BR" dirty="0"/>
              <a:t>Pode ser de instrução única ou múltiplas instruções</a:t>
            </a:r>
          </a:p>
          <a:p>
            <a:r>
              <a:rPr lang="pt-BR" dirty="0"/>
              <a:t>Retornam uma tabela virtual;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60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derivadas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92761"/>
            <a:ext cx="10691265" cy="4018227"/>
          </a:xfrm>
        </p:spPr>
        <p:txBody>
          <a:bodyPr>
            <a:normAutofit/>
          </a:bodyPr>
          <a:lstStyle/>
          <a:p>
            <a:r>
              <a:rPr lang="pt-BR" dirty="0"/>
              <a:t>Não são armazenadas no banco de dados – representam uma tabela virtual</a:t>
            </a:r>
          </a:p>
          <a:p>
            <a:r>
              <a:rPr lang="pt-BR" dirty="0"/>
              <a:t>Permite que você crie consultas mais modulares; </a:t>
            </a:r>
          </a:p>
          <a:p>
            <a:r>
              <a:rPr lang="pt-BR" dirty="0"/>
              <a:t>Seu escopo é a execução da query na qual está definida.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4D7E7C9F-5137-4AAB-850F-22EF9BCB7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654" y="3429000"/>
            <a:ext cx="7574692" cy="137463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column_list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	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/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derived_table_definition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  <a:p>
            <a:pPr lvl="0"/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derived_table_alias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82548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Guia para tabelas derivadas</a:t>
            </a:r>
          </a:p>
        </p:txBody>
      </p:sp>
      <p:sp>
        <p:nvSpPr>
          <p:cNvPr id="7" name="AutoShape 22">
            <a:extLst>
              <a:ext uri="{FF2B5EF4-FFF2-40B4-BE49-F238E27FC236}">
                <a16:creationId xmlns:a16="http://schemas.microsoft.com/office/drawing/2014/main" id="{725572F3-CEBB-4D61-A6BE-D21ABD3E2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923" y="2707942"/>
            <a:ext cx="3511534" cy="4150058"/>
          </a:xfrm>
          <a:prstGeom prst="roundRect">
            <a:avLst>
              <a:gd name="adj" fmla="val 0"/>
            </a:avLst>
          </a:prstGeom>
          <a:solidFill>
            <a:srgbClr val="4668C5"/>
          </a:solidFill>
          <a:ln w="952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indent="109538" algn="ctr">
              <a:defRPr/>
            </a:pP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8" name="Text Box 99">
            <a:extLst>
              <a:ext uri="{FF2B5EF4-FFF2-40B4-BE49-F238E27FC236}">
                <a16:creationId xmlns:a16="http://schemas.microsoft.com/office/drawing/2014/main" id="{C0ECE1C4-124C-4C7F-81A3-071DFC693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923" y="1696051"/>
            <a:ext cx="3511534" cy="1011890"/>
          </a:xfrm>
          <a:prstGeom prst="rect">
            <a:avLst/>
          </a:prstGeom>
          <a:solidFill>
            <a:srgbClr val="00188F"/>
          </a:solidFill>
          <a:ln w="9525" algn="ctr">
            <a:noFill/>
            <a:round/>
            <a:headEnd/>
            <a:tailEnd/>
          </a:ln>
        </p:spPr>
        <p:txBody>
          <a:bodyPr lIns="274320" tIns="109728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Tabelas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Derivadas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Devem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400" b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1A449FD-1E5B-46A3-A154-1AB7ADA94B53}"/>
              </a:ext>
            </a:extLst>
          </p:cNvPr>
          <p:cNvSpPr/>
          <p:nvPr/>
        </p:nvSpPr>
        <p:spPr>
          <a:xfrm>
            <a:off x="2546130" y="2823331"/>
            <a:ext cx="3120907" cy="3806112"/>
          </a:xfrm>
          <a:prstGeom prst="rect">
            <a:avLst/>
          </a:prstGeom>
        </p:spPr>
        <p:txBody>
          <a:bodyPr lIns="0" tIns="0" rIns="0" bIns="0"/>
          <a:lstStyle/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 um </a:t>
            </a:r>
            <a:r>
              <a:rPr lang="en-US" sz="2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apelido</a:t>
            </a:r>
            <a:endParaRPr lang="en-US" sz="2200" b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únicos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todas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colunas</a:t>
            </a:r>
            <a:endParaRPr lang="en-US" sz="2200" b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 usar </a:t>
            </a: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 BY (</a:t>
            </a:r>
            <a:r>
              <a:rPr lang="en-US" sz="2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</a:t>
            </a: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TOP </a:t>
            </a:r>
            <a:r>
              <a:rPr lang="en-US" sz="2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</a:t>
            </a: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OFFSET)</a:t>
            </a:r>
            <a:endParaRPr lang="en-US" sz="2200" b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devem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referenciadas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uma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vez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mesma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consulta.</a:t>
            </a:r>
          </a:p>
        </p:txBody>
      </p:sp>
      <p:sp>
        <p:nvSpPr>
          <p:cNvPr id="10" name="AutoShape 22">
            <a:extLst>
              <a:ext uri="{FF2B5EF4-FFF2-40B4-BE49-F238E27FC236}">
                <a16:creationId xmlns:a16="http://schemas.microsoft.com/office/drawing/2014/main" id="{573D8579-9CD4-4C16-9636-F45DFA573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865" y="2700257"/>
            <a:ext cx="3524455" cy="4157743"/>
          </a:xfrm>
          <a:prstGeom prst="roundRect">
            <a:avLst>
              <a:gd name="adj" fmla="val 0"/>
            </a:avLst>
          </a:prstGeom>
          <a:solidFill>
            <a:srgbClr val="4668C5"/>
          </a:solidFill>
          <a:ln w="952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indent="109538" algn="ctr">
              <a:defRPr/>
            </a:pP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1" name="Text Box 99">
            <a:extLst>
              <a:ext uri="{FF2B5EF4-FFF2-40B4-BE49-F238E27FC236}">
                <a16:creationId xmlns:a16="http://schemas.microsoft.com/office/drawing/2014/main" id="{C3A973E0-F1DA-4696-BF1A-1398F96E1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865" y="1688367"/>
            <a:ext cx="3524455" cy="1011890"/>
          </a:xfrm>
          <a:prstGeom prst="rect">
            <a:avLst/>
          </a:prstGeom>
          <a:solidFill>
            <a:srgbClr val="00188F"/>
          </a:solidFill>
          <a:ln w="9525" algn="ctr">
            <a:noFill/>
            <a:round/>
            <a:headEnd/>
            <a:tailEnd/>
          </a:ln>
        </p:spPr>
        <p:txBody>
          <a:bodyPr lIns="274320" tIns="109728" anchor="ctr"/>
          <a:lstStyle/>
          <a:p>
            <a:pPr algn="ctr"/>
            <a:r>
              <a:rPr lang="en-US" sz="24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Tabelas</a:t>
            </a:r>
            <a:r>
              <a:rPr lang="en-US" sz="24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Derivadas</a:t>
            </a:r>
            <a:r>
              <a:rPr lang="en-US" sz="24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Podem</a:t>
            </a:r>
            <a:r>
              <a:rPr lang="en-US" sz="24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2A6EA54-B12C-457C-B59A-B272F6997BFF}"/>
              </a:ext>
            </a:extLst>
          </p:cNvPr>
          <p:cNvSpPr/>
          <p:nvPr/>
        </p:nvSpPr>
        <p:spPr>
          <a:xfrm>
            <a:off x="6827532" y="2830405"/>
            <a:ext cx="3132390" cy="3806113"/>
          </a:xfrm>
          <a:prstGeom prst="rect">
            <a:avLst/>
          </a:prstGeom>
        </p:spPr>
        <p:txBody>
          <a:bodyPr lIns="0" tIns="0" rIns="0" bIns="0"/>
          <a:lstStyle/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Referenciar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parâmetros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endParaRPr lang="en-US" sz="2200" b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aninhada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com outras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tabelas</a:t>
            </a:r>
            <a:r>
              <a:rPr lang="en-US" sz="2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200" b="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derivadas</a:t>
            </a:r>
            <a:endParaRPr lang="en-US" sz="2200" b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8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1053215" cy="697154"/>
          </a:xfrm>
        </p:spPr>
        <p:txBody>
          <a:bodyPr>
            <a:normAutofit fontScale="90000"/>
          </a:bodyPr>
          <a:lstStyle/>
          <a:p>
            <a:r>
              <a:rPr lang="pt-BR" dirty="0"/>
              <a:t>APELIDOS DE COLUNAS EM tabelas derivadas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7ED114-B6F3-4105-A673-948CD66A54D6}"/>
              </a:ext>
            </a:extLst>
          </p:cNvPr>
          <p:cNvSpPr txBox="1"/>
          <p:nvPr/>
        </p:nvSpPr>
        <p:spPr>
          <a:xfrm>
            <a:off x="700635" y="1752600"/>
            <a:ext cx="10574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Apelidos de colunas podem ser definidos </a:t>
            </a:r>
            <a:r>
              <a:rPr lang="pt-BR" dirty="0" err="1"/>
              <a:t>inline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Apelidos de colunas podem ser definidos externamente</a:t>
            </a: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7991AF31-1FBB-42E5-ABBB-BCF0FE665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89" y="2121932"/>
            <a:ext cx="7983580" cy="1534478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DISTINCT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cust_count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	</a:t>
            </a:r>
          </a:p>
          <a:p>
            <a:pPr lvl="0"/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 </a:t>
            </a:r>
          </a:p>
          <a:p>
            <a:pPr lvl="0"/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derived_year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085881CC-0018-4763-B66F-33CA4FC1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89" y="4471273"/>
            <a:ext cx="7983580" cy="1822192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DISTINCT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cust_count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/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),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FROM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 </a:t>
            </a:r>
            <a:endParaRPr lang="en-US" b="0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/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derived_year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orderyear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252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1053215" cy="697154"/>
          </a:xfrm>
        </p:spPr>
        <p:txBody>
          <a:bodyPr>
            <a:normAutofit fontScale="90000"/>
          </a:bodyPr>
          <a:lstStyle/>
          <a:p>
            <a:r>
              <a:rPr lang="pt-BR" dirty="0"/>
              <a:t>Escrevendo consultas com </a:t>
            </a:r>
            <a:r>
              <a:rPr lang="pt-BR" dirty="0" err="1"/>
              <a:t>cte’S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7ED114-B6F3-4105-A673-948CD66A54D6}"/>
              </a:ext>
            </a:extLst>
          </p:cNvPr>
          <p:cNvSpPr txBox="1"/>
          <p:nvPr/>
        </p:nvSpPr>
        <p:spPr>
          <a:xfrm>
            <a:off x="700634" y="1752600"/>
            <a:ext cx="11053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São expressões de tabela definidas em uma consulta;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São similares as tabelas derivadas no escopo e na forma de nomenclatura;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Diferentemente de tabelas derivadas, </a:t>
            </a:r>
            <a:r>
              <a:rPr lang="pt-BR" dirty="0" err="1"/>
              <a:t>CTE’s</a:t>
            </a:r>
            <a:r>
              <a:rPr lang="pt-BR" dirty="0"/>
              <a:t> suportam múltiplas definições, múltiplas referencias e recursividade.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48ED6BC5-104F-4F63-8B1B-B1CEBD08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654" y="3252829"/>
            <a:ext cx="7574692" cy="1485022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WITH &lt;CTE_name&gt; 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 (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&lt;CTE_definition&gt;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)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&lt;outer query referencing CTE&gt;;</a:t>
            </a:r>
          </a:p>
        </p:txBody>
      </p:sp>
    </p:spTree>
    <p:extLst>
      <p:ext uri="{BB962C8B-B14F-4D97-AF65-F5344CB8AC3E}">
        <p14:creationId xmlns:p14="http://schemas.microsoft.com/office/powerpoint/2010/main" val="287931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1053215" cy="697154"/>
          </a:xfrm>
        </p:spPr>
        <p:txBody>
          <a:bodyPr>
            <a:normAutofit fontScale="90000"/>
          </a:bodyPr>
          <a:lstStyle/>
          <a:p>
            <a:r>
              <a:rPr lang="pt-BR" dirty="0"/>
              <a:t>Criando </a:t>
            </a:r>
            <a:r>
              <a:rPr lang="pt-BR" dirty="0" err="1"/>
              <a:t>umA</a:t>
            </a:r>
            <a:r>
              <a:rPr lang="pt-BR" dirty="0"/>
              <a:t> CTE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7ED114-B6F3-4105-A673-948CD66A54D6}"/>
              </a:ext>
            </a:extLst>
          </p:cNvPr>
          <p:cNvSpPr txBox="1"/>
          <p:nvPr/>
        </p:nvSpPr>
        <p:spPr>
          <a:xfrm>
            <a:off x="700634" y="1619250"/>
            <a:ext cx="11053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Defina uma expressão de tabela dentro da cláusula WITH;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Atribua nomes as colunas (internamente ou externamente);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Passe argumentos se desejado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Referencie a CTE na consulta externa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D89D38AD-F4E0-459A-9A9D-0C25C03CC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451" y="3281614"/>
            <a:ext cx="7983580" cy="2554545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WITH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CTE_year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/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</a:p>
          <a:p>
            <a:pPr lvl="0"/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</a:p>
          <a:p>
            <a:pPr lvl="0"/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DISTINCT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cust_count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CTE_year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0286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1053215" cy="697154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7ED114-B6F3-4105-A673-948CD66A54D6}"/>
              </a:ext>
            </a:extLst>
          </p:cNvPr>
          <p:cNvSpPr txBox="1"/>
          <p:nvPr/>
        </p:nvSpPr>
        <p:spPr>
          <a:xfrm>
            <a:off x="700634" y="1619250"/>
            <a:ext cx="110532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Foi solicitado a equipe de TI a criação de uma visão sobre os dados de vendas que exiba as seguintes informações de todos os clientes que não realizaram nenhum pedido. Utilize a consulta abaixo: </a:t>
            </a:r>
          </a:p>
          <a:p>
            <a:pPr lvl="1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pt-BR" dirty="0"/>
          </a:p>
          <a:p>
            <a:pPr marL="800100" lvl="1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Equipe de Vendas detectou uma lentidão durante a execução do Relatório Geral de Vendas. Após análise prévia da equipe de Banco de Dados, concluiu-se que estavam tendo um custo extra ao consultar tanto a tabela de histórico de vendas (</a:t>
            </a:r>
            <a:r>
              <a:rPr lang="pt-BR" dirty="0" err="1"/>
              <a:t>Sales.OrdersBKP</a:t>
            </a:r>
            <a:r>
              <a:rPr lang="pt-BR" dirty="0"/>
              <a:t>) quanto a tabela de vendas atual (</a:t>
            </a:r>
            <a:r>
              <a:rPr lang="pt-BR" dirty="0" err="1"/>
              <a:t>Sales.Orders</a:t>
            </a:r>
            <a:r>
              <a:rPr lang="pt-BR" dirty="0"/>
              <a:t>). Qual solução podemos utilizar para evitar esse custo extra na consulta? Visto que a tabela de </a:t>
            </a:r>
            <a:r>
              <a:rPr lang="pt-BR" dirty="0" err="1"/>
              <a:t>Sales.OrdersBKP</a:t>
            </a:r>
            <a:r>
              <a:rPr lang="pt-BR" dirty="0"/>
              <a:t> só deve ser consultada quando for buscado por vendas feitas no período anterior a data 01-01-2015.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98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1053215" cy="697154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7ED114-B6F3-4105-A673-948CD66A54D6}"/>
              </a:ext>
            </a:extLst>
          </p:cNvPr>
          <p:cNvSpPr txBox="1"/>
          <p:nvPr/>
        </p:nvSpPr>
        <p:spPr>
          <a:xfrm>
            <a:off x="700634" y="1619250"/>
            <a:ext cx="11053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A diretoria solicitou a você um relatório hierárquico. Onde deve ser exibido o nome do superior, seu cargo na empresa, o nome do seu subordinado e seu cargo na empresa.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38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92762"/>
            <a:ext cx="10691265" cy="3636088"/>
          </a:xfrm>
        </p:spPr>
        <p:txBody>
          <a:bodyPr/>
          <a:lstStyle/>
          <a:p>
            <a:r>
              <a:rPr lang="pt-BR" dirty="0"/>
              <a:t>Criando e utilizando VIEWS</a:t>
            </a:r>
          </a:p>
          <a:p>
            <a:pPr lvl="1"/>
            <a:r>
              <a:rPr lang="pt-BR" dirty="0"/>
              <a:t>VIEWS particionadas, VIEWS indexadas, INSERT, UPDATE e DELETE através de VIEWS</a:t>
            </a:r>
          </a:p>
          <a:p>
            <a:r>
              <a:rPr lang="pt-BR" dirty="0"/>
              <a:t>Criando e Utilizando Funções</a:t>
            </a:r>
          </a:p>
          <a:p>
            <a:pPr lvl="1"/>
            <a:r>
              <a:rPr lang="pt-BR" dirty="0"/>
              <a:t>Funções Escalares</a:t>
            </a:r>
          </a:p>
          <a:p>
            <a:pPr lvl="1"/>
            <a:r>
              <a:rPr lang="pt-BR" dirty="0"/>
              <a:t>Funções de Tabela</a:t>
            </a:r>
          </a:p>
          <a:p>
            <a:r>
              <a:rPr lang="pt-BR" dirty="0"/>
              <a:t>Criando Tabelas Derivadas</a:t>
            </a:r>
          </a:p>
          <a:p>
            <a:r>
              <a:rPr lang="pt-BR" dirty="0"/>
              <a:t>Criando </a:t>
            </a:r>
            <a:r>
              <a:rPr lang="pt-BR" dirty="0" err="1"/>
              <a:t>CTE’s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VIEWS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92762"/>
            <a:ext cx="10691265" cy="3135912"/>
          </a:xfrm>
        </p:spPr>
        <p:txBody>
          <a:bodyPr>
            <a:normAutofit fontScale="92500"/>
          </a:bodyPr>
          <a:lstStyle/>
          <a:p>
            <a:r>
              <a:rPr lang="pt-BR" dirty="0"/>
              <a:t>VIEWS são consultas armazenadas no banco de dados, definidas a partir de um comando SELECT. </a:t>
            </a:r>
          </a:p>
          <a:p>
            <a:r>
              <a:rPr lang="pt-BR" dirty="0"/>
              <a:t>ORDER BY não é permitido em uma view sem o uso de TOP, OFFSET/FETCH ou FOR XML</a:t>
            </a:r>
          </a:p>
          <a:p>
            <a:r>
              <a:rPr lang="pt-BR" dirty="0"/>
              <a:t>Para ordenar o resultado utilizamos o ORDER BY na consulta externa</a:t>
            </a:r>
          </a:p>
          <a:p>
            <a:r>
              <a:rPr lang="pt-BR" dirty="0"/>
              <a:t>Todas as colunas devem ser nomeadas e únicas</a:t>
            </a:r>
          </a:p>
          <a:p>
            <a:r>
              <a:rPr lang="pt-BR" dirty="0"/>
              <a:t>SCHEMABINDING</a:t>
            </a:r>
          </a:p>
          <a:p>
            <a:pPr lvl="1"/>
            <a:r>
              <a:rPr lang="pt-BR" dirty="0"/>
              <a:t>Impede que objetos atrelados a view sejam deletados.</a:t>
            </a:r>
          </a:p>
          <a:p>
            <a:pPr lvl="1"/>
            <a:r>
              <a:rPr lang="pt-BR" dirty="0"/>
              <a:t>Eleva o nível de gerenciamento de alguns objetos.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668895D9-59B1-4D05-B0FC-47C6530DA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654" y="4912022"/>
            <a:ext cx="7574692" cy="137463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VIEW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EmpPhoneList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lastname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firstname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phone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332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VIEWS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92761"/>
            <a:ext cx="10691265" cy="4018227"/>
          </a:xfrm>
        </p:spPr>
        <p:txBody>
          <a:bodyPr>
            <a:normAutofit fontScale="92500"/>
          </a:bodyPr>
          <a:lstStyle/>
          <a:p>
            <a:r>
              <a:rPr lang="pt-BR" dirty="0"/>
              <a:t>VIEWS são consultas armazenadas no banco de dados, definidas a partir de um comando SELECT. </a:t>
            </a:r>
          </a:p>
          <a:p>
            <a:r>
              <a:rPr lang="pt-BR" dirty="0"/>
              <a:t>ORDER BY não é permitido em uma view sem o uso de TOP, OFFSET/FETCH ou FOR XML</a:t>
            </a:r>
          </a:p>
          <a:p>
            <a:r>
              <a:rPr lang="pt-BR" dirty="0"/>
              <a:t>Para ordenar o resultado utilizamos o ORDER BY na consulta externa</a:t>
            </a:r>
          </a:p>
          <a:p>
            <a:r>
              <a:rPr lang="pt-BR" dirty="0"/>
              <a:t>Todas as colunas devem ser nomeadas e únicas</a:t>
            </a:r>
          </a:p>
          <a:p>
            <a:r>
              <a:rPr lang="pt-BR" dirty="0"/>
              <a:t>SCHEMABINDING</a:t>
            </a:r>
          </a:p>
          <a:p>
            <a:pPr lvl="1"/>
            <a:r>
              <a:rPr lang="pt-BR" dirty="0"/>
              <a:t>Impede que objetos atrelados a view sejam deletados.</a:t>
            </a:r>
          </a:p>
          <a:p>
            <a:pPr lvl="1"/>
            <a:r>
              <a:rPr lang="pt-BR" dirty="0"/>
              <a:t>Eleva o nível de gerenciamento de alguns objetos. </a:t>
            </a:r>
          </a:p>
          <a:p>
            <a:r>
              <a:rPr lang="pt-BR" dirty="0"/>
              <a:t>ENCRYPTION</a:t>
            </a:r>
          </a:p>
          <a:p>
            <a:pPr lvl="1"/>
            <a:r>
              <a:rPr lang="pt-BR" dirty="0"/>
              <a:t>Impede que o código da view seja visualizado. O mesmo permanece criptografado na base.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61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DADOS ATRAVÉS DE VIEWS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92761"/>
            <a:ext cx="10691265" cy="4018227"/>
          </a:xfrm>
        </p:spPr>
        <p:txBody>
          <a:bodyPr>
            <a:normAutofit/>
          </a:bodyPr>
          <a:lstStyle/>
          <a:p>
            <a:r>
              <a:rPr lang="pt-BR" dirty="0"/>
              <a:t>É possível realizar operações de DML nas tabelas que estão referenciadas dentro da view, se houve Joins dentro de uma view apenas uma tabela será afetada. </a:t>
            </a:r>
          </a:p>
          <a:p>
            <a:r>
              <a:rPr lang="pt-BR" dirty="0"/>
              <a:t>WITH CHECK OPTION</a:t>
            </a:r>
          </a:p>
          <a:p>
            <a:pPr lvl="1"/>
            <a:r>
              <a:rPr lang="pt-BR" dirty="0"/>
              <a:t>Checa se o dado que está sendo inserido está dentro do critério informado no filtro da view.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99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VIEWS INDEXADAS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92761"/>
            <a:ext cx="10691265" cy="4018227"/>
          </a:xfrm>
        </p:spPr>
        <p:txBody>
          <a:bodyPr>
            <a:normAutofit/>
          </a:bodyPr>
          <a:lstStyle/>
          <a:p>
            <a:r>
              <a:rPr lang="pt-BR" dirty="0"/>
              <a:t>É criado um Índice </a:t>
            </a:r>
            <a:r>
              <a:rPr lang="pt-BR" dirty="0" err="1"/>
              <a:t>Clusterizado</a:t>
            </a:r>
            <a:r>
              <a:rPr lang="pt-BR" dirty="0"/>
              <a:t> na VIEW.</a:t>
            </a:r>
          </a:p>
          <a:p>
            <a:r>
              <a:rPr lang="pt-BR" dirty="0"/>
              <a:t>O resultado da VIEW é persistido dentro de um </a:t>
            </a:r>
            <a:r>
              <a:rPr lang="pt-BR" dirty="0" err="1"/>
              <a:t>clustered</a:t>
            </a:r>
            <a:r>
              <a:rPr lang="pt-BR" dirty="0"/>
              <a:t> index.</a:t>
            </a:r>
          </a:p>
          <a:p>
            <a:r>
              <a:rPr lang="pt-BR" dirty="0"/>
              <a:t>Consultas mais eficazes, porém custo extra na escrita e espaço. </a:t>
            </a:r>
          </a:p>
          <a:p>
            <a:r>
              <a:rPr lang="pt-BR" dirty="0"/>
              <a:t>Obrigatório o uso do </a:t>
            </a:r>
            <a:r>
              <a:rPr lang="pt-BR" dirty="0" err="1"/>
              <a:t>schemabinding</a:t>
            </a:r>
            <a:endParaRPr lang="pt-BR" dirty="0"/>
          </a:p>
          <a:p>
            <a:r>
              <a:rPr lang="pt-BR" dirty="0"/>
              <a:t>Se a consulta for uma consulta agrupada, é necessário utilizar o COUNT_BIG para que o SQL Server faça o rastreio da quantidade de linhas que serão eliminadas em um possível UPDATE ou DELETE.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56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VIEWS particionadas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92761"/>
            <a:ext cx="10691265" cy="4018227"/>
          </a:xfrm>
        </p:spPr>
        <p:txBody>
          <a:bodyPr>
            <a:normAutofit/>
          </a:bodyPr>
          <a:lstStyle/>
          <a:p>
            <a:r>
              <a:rPr lang="pt-BR" dirty="0"/>
              <a:t>É definida pela junção dos conjuntos através do UNION ALL;</a:t>
            </a:r>
          </a:p>
          <a:p>
            <a:r>
              <a:rPr lang="pt-BR" dirty="0"/>
              <a:t>Todas as colunas das tabelas envolvidas devem ser incluída na lista do SELECT;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42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USUÁRIO (UDF)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92761"/>
            <a:ext cx="10691265" cy="4018227"/>
          </a:xfrm>
        </p:spPr>
        <p:txBody>
          <a:bodyPr>
            <a:normAutofit/>
          </a:bodyPr>
          <a:lstStyle/>
          <a:p>
            <a:r>
              <a:rPr lang="pt-BR" dirty="0"/>
              <a:t>Podem ser de dois tipos</a:t>
            </a:r>
          </a:p>
          <a:p>
            <a:pPr lvl="1"/>
            <a:r>
              <a:rPr lang="pt-BR" dirty="0"/>
              <a:t>Do tipo tabela (instrução única e várias instruções);</a:t>
            </a:r>
          </a:p>
          <a:p>
            <a:pPr lvl="1"/>
            <a:r>
              <a:rPr lang="pt-BR" dirty="0"/>
              <a:t>Escalar</a:t>
            </a:r>
          </a:p>
          <a:p>
            <a:r>
              <a:rPr lang="pt-BR" dirty="0"/>
              <a:t>Restrições:</a:t>
            </a:r>
          </a:p>
          <a:p>
            <a:pPr lvl="1"/>
            <a:r>
              <a:rPr lang="pt-BR" dirty="0"/>
              <a:t>DML</a:t>
            </a:r>
          </a:p>
          <a:p>
            <a:pPr lvl="1"/>
            <a:r>
              <a:rPr lang="pt-BR" dirty="0"/>
              <a:t>Tabelas temporárias</a:t>
            </a:r>
          </a:p>
          <a:p>
            <a:pPr lvl="1"/>
            <a:r>
              <a:rPr lang="pt-BR" dirty="0"/>
              <a:t>Tratamento de erros</a:t>
            </a:r>
          </a:p>
          <a:p>
            <a:pPr lvl="1"/>
            <a:r>
              <a:rPr lang="pt-BR" dirty="0"/>
              <a:t>DDL</a:t>
            </a:r>
          </a:p>
          <a:p>
            <a:pPr lvl="1"/>
            <a:r>
              <a:rPr lang="pt-BR" dirty="0"/>
              <a:t>SQL Dinâmico </a:t>
            </a:r>
          </a:p>
          <a:p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94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escalares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92761"/>
            <a:ext cx="10691265" cy="4018227"/>
          </a:xfrm>
        </p:spPr>
        <p:txBody>
          <a:bodyPr>
            <a:normAutofit/>
          </a:bodyPr>
          <a:lstStyle/>
          <a:p>
            <a:r>
              <a:rPr lang="pt-BR" dirty="0"/>
              <a:t>Aceitam parâmetros </a:t>
            </a:r>
          </a:p>
          <a:p>
            <a:r>
              <a:rPr lang="pt-BR" dirty="0"/>
              <a:t>Aplicam cálculos, expressões, consultas e retornam um único valor</a:t>
            </a:r>
          </a:p>
          <a:p>
            <a:r>
              <a:rPr lang="pt-BR" dirty="0"/>
              <a:t>Podem ser determinísticas e não-determinísticas</a:t>
            </a:r>
          </a:p>
          <a:p>
            <a:pPr lvl="1"/>
            <a:r>
              <a:rPr lang="pt-BR" dirty="0"/>
              <a:t>Não-determinísticas executam apenas uma vez para todas as linhas da consulta;</a:t>
            </a:r>
          </a:p>
          <a:p>
            <a:pPr lvl="1"/>
            <a:r>
              <a:rPr lang="pt-BR" dirty="0"/>
              <a:t>Determinísticas executada uma vez para cada linhas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1508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1058</Words>
  <Application>Microsoft Office PowerPoint</Application>
  <PresentationFormat>Widescreen</PresentationFormat>
  <Paragraphs>173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Calisto MT</vt:lpstr>
      <vt:lpstr>Consolas</vt:lpstr>
      <vt:lpstr>Lucida Sans Unicode</vt:lpstr>
      <vt:lpstr>Segoe UI Light</vt:lpstr>
      <vt:lpstr>Univers Condensed</vt:lpstr>
      <vt:lpstr>ChronicleVTI</vt:lpstr>
      <vt:lpstr>Módulo 11</vt:lpstr>
      <vt:lpstr>Overview do módulo</vt:lpstr>
      <vt:lpstr>CRIANDO VIEWS</vt:lpstr>
      <vt:lpstr>CRIANDO VIEWS</vt:lpstr>
      <vt:lpstr>MODIFICANDO DADOS ATRAVÉS DE VIEWS</vt:lpstr>
      <vt:lpstr>VIEWS INDEXADAS</vt:lpstr>
      <vt:lpstr>VIEWS particionadas</vt:lpstr>
      <vt:lpstr>FUNÇÕES DO USUÁRIO (UDF)</vt:lpstr>
      <vt:lpstr>Funções escalares</vt:lpstr>
      <vt:lpstr>FUNÇÕES DO TIPO TABELA</vt:lpstr>
      <vt:lpstr>Tabelas derivadas</vt:lpstr>
      <vt:lpstr>Guia para tabelas derivadas</vt:lpstr>
      <vt:lpstr>APELIDOS DE COLUNAS EM tabelas derivadas</vt:lpstr>
      <vt:lpstr>Escrevendo consultas com cte’S</vt:lpstr>
      <vt:lpstr>Criando umA CTE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133</cp:revision>
  <dcterms:created xsi:type="dcterms:W3CDTF">2020-11-19T21:18:59Z</dcterms:created>
  <dcterms:modified xsi:type="dcterms:W3CDTF">2020-12-07T03:43:30Z</dcterms:modified>
</cp:coreProperties>
</file>