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91" autoAdjust="0"/>
  </p:normalViewPr>
  <p:slideViewPr>
    <p:cSldViewPr snapToGrid="0">
      <p:cViewPr varScale="1">
        <p:scale>
          <a:sx n="66" d="100"/>
          <a:sy n="66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230B-0B61-4CE5-824D-7B49488B45AE}" type="datetimeFigureOut">
              <a:rPr lang="pt-BR" smtClean="0"/>
              <a:t>05/12/2020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D011-6D96-4288-A001-B47F6AF9F8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1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3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3B6ACE-CB40-4CCC-919D-00BABB39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96" y="732605"/>
            <a:ext cx="4401596" cy="3914947"/>
          </a:xfrm>
        </p:spPr>
        <p:txBody>
          <a:bodyPr>
            <a:normAutofit/>
          </a:bodyPr>
          <a:lstStyle/>
          <a:p>
            <a:r>
              <a:rPr lang="pt-BR" sz="6600" b="1" dirty="0"/>
              <a:t>Módulo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3A0FB-672A-43F0-97AC-F37E1023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96" y="1908135"/>
            <a:ext cx="9206862" cy="345834"/>
          </a:xfrm>
        </p:spPr>
        <p:txBody>
          <a:bodyPr>
            <a:noAutofit/>
          </a:bodyPr>
          <a:lstStyle/>
          <a:p>
            <a:r>
              <a:rPr lang="pt-BR" sz="4400" dirty="0">
                <a:latin typeface="+mj-lt"/>
              </a:rPr>
              <a:t>Usando operadores de conjunto</a:t>
            </a:r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6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</a:t>
            </a:r>
            <a:r>
              <a:rPr lang="pt-BR" dirty="0" err="1"/>
              <a:t>outer</a:t>
            </a:r>
            <a:r>
              <a:rPr lang="pt-BR" dirty="0"/>
              <a:t> </a:t>
            </a:r>
            <a:r>
              <a:rPr lang="pt-BR" dirty="0" err="1"/>
              <a:t>applY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OUTER APPLY aplica uma operação na tabela da direita para cada linha fornecida pela tabela da direita</a:t>
            </a:r>
          </a:p>
          <a:p>
            <a:pPr lvl="1"/>
            <a:r>
              <a:rPr lang="pt-BR" dirty="0"/>
              <a:t>Todas as linhas da tabela da esquerda são retornadas. Valores da tabela da direita são retornados quando eles existem, senão é retornado o valor NULL. </a:t>
            </a:r>
          </a:p>
          <a:p>
            <a:r>
              <a:rPr lang="pt-BR" dirty="0"/>
              <a:t>Maioria dos LEFT OUTER </a:t>
            </a:r>
            <a:r>
              <a:rPr lang="pt-BR" dirty="0" err="1"/>
              <a:t>JOINs</a:t>
            </a:r>
            <a:r>
              <a:rPr lang="pt-BR" dirty="0"/>
              <a:t> podem ser reescritos utilizando OUTER APPLY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6A0BA-BB48-49B0-B653-D1CC5D5CBB17}"/>
              </a:ext>
            </a:extLst>
          </p:cNvPr>
          <p:cNvSpPr txBox="1"/>
          <p:nvPr/>
        </p:nvSpPr>
        <p:spPr>
          <a:xfrm>
            <a:off x="2036422" y="3954382"/>
            <a:ext cx="8119156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s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country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supplier_country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c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country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customer_country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Production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Suppliers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country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Customers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cu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cu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country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country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supplier_country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6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Adicionado ao </a:t>
            </a:r>
            <a:r>
              <a:rPr lang="pt-BR" dirty="0" err="1"/>
              <a:t>Github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49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 do módulo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Escrevendo consultas com o operador UNION</a:t>
            </a:r>
          </a:p>
          <a:p>
            <a:r>
              <a:rPr lang="pt-BR" dirty="0"/>
              <a:t>Usando EXCEPT e INTERSECT</a:t>
            </a:r>
          </a:p>
          <a:p>
            <a:r>
              <a:rPr lang="pt-BR" dirty="0"/>
              <a:t>Usando APPLY</a:t>
            </a:r>
          </a:p>
        </p:txBody>
      </p:sp>
    </p:spTree>
    <p:extLst>
      <p:ext uri="{BB962C8B-B14F-4D97-AF65-F5344CB8AC3E}">
        <p14:creationId xmlns:p14="http://schemas.microsoft.com/office/powerpoint/2010/main" val="70809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entre conjuntos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O resultado de duas consultas de entrada pode ser manipulado posteriormente</a:t>
            </a:r>
          </a:p>
          <a:p>
            <a:r>
              <a:rPr lang="pt-BR" dirty="0"/>
              <a:t>Conjuntos podem ser combinados, comparados ou operacionalizados um contra o outro</a:t>
            </a:r>
          </a:p>
          <a:p>
            <a:r>
              <a:rPr lang="pt-BR" dirty="0"/>
              <a:t>Ambos conjuntos devem ter o mesmo número de colunas compatíveis </a:t>
            </a:r>
          </a:p>
          <a:p>
            <a:r>
              <a:rPr lang="pt-BR" dirty="0"/>
              <a:t>ORDER BY não é permitido nas consultas de entrada, mas pode ser usado mas o conjunto inteiro</a:t>
            </a:r>
          </a:p>
          <a:p>
            <a:r>
              <a:rPr lang="pt-BR" dirty="0"/>
              <a:t>NULL é considerado igual quando comparado com outro NULL, em operações de conjunto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2EEBF7D-5105-4E1C-80A3-FFE3FC6829BB}"/>
              </a:ext>
            </a:extLst>
          </p:cNvPr>
          <p:cNvSpPr txBox="1"/>
          <p:nvPr/>
        </p:nvSpPr>
        <p:spPr>
          <a:xfrm>
            <a:off x="2036422" y="4646879"/>
            <a:ext cx="81191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dirty="0">
                <a:solidFill>
                  <a:srgbClr val="000000"/>
                </a:solidFill>
              </a:rPr>
              <a:t>&lt;</a:t>
            </a:r>
            <a:r>
              <a:rPr lang="en-GB" dirty="0">
                <a:solidFill>
                  <a:srgbClr val="0078D7"/>
                </a:solidFill>
              </a:rPr>
              <a:t>SELECT</a:t>
            </a:r>
            <a:r>
              <a:rPr lang="en-GB" dirty="0">
                <a:solidFill>
                  <a:srgbClr val="000000"/>
                </a:solidFill>
              </a:rPr>
              <a:t> query_1&gt;</a:t>
            </a:r>
          </a:p>
          <a:p>
            <a:pPr lvl="0"/>
            <a:r>
              <a:rPr lang="en-GB" dirty="0">
                <a:solidFill>
                  <a:srgbClr val="000000"/>
                </a:solidFill>
              </a:rPr>
              <a:t>&lt;set_operator&gt;</a:t>
            </a:r>
          </a:p>
          <a:p>
            <a:pPr lvl="0"/>
            <a:r>
              <a:rPr lang="en-GB" dirty="0">
                <a:solidFill>
                  <a:srgbClr val="000000"/>
                </a:solidFill>
              </a:rPr>
              <a:t>&lt;</a:t>
            </a:r>
            <a:r>
              <a:rPr lang="en-GB" dirty="0">
                <a:solidFill>
                  <a:srgbClr val="0078D7"/>
                </a:solidFill>
              </a:rPr>
              <a:t>SELECT</a:t>
            </a:r>
            <a:r>
              <a:rPr lang="en-GB" dirty="0">
                <a:solidFill>
                  <a:srgbClr val="000000"/>
                </a:solidFill>
              </a:rPr>
              <a:t> query_2&gt;</a:t>
            </a:r>
          </a:p>
          <a:p>
            <a:pPr lvl="0"/>
            <a:r>
              <a:rPr lang="en-GB" dirty="0">
                <a:solidFill>
                  <a:srgbClr val="000000"/>
                </a:solidFill>
              </a:rPr>
              <a:t>[</a:t>
            </a:r>
            <a:r>
              <a:rPr lang="en-GB" dirty="0">
                <a:solidFill>
                  <a:srgbClr val="0078D7"/>
                </a:solidFill>
              </a:rPr>
              <a:t>ORDER BY </a:t>
            </a:r>
            <a:r>
              <a:rPr lang="en-GB" dirty="0">
                <a:solidFill>
                  <a:srgbClr val="000000"/>
                </a:solidFill>
              </a:rPr>
              <a:t>&lt;sort_list&gt;]</a:t>
            </a:r>
            <a:r>
              <a:rPr lang="en-US" b="0" dirty="0">
                <a:solidFill>
                  <a:srgbClr val="000000"/>
                </a:solidFill>
              </a:rPr>
              <a:t>;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0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operador </a:t>
            </a:r>
            <a:r>
              <a:rPr lang="pt-BR" dirty="0" err="1"/>
              <a:t>union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UNION retorna um conjunto de linhas distintas combinadas a partir das consultas de entrada</a:t>
            </a:r>
          </a:p>
          <a:p>
            <a:r>
              <a:rPr lang="pt-BR" dirty="0"/>
              <a:t>Registros duplicados são removidos durante o processamento (afeta performance) </a:t>
            </a:r>
          </a:p>
          <a:p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8DDBA5C-679F-4FA2-9689-26F7796E131B}"/>
              </a:ext>
            </a:extLst>
          </p:cNvPr>
          <p:cNvGrpSpPr/>
          <p:nvPr/>
        </p:nvGrpSpPr>
        <p:grpSpPr>
          <a:xfrm>
            <a:off x="4447448" y="2701499"/>
            <a:ext cx="2137171" cy="2137171"/>
            <a:chOff x="1124545" y="1457"/>
            <a:chExt cx="2137171" cy="2137171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4E9131B-BA98-4DF9-92F7-344590910C6D}"/>
                </a:ext>
              </a:extLst>
            </p:cNvPr>
            <p:cNvSpPr/>
            <p:nvPr/>
          </p:nvSpPr>
          <p:spPr>
            <a:xfrm>
              <a:off x="1124545" y="1457"/>
              <a:ext cx="2137171" cy="2137171"/>
            </a:xfrm>
            <a:prstGeom prst="ellipse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7" name="Elipse 4">
              <a:extLst>
                <a:ext uri="{FF2B5EF4-FFF2-40B4-BE49-F238E27FC236}">
                  <a16:creationId xmlns:a16="http://schemas.microsoft.com/office/drawing/2014/main" id="{41AE7D7A-8F97-4ABA-BF32-12B76D307E11}"/>
                </a:ext>
              </a:extLst>
            </p:cNvPr>
            <p:cNvSpPr txBox="1"/>
            <p:nvPr/>
          </p:nvSpPr>
          <p:spPr>
            <a:xfrm>
              <a:off x="1437526" y="314438"/>
              <a:ext cx="1511209" cy="15112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17616" tIns="22860" rIns="117616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b="0" kern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Employees</a:t>
              </a:r>
              <a:endParaRPr lang="en-US" sz="1800" b="0" kern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3C20E14-6B31-413D-95A9-25CF04A31E32}"/>
              </a:ext>
            </a:extLst>
          </p:cNvPr>
          <p:cNvGrpSpPr/>
          <p:nvPr/>
        </p:nvGrpSpPr>
        <p:grpSpPr>
          <a:xfrm>
            <a:off x="6271639" y="2666197"/>
            <a:ext cx="2137171" cy="2137171"/>
            <a:chOff x="2834282" y="1457"/>
            <a:chExt cx="2137171" cy="2137171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9B8F137-EB28-43C9-B302-D9D2BF080D15}"/>
                </a:ext>
              </a:extLst>
            </p:cNvPr>
            <p:cNvSpPr/>
            <p:nvPr/>
          </p:nvSpPr>
          <p:spPr>
            <a:xfrm>
              <a:off x="2834282" y="1457"/>
              <a:ext cx="2137171" cy="2137171"/>
            </a:xfrm>
            <a:prstGeom prst="ellipse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0" name="Elipse 4">
              <a:extLst>
                <a:ext uri="{FF2B5EF4-FFF2-40B4-BE49-F238E27FC236}">
                  <a16:creationId xmlns:a16="http://schemas.microsoft.com/office/drawing/2014/main" id="{4934F1AC-B498-4AAA-8810-7A161718AC80}"/>
                </a:ext>
              </a:extLst>
            </p:cNvPr>
            <p:cNvSpPr txBox="1"/>
            <p:nvPr/>
          </p:nvSpPr>
          <p:spPr>
            <a:xfrm>
              <a:off x="3147263" y="314438"/>
              <a:ext cx="1511209" cy="15112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17616" tIns="22860" rIns="117616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b="0" kern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Customers</a:t>
              </a:r>
              <a:endParaRPr lang="en-US" sz="1800" b="0" kern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AutoShape 3">
            <a:extLst>
              <a:ext uri="{FF2B5EF4-FFF2-40B4-BE49-F238E27FC236}">
                <a16:creationId xmlns:a16="http://schemas.microsoft.com/office/drawing/2014/main" id="{2692F90B-A16D-43DF-8325-588581B1A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060" y="5081047"/>
            <a:ext cx="8119156" cy="1631216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-- only distinct rows from both queries are returned</a:t>
            </a:r>
            <a:endParaRPr lang="en-GB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country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region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city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HR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Employees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country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region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city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Customers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endParaRPr lang="en-US" sz="2000" b="0" dirty="0">
              <a:solidFill>
                <a:srgbClr val="000000"/>
              </a:solidFill>
              <a:latin typeface="Consolas" panose="020B0609020204030204" pitchFamily="49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55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operador </a:t>
            </a:r>
            <a:r>
              <a:rPr lang="pt-BR" dirty="0" err="1"/>
              <a:t>union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UNION ALL retorna um conjunto de resultados com todas as linhas de ambas consultas de entrada.</a:t>
            </a:r>
          </a:p>
          <a:p>
            <a:r>
              <a:rPr lang="pt-BR" dirty="0"/>
              <a:t>Para evitar problemas de performance causados pelo filtro de duplicados, use UNION ALL ao invés de UNION. </a:t>
            </a:r>
          </a:p>
          <a:p>
            <a:endParaRPr lang="pt-BR" dirty="0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6BDDF126-2131-4A07-9B97-96D301EDB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688" y="3429000"/>
            <a:ext cx="8119156" cy="1200329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-- all rows from both queries will be returned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country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region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city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HR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Employees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country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region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city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Customers</a:t>
            </a:r>
            <a:r>
              <a:rPr lang="en-US" b="0" dirty="0">
                <a:latin typeface="Consolas" panose="020B0609020204030204" pitchFamily="49" charset="0"/>
                <a:cs typeface="Lucida Sans Unicode" panose="020B0602030504020204" pitchFamily="34" charset="0"/>
              </a:rPr>
              <a:t>;</a:t>
            </a:r>
            <a:endParaRPr lang="en-GB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7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operador </a:t>
            </a:r>
            <a:r>
              <a:rPr lang="pt-BR" dirty="0" err="1"/>
              <a:t>intersect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INTERSECT retorna as linhas distintas que aparecem em ambos resultados das consultas de entrada</a:t>
            </a:r>
          </a:p>
          <a:p>
            <a:endParaRPr lang="pt-BR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B52A4DA-A935-4482-B142-E898C93EA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422" y="4729656"/>
            <a:ext cx="8119156" cy="1323439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GB" sz="2000">
                <a:solidFill>
                  <a:srgbClr val="008000"/>
                </a:solidFill>
                <a:latin typeface="Consolas" panose="020B0609020204030204" pitchFamily="49" charset="0"/>
              </a:rPr>
              <a:t>-- only rows that exist in both queries will be returned</a:t>
            </a:r>
            <a:endParaRPr lang="en-GB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0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2000">
                <a:solidFill>
                  <a:prstClr val="black"/>
                </a:solidFill>
                <a:latin typeface="Consolas" panose="020B0609020204030204" pitchFamily="49" charset="0"/>
              </a:rPr>
              <a:t> country</a:t>
            </a:r>
            <a:r>
              <a:rPr lang="en-GB" sz="20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>
                <a:solidFill>
                  <a:prstClr val="black"/>
                </a:solidFill>
                <a:latin typeface="Consolas" panose="020B0609020204030204" pitchFamily="49" charset="0"/>
              </a:rPr>
              <a:t> region</a:t>
            </a:r>
            <a:r>
              <a:rPr lang="en-GB" sz="20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>
                <a:solidFill>
                  <a:prstClr val="black"/>
                </a:solidFill>
                <a:latin typeface="Consolas" panose="020B0609020204030204" pitchFamily="49" charset="0"/>
              </a:rPr>
              <a:t> city </a:t>
            </a:r>
            <a:r>
              <a:rPr lang="en-GB" sz="20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2000">
                <a:solidFill>
                  <a:prstClr val="black"/>
                </a:solidFill>
                <a:latin typeface="Consolas" panose="020B0609020204030204" pitchFamily="49" charset="0"/>
              </a:rPr>
              <a:t> HR</a:t>
            </a:r>
            <a:r>
              <a:rPr lang="en-GB" sz="20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>
                <a:solidFill>
                  <a:prstClr val="black"/>
                </a:solidFill>
                <a:latin typeface="Consolas" panose="020B0609020204030204" pitchFamily="49" charset="0"/>
              </a:rPr>
              <a:t>Employees</a:t>
            </a: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INTERSECT</a:t>
            </a:r>
            <a:endParaRPr lang="en-US" sz="20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20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2000">
                <a:solidFill>
                  <a:prstClr val="black"/>
                </a:solidFill>
                <a:latin typeface="Consolas" panose="020B0609020204030204" pitchFamily="49" charset="0"/>
              </a:rPr>
              <a:t> country</a:t>
            </a:r>
            <a:r>
              <a:rPr lang="en-GB" sz="20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>
                <a:solidFill>
                  <a:prstClr val="black"/>
                </a:solidFill>
                <a:latin typeface="Consolas" panose="020B0609020204030204" pitchFamily="49" charset="0"/>
              </a:rPr>
              <a:t> region</a:t>
            </a:r>
            <a:r>
              <a:rPr lang="en-GB" sz="20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>
                <a:solidFill>
                  <a:prstClr val="black"/>
                </a:solidFill>
                <a:latin typeface="Consolas" panose="020B0609020204030204" pitchFamily="49" charset="0"/>
              </a:rPr>
              <a:t> city </a:t>
            </a:r>
            <a:r>
              <a:rPr lang="en-GB" sz="20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200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GB" sz="20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>
                <a:solidFill>
                  <a:prstClr val="black"/>
                </a:solidFill>
                <a:latin typeface="Consolas" panose="020B0609020204030204" pitchFamily="49" charset="0"/>
              </a:rPr>
              <a:t>Customers</a:t>
            </a:r>
            <a:r>
              <a:rPr lang="en-GB" sz="200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B1CD20A-77B1-4E5A-B641-B193E6ECCA1B}"/>
              </a:ext>
            </a:extLst>
          </p:cNvPr>
          <p:cNvGrpSpPr/>
          <p:nvPr/>
        </p:nvGrpSpPr>
        <p:grpSpPr>
          <a:xfrm>
            <a:off x="3962251" y="2243581"/>
            <a:ext cx="2370832" cy="2370832"/>
            <a:chOff x="2438251" y="0"/>
            <a:chExt cx="2370832" cy="2370832"/>
          </a:xfrm>
        </p:grpSpPr>
        <p:sp>
          <p:nvSpPr>
            <p:cNvPr id="10" name="Elipse 9" descr="A blue circle with white text reading &quot;Employees&quot;. The circle partially overlaps with the circle labelled &quot;Customers&quot;." title="Employees">
              <a:extLst>
                <a:ext uri="{FF2B5EF4-FFF2-40B4-BE49-F238E27FC236}">
                  <a16:creationId xmlns:a16="http://schemas.microsoft.com/office/drawing/2014/main" id="{6686341A-3334-4DEF-8593-B1E9CB574F6A}"/>
                </a:ext>
              </a:extLst>
            </p:cNvPr>
            <p:cNvSpPr/>
            <p:nvPr/>
          </p:nvSpPr>
          <p:spPr>
            <a:xfrm>
              <a:off x="2438251" y="0"/>
              <a:ext cx="2370832" cy="2370832"/>
            </a:xfrm>
            <a:prstGeom prst="ellipse">
              <a:avLst/>
            </a:prstGeom>
            <a:solidFill>
              <a:srgbClr val="0078D7">
                <a:alpha val="4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Elipse 4">
              <a:extLst>
                <a:ext uri="{FF2B5EF4-FFF2-40B4-BE49-F238E27FC236}">
                  <a16:creationId xmlns:a16="http://schemas.microsoft.com/office/drawing/2014/main" id="{4544ED57-CE45-434F-B962-894396FCADC1}"/>
                </a:ext>
              </a:extLst>
            </p:cNvPr>
            <p:cNvSpPr txBox="1"/>
            <p:nvPr/>
          </p:nvSpPr>
          <p:spPr>
            <a:xfrm>
              <a:off x="2785451" y="347200"/>
              <a:ext cx="1676432" cy="16764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30475" tIns="25400" rIns="130475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Employees</a:t>
              </a:r>
              <a:endParaRPr lang="en-US" sz="2000" kern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8520138-2841-458F-B952-900A02876215}"/>
              </a:ext>
            </a:extLst>
          </p:cNvPr>
          <p:cNvGrpSpPr/>
          <p:nvPr/>
        </p:nvGrpSpPr>
        <p:grpSpPr>
          <a:xfrm>
            <a:off x="5858916" y="2243587"/>
            <a:ext cx="2370832" cy="2370832"/>
            <a:chOff x="4334916" y="6"/>
            <a:chExt cx="2370832" cy="2370832"/>
          </a:xfrm>
        </p:grpSpPr>
        <p:sp>
          <p:nvSpPr>
            <p:cNvPr id="8" name="Elipse 7" descr="A blue circle with white text reading &quot;Customers&quot;. The circle partially overlaps with the circle labelled &quot;Employees&quot;." title="Customers">
              <a:extLst>
                <a:ext uri="{FF2B5EF4-FFF2-40B4-BE49-F238E27FC236}">
                  <a16:creationId xmlns:a16="http://schemas.microsoft.com/office/drawing/2014/main" id="{16DA19CE-557B-4C8F-9171-D7FC1BB36964}"/>
                </a:ext>
              </a:extLst>
            </p:cNvPr>
            <p:cNvSpPr/>
            <p:nvPr/>
          </p:nvSpPr>
          <p:spPr>
            <a:xfrm>
              <a:off x="4334916" y="6"/>
              <a:ext cx="2370832" cy="2370832"/>
            </a:xfrm>
            <a:prstGeom prst="ellipse">
              <a:avLst/>
            </a:prstGeom>
            <a:solidFill>
              <a:srgbClr val="0078D7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Elipse 6">
              <a:extLst>
                <a:ext uri="{FF2B5EF4-FFF2-40B4-BE49-F238E27FC236}">
                  <a16:creationId xmlns:a16="http://schemas.microsoft.com/office/drawing/2014/main" id="{5842A9AC-00CB-4FF0-BBB9-03AE286295C5}"/>
                </a:ext>
              </a:extLst>
            </p:cNvPr>
            <p:cNvSpPr txBox="1"/>
            <p:nvPr/>
          </p:nvSpPr>
          <p:spPr>
            <a:xfrm>
              <a:off x="4682116" y="347206"/>
              <a:ext cx="1676432" cy="16764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30475" tIns="25400" rIns="130475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Customers</a:t>
              </a:r>
              <a:endParaRPr lang="en-US" sz="2000" kern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99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OPERADOR EXCEPT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EXCEPT retorna apenas as linhas distintas do conjunto que está a esquerda. </a:t>
            </a:r>
          </a:p>
          <a:p>
            <a:pPr lvl="1"/>
            <a:r>
              <a:rPr lang="pt-BR" dirty="0"/>
              <a:t>A ordem das consultas de entrada importa. </a:t>
            </a:r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DCC84ED-399A-489D-87C1-F1458E097B31}"/>
              </a:ext>
            </a:extLst>
          </p:cNvPr>
          <p:cNvGrpSpPr/>
          <p:nvPr/>
        </p:nvGrpSpPr>
        <p:grpSpPr>
          <a:xfrm>
            <a:off x="3402269" y="2486442"/>
            <a:ext cx="2567285" cy="2567285"/>
            <a:chOff x="2261443" y="408"/>
            <a:chExt cx="2567285" cy="2567285"/>
          </a:xfrm>
        </p:grpSpPr>
        <p:sp>
          <p:nvSpPr>
            <p:cNvPr id="19" name="Elipse 18" descr="A blue circle with white text reading &quot;Employees&quot;. The circle partially overlaps with the circle labelled &quot;Customers&quot;. Where they overlap, a section of the blue circle is missing." title="Employees">
              <a:extLst>
                <a:ext uri="{FF2B5EF4-FFF2-40B4-BE49-F238E27FC236}">
                  <a16:creationId xmlns:a16="http://schemas.microsoft.com/office/drawing/2014/main" id="{FEAC9AA3-990C-474A-BEBF-C03CBEFC3BD9}"/>
                </a:ext>
              </a:extLst>
            </p:cNvPr>
            <p:cNvSpPr/>
            <p:nvPr/>
          </p:nvSpPr>
          <p:spPr>
            <a:xfrm>
              <a:off x="2261443" y="408"/>
              <a:ext cx="2567285" cy="2567285"/>
            </a:xfrm>
            <a:prstGeom prst="ellipse">
              <a:avLst/>
            </a:prstGeom>
            <a:solidFill>
              <a:srgbClr val="0078D7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0" name="Elipse 4">
              <a:extLst>
                <a:ext uri="{FF2B5EF4-FFF2-40B4-BE49-F238E27FC236}">
                  <a16:creationId xmlns:a16="http://schemas.microsoft.com/office/drawing/2014/main" id="{E4671D4D-D238-40C6-A1E2-F3B1AA7628FF}"/>
                </a:ext>
              </a:extLst>
            </p:cNvPr>
            <p:cNvSpPr txBox="1"/>
            <p:nvPr/>
          </p:nvSpPr>
          <p:spPr>
            <a:xfrm>
              <a:off x="2637413" y="376378"/>
              <a:ext cx="1815345" cy="1815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41286" tIns="31750" rIns="141286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500" kern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Employees</a:t>
              </a:r>
              <a:endParaRPr lang="en-US" sz="2500" kern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23FA98E-5073-44DC-8138-E07A7100DD9D}"/>
              </a:ext>
            </a:extLst>
          </p:cNvPr>
          <p:cNvGrpSpPr/>
          <p:nvPr/>
        </p:nvGrpSpPr>
        <p:grpSpPr>
          <a:xfrm>
            <a:off x="5496732" y="2486442"/>
            <a:ext cx="2567285" cy="2567285"/>
            <a:chOff x="4355906" y="408"/>
            <a:chExt cx="2567285" cy="2567285"/>
          </a:xfrm>
        </p:grpSpPr>
        <p:sp>
          <p:nvSpPr>
            <p:cNvPr id="17" name="Elipse 16" descr="A white circle with black text reading &quot;Customers&quot;. The circle partially overlaps with the circle labelled &quot;Employees&quot;. Where they overlap, a section of the blue circle is missing." title="Customers">
              <a:extLst>
                <a:ext uri="{FF2B5EF4-FFF2-40B4-BE49-F238E27FC236}">
                  <a16:creationId xmlns:a16="http://schemas.microsoft.com/office/drawing/2014/main" id="{F26C1218-F503-433D-BF00-03DD15061BA9}"/>
                </a:ext>
              </a:extLst>
            </p:cNvPr>
            <p:cNvSpPr/>
            <p:nvPr/>
          </p:nvSpPr>
          <p:spPr>
            <a:xfrm>
              <a:off x="4355906" y="408"/>
              <a:ext cx="2567285" cy="2567285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8" name="Elipse 6">
              <a:extLst>
                <a:ext uri="{FF2B5EF4-FFF2-40B4-BE49-F238E27FC236}">
                  <a16:creationId xmlns:a16="http://schemas.microsoft.com/office/drawing/2014/main" id="{5E791BFE-9F65-48AF-A4B7-40D33B692EF6}"/>
                </a:ext>
              </a:extLst>
            </p:cNvPr>
            <p:cNvSpPr txBox="1"/>
            <p:nvPr/>
          </p:nvSpPr>
          <p:spPr>
            <a:xfrm>
              <a:off x="4731876" y="376378"/>
              <a:ext cx="1815345" cy="1815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141286" tIns="31750" rIns="141286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500" kern="1200" dirty="0">
                  <a:latin typeface="Segoe UI" panose="020B0502040204020203" pitchFamily="34" charset="0"/>
                  <a:cs typeface="Segoe UI" panose="020B0502040204020203" pitchFamily="34" charset="0"/>
                </a:rPr>
                <a:t>Customers</a:t>
              </a:r>
              <a:endParaRPr lang="en-US" sz="2500" kern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AutoShape 3">
            <a:extLst>
              <a:ext uri="{FF2B5EF4-FFF2-40B4-BE49-F238E27FC236}">
                <a16:creationId xmlns:a16="http://schemas.microsoft.com/office/drawing/2014/main" id="{AEEE0DAE-5DD6-4395-A09C-C449ED7B3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422" y="5274184"/>
            <a:ext cx="8119156" cy="1323439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/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-- only rows from Employees will be returned</a:t>
            </a:r>
            <a:endParaRPr lang="en-GB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country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region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city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HR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Employees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EXCEPT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country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region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city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prstClr val="black"/>
                </a:solidFill>
                <a:latin typeface="Consolas" panose="020B0609020204030204" pitchFamily="49" charset="0"/>
              </a:rPr>
              <a:t>Customers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6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operador </a:t>
            </a:r>
            <a:r>
              <a:rPr lang="pt-BR" dirty="0" err="1"/>
              <a:t>apply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APPLY é um operador de tabela usado na cláusula FROM.</a:t>
            </a:r>
          </a:p>
          <a:p>
            <a:r>
              <a:rPr lang="pt-BR" dirty="0"/>
              <a:t>Duas formas: CROSS APPLY e OUTER APPLY</a:t>
            </a:r>
          </a:p>
          <a:p>
            <a:r>
              <a:rPr lang="pt-BR" dirty="0"/>
              <a:t>Opera sobre duas tabelas de entrada, referenciadas como esquerda e direita</a:t>
            </a:r>
          </a:p>
          <a:p>
            <a:r>
              <a:rPr lang="pt-BR" dirty="0"/>
              <a:t>A tabela da direita pode ser qualquer tabela incluindo tabelas derivadas ou </a:t>
            </a:r>
            <a:r>
              <a:rPr lang="pt-BR" dirty="0" err="1"/>
              <a:t>Table-valued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(Função de Tabela)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7946386D-5502-40BF-A89A-3E596BCA3828}"/>
              </a:ext>
            </a:extLst>
          </p:cNvPr>
          <p:cNvSpPr txBox="1"/>
          <p:nvPr/>
        </p:nvSpPr>
        <p:spPr>
          <a:xfrm>
            <a:off x="2036422" y="3996912"/>
            <a:ext cx="8119156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b="0" dirty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4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&lt;column_list&gt;</a:t>
            </a:r>
          </a:p>
          <a:p>
            <a:pPr lvl="0"/>
            <a:r>
              <a:rPr lang="en-US" sz="2400" b="0" dirty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4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&lt;left_table_source&gt; </a:t>
            </a:r>
            <a:r>
              <a:rPr lang="en-US" sz="2400" b="0" dirty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4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&lt;alias&gt;</a:t>
            </a:r>
          </a:p>
          <a:p>
            <a:pPr lvl="0"/>
            <a:r>
              <a:rPr lang="en-US" sz="2400" b="0" dirty="0">
                <a:solidFill>
                  <a:srgbClr val="FFFFFF">
                    <a:lumMod val="50000"/>
                  </a:srgb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[CROSS]|[OUTER] APPLY </a:t>
            </a:r>
          </a:p>
          <a:p>
            <a:pPr lvl="0"/>
            <a:r>
              <a:rPr lang="en-US" sz="24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&lt;right_table_source&gt; </a:t>
            </a:r>
            <a:r>
              <a:rPr lang="en-US" sz="2400" b="0" dirty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400" b="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&lt;alias&gt;;</a:t>
            </a:r>
          </a:p>
          <a:p>
            <a:pPr lvl="0"/>
            <a:endParaRPr lang="en-US" sz="2400" b="0" dirty="0">
              <a:solidFill>
                <a:srgbClr val="00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5F8C7-F239-40F4-9C30-04C25D0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CROSS APPLY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64EC1-3442-41C2-AB5B-A56489E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610956"/>
            <a:ext cx="10691265" cy="3636088"/>
          </a:xfrm>
        </p:spPr>
        <p:txBody>
          <a:bodyPr/>
          <a:lstStyle/>
          <a:p>
            <a:r>
              <a:rPr lang="pt-BR" dirty="0"/>
              <a:t>CROSS APPLY aplica uma operação na tabela da direita para cada linha fornecida pela tabela da esquerda;</a:t>
            </a:r>
          </a:p>
          <a:p>
            <a:pPr lvl="1"/>
            <a:r>
              <a:rPr lang="pt-BR" dirty="0"/>
              <a:t>Apenas linhas com resultados em ambas tabelas são retornados</a:t>
            </a:r>
          </a:p>
          <a:p>
            <a:r>
              <a:rPr lang="pt-BR" dirty="0"/>
              <a:t>Maioria dos INNER JOIN podem ser reescritos utilizando CROSS APPLY 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72B6380-816F-4A95-9FDE-E7E8D8F7648D}"/>
              </a:ext>
            </a:extLst>
          </p:cNvPr>
          <p:cNvSpPr txBox="1"/>
          <p:nvPr/>
        </p:nvSpPr>
        <p:spPr>
          <a:xfrm>
            <a:off x="2036422" y="3492540"/>
            <a:ext cx="811915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od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od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od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qty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Orders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o</a:t>
            </a: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productid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unitprice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Consolas" panose="020B0609020204030204" pitchFamily="49" charset="0"/>
              </a:rPr>
              <a:t> qty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Sales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OrderDetails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so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orderid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od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4400252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657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Calisto MT</vt:lpstr>
      <vt:lpstr>Consolas</vt:lpstr>
      <vt:lpstr>Lucida Sans Unicode</vt:lpstr>
      <vt:lpstr>Segoe UI</vt:lpstr>
      <vt:lpstr>Univers Condensed</vt:lpstr>
      <vt:lpstr>ChronicleVTI</vt:lpstr>
      <vt:lpstr>Módulo 12</vt:lpstr>
      <vt:lpstr>Overview do módulo</vt:lpstr>
      <vt:lpstr>Interação entre conjuntos</vt:lpstr>
      <vt:lpstr>Usando o operador union</vt:lpstr>
      <vt:lpstr>Usando o operador union all </vt:lpstr>
      <vt:lpstr>Usando o operador intersect</vt:lpstr>
      <vt:lpstr>USANDO O OPERADOR EXCEPT</vt:lpstr>
      <vt:lpstr>Usando o operador apply</vt:lpstr>
      <vt:lpstr>OPERADOR CROSS APPLY</vt:lpstr>
      <vt:lpstr>Operador outer applY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</dc:title>
  <dc:creator>Allan Sousa</dc:creator>
  <cp:lastModifiedBy>Allan Sousa</cp:lastModifiedBy>
  <cp:revision>117</cp:revision>
  <dcterms:created xsi:type="dcterms:W3CDTF">2020-11-19T21:18:59Z</dcterms:created>
  <dcterms:modified xsi:type="dcterms:W3CDTF">2020-12-05T22:16:42Z</dcterms:modified>
</cp:coreProperties>
</file>