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 varScale="1">
        <p:scale>
          <a:sx n="73" d="100"/>
          <a:sy n="73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1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1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página é formada por 8Kb = 8000bytes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7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6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Operador +=, não substitui o valor ele acrescenta dados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9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2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9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53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Usando Funções do SQL Server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CONVERTENDO NULL COM A FUNÇÃO ISNULL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ISNULL substitui o valor NULL por um valor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ANSI, Recomenda-se o uso do COALESCE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7258BBD-FDE0-433C-883F-97E3A931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878" y="2831144"/>
            <a:ext cx="7902222" cy="59785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ISNULL(region, 'N/A') AS region, country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Sales.Customers;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5D8DCF6-9173-4ABE-B966-89069B1B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878" y="3452977"/>
            <a:ext cx="7902222" cy="170710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custid      city            region          country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----------- --------------- --------------- ---------------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7           Strasbourg      N/A             France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9           Marseille       N/A             France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32          Eugene          OR              USA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43          Walla Walla     WA              USA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>
                <a:solidFill>
                  <a:srgbClr val="000000"/>
                </a:solidFill>
                <a:latin typeface="Lucida Sans Typewriter" pitchFamily="49" charset="0"/>
              </a:rPr>
              <a:t>45          San Francisco   CA              USA</a:t>
            </a:r>
          </a:p>
        </p:txBody>
      </p:sp>
    </p:spTree>
    <p:extLst>
      <p:ext uri="{BB962C8B-B14F-4D97-AF65-F5344CB8AC3E}">
        <p14:creationId xmlns:p14="http://schemas.microsoft.com/office/powerpoint/2010/main" val="155524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USANDO COALESCE PARA CONVERTER NULOS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COALESCE retorna o primeiro valor não-nulo em uma lista.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 apenas dois argumentos, COALESCE atua como ISNULL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todos os argumentos forem NULL, então retorna o valor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Padrão ANSI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5CA1D56F-5A7F-4C22-9D55-22BACED9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89" y="2885217"/>
            <a:ext cx="7902222" cy="923330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	custid, country, region, city, </a:t>
            </a:r>
          </a:p>
          <a:p>
            <a:pPr lvl="0" defTabSz="457200"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country + ',' + COALESCE(region, ' ') + ', ' + city as location</a:t>
            </a:r>
          </a:p>
          <a:p>
            <a:pPr lvl="0" defTabSz="457200"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Sales.Customers;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50D2792-CB9C-48AA-91DC-5E4AEB53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90" y="4148960"/>
            <a:ext cx="7902222" cy="1837426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custid country region city        location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------ ------- ------ ----------- ----------------------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17     Germany NULL   Aachen      Germany, , Aachen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65     USA     NM     Albuquerque USA,NM, Albuquerque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55     USA     AK     Anchorage   USA,AK, Anchorage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83     Denmark NULL   Århus       Denmark, , Århus</a:t>
            </a:r>
          </a:p>
        </p:txBody>
      </p:sp>
    </p:spTree>
    <p:extLst>
      <p:ext uri="{BB962C8B-B14F-4D97-AF65-F5344CB8AC3E}">
        <p14:creationId xmlns:p14="http://schemas.microsoft.com/office/powerpoint/2010/main" val="415852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Utilizando NULLIF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12794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NULLIF compara duas expressões: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ambos argumentos forem iguais a função retorna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Retorna o primeiro argumento caso os dois não sejam iguais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BD87CA6-EC38-47B8-9674-8F800B4FA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890"/>
              </p:ext>
            </p:extLst>
          </p:nvPr>
        </p:nvGraphicFramePr>
        <p:xfrm>
          <a:off x="2819846" y="2475851"/>
          <a:ext cx="7902222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emp_id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3">
            <a:extLst>
              <a:ext uri="{FF2B5EF4-FFF2-40B4-BE49-F238E27FC236}">
                <a16:creationId xmlns:a16="http://schemas.microsoft.com/office/drawing/2014/main" id="{74390EE7-0E87-4311-8C3D-DFD83B22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846" y="4421658"/>
            <a:ext cx="7902222" cy="597856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emp_id, NULLIF(actual,goal) AS actual_if_different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dbo.employee_goals; 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7BF12D69-3E5D-4E08-9D5A-78988E14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846" y="5111122"/>
            <a:ext cx="7902222" cy="1649563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emp_id      actual_if_different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----------- -------------------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1           110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2           NULL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3           90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4           80</a:t>
            </a:r>
          </a:p>
        </p:txBody>
      </p:sp>
    </p:spTree>
    <p:extLst>
      <p:ext uri="{BB962C8B-B14F-4D97-AF65-F5344CB8AC3E}">
        <p14:creationId xmlns:p14="http://schemas.microsoft.com/office/powerpoint/2010/main" val="14649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884323" y="1524000"/>
            <a:ext cx="1048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Aproveitando o script criado para o exercício 2 do módulo 6, faça as seguintes adaptações: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Acrescente uma coluna avaliando o tempo para envio de um produto, caso o tempo de envio seja maior do que 10 então exiba “Muito Demorado” senão “Dentro do Prazo”.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Ajuste o script para que seja retornado, também, os registros em que a região não um valor desconhecido. E, nesses casos, substitua o valor NULL por “Região </a:t>
            </a:r>
            <a:r>
              <a:rPr lang="pt-BR"/>
              <a:t>Não Informada”.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0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Escrevendo consultas com funções</a:t>
            </a:r>
          </a:p>
          <a:p>
            <a:r>
              <a:rPr lang="pt-BR" dirty="0"/>
              <a:t>Usando funções lógicas</a:t>
            </a:r>
          </a:p>
          <a:p>
            <a:r>
              <a:rPr lang="pt-BR" dirty="0"/>
              <a:t>Usando funções para tratar NULL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66029"/>
          </a:xfrm>
        </p:spPr>
        <p:txBody>
          <a:bodyPr>
            <a:normAutofit fontScale="90000"/>
          </a:bodyPr>
          <a:lstStyle/>
          <a:p>
            <a:r>
              <a:rPr lang="pt-BR" dirty="0"/>
              <a:t>Tipos de funções do SQL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7"/>
            <a:ext cx="10691265" cy="3636088"/>
          </a:xfrm>
        </p:spPr>
        <p:txBody>
          <a:bodyPr/>
          <a:lstStyle/>
          <a:p>
            <a:r>
              <a:rPr lang="pt-BR" dirty="0"/>
              <a:t>Funções podem ser categorizadas pelo escopo de entrada e o tipo do retorno: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FAB6D04-DFB6-41B6-8B64-7054898CA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29686"/>
              </p:ext>
            </p:extLst>
          </p:nvPr>
        </p:nvGraphicFramePr>
        <p:xfrm>
          <a:off x="800101" y="2189939"/>
          <a:ext cx="10591798" cy="342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622"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Categorias</a:t>
                      </a:r>
                      <a:endParaRPr lang="en-GB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Descrição</a:t>
                      </a:r>
                      <a:endParaRPr lang="en-GB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16">
                <a:tc>
                  <a:txBody>
                    <a:bodyPr/>
                    <a:lstStyle/>
                    <a:p>
                      <a:r>
                        <a:rPr lang="en-GB" dirty="0"/>
                        <a:t>Scalar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 </a:t>
                      </a:r>
                      <a:r>
                        <a:rPr lang="en-GB" dirty="0" err="1"/>
                        <a:t>em</a:t>
                      </a:r>
                      <a:r>
                        <a:rPr lang="en-GB" dirty="0"/>
                        <a:t> um </a:t>
                      </a:r>
                      <a:r>
                        <a:rPr lang="en-GB" dirty="0" err="1"/>
                        <a:t>valor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único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retorna</a:t>
                      </a:r>
                      <a:r>
                        <a:rPr lang="en-GB" dirty="0"/>
                        <a:t> um </a:t>
                      </a:r>
                      <a:r>
                        <a:rPr lang="en-GB" dirty="0" err="1"/>
                        <a:t>único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valor</a:t>
                      </a:r>
                      <a:r>
                        <a:rPr lang="en-GB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71">
                <a:tc>
                  <a:txBody>
                    <a:bodyPr/>
                    <a:lstStyle/>
                    <a:p>
                      <a:r>
                        <a:rPr lang="en-GB" dirty="0" err="1"/>
                        <a:t>Agregação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Recebe</a:t>
                      </a:r>
                      <a:r>
                        <a:rPr lang="en-GB" dirty="0"/>
                        <a:t> um </a:t>
                      </a:r>
                      <a:r>
                        <a:rPr lang="en-GB" dirty="0" err="1"/>
                        <a:t>ou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mais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valores</a:t>
                      </a:r>
                      <a:r>
                        <a:rPr lang="en-GB" dirty="0"/>
                        <a:t> e </a:t>
                      </a:r>
                      <a:r>
                        <a:rPr lang="en-GB" dirty="0" err="1"/>
                        <a:t>retorna</a:t>
                      </a:r>
                      <a:r>
                        <a:rPr lang="en-GB" dirty="0"/>
                        <a:t> um </a:t>
                      </a:r>
                      <a:r>
                        <a:rPr lang="en-GB" dirty="0" err="1"/>
                        <a:t>único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valor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sumarizado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16">
                <a:tc>
                  <a:txBody>
                    <a:bodyPr/>
                    <a:lstStyle/>
                    <a:p>
                      <a:r>
                        <a:rPr lang="en-GB" dirty="0"/>
                        <a:t>Window (</a:t>
                      </a:r>
                      <a:r>
                        <a:rPr lang="en-GB" dirty="0" err="1"/>
                        <a:t>Janela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 </a:t>
                      </a:r>
                      <a:r>
                        <a:rPr lang="en-GB" dirty="0" err="1"/>
                        <a:t>em</a:t>
                      </a:r>
                      <a:r>
                        <a:rPr lang="en-GB" dirty="0"/>
                        <a:t> um conjunto de </a:t>
                      </a:r>
                      <a:r>
                        <a:rPr lang="en-GB" dirty="0" err="1"/>
                        <a:t>linhas</a:t>
                      </a:r>
                      <a:r>
                        <a:rPr lang="en-GB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271">
                <a:tc>
                  <a:txBody>
                    <a:bodyPr/>
                    <a:lstStyle/>
                    <a:p>
                      <a:r>
                        <a:rPr lang="en-GB" dirty="0"/>
                        <a:t>Rowset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Retorna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uma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tabela</a:t>
                      </a:r>
                      <a:r>
                        <a:rPr lang="en-GB" dirty="0"/>
                        <a:t> virtual que </a:t>
                      </a:r>
                      <a:r>
                        <a:rPr lang="en-GB" dirty="0" err="1"/>
                        <a:t>pode</a:t>
                      </a:r>
                      <a:r>
                        <a:rPr lang="en-GB" dirty="0"/>
                        <a:t> ser </a:t>
                      </a:r>
                      <a:r>
                        <a:rPr lang="en-GB" dirty="0" err="1"/>
                        <a:t>utilizado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em</a:t>
                      </a:r>
                      <a:r>
                        <a:rPr lang="en-GB" dirty="0"/>
                        <a:t> um script T-SQL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42347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escalares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B8C857-6DB7-4B09-B879-9D92E3D99D23}"/>
              </a:ext>
            </a:extLst>
          </p:cNvPr>
          <p:cNvSpPr txBox="1"/>
          <p:nvPr/>
        </p:nvSpPr>
        <p:spPr>
          <a:xfrm>
            <a:off x="700635" y="1853514"/>
            <a:ext cx="797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Opera nos elementos de uma única linha como entrada, retorna um único valor como saída.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Retornam apenas um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ser usadas como expressões em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ser determinísticas ou não-determinísticas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Collation</a:t>
            </a:r>
            <a:r>
              <a:rPr lang="pt-BR" dirty="0"/>
              <a:t> depende do valor de entrada ou o </a:t>
            </a:r>
            <a:r>
              <a:rPr lang="pt-BR" dirty="0" err="1"/>
              <a:t>collation</a:t>
            </a:r>
            <a:r>
              <a:rPr lang="pt-BR" dirty="0"/>
              <a:t> padrão do banco de dados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D6D7412-BC79-4F29-8789-6004B694267D}"/>
              </a:ext>
            </a:extLst>
          </p:cNvPr>
          <p:cNvGrpSpPr/>
          <p:nvPr/>
        </p:nvGrpSpPr>
        <p:grpSpPr>
          <a:xfrm>
            <a:off x="8677727" y="1278361"/>
            <a:ext cx="2714173" cy="4657543"/>
            <a:chOff x="924958" y="1151133"/>
            <a:chExt cx="2714173" cy="4657543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5523541-0C6A-4B44-A980-417E92460B47}"/>
                </a:ext>
              </a:extLst>
            </p:cNvPr>
            <p:cNvGrpSpPr/>
            <p:nvPr/>
          </p:nvGrpSpPr>
          <p:grpSpPr>
            <a:xfrm>
              <a:off x="924958" y="1151133"/>
              <a:ext cx="2714173" cy="4657543"/>
              <a:chOff x="924958" y="1151133"/>
              <a:chExt cx="2714173" cy="4657543"/>
            </a:xfrm>
          </p:grpSpPr>
          <p:sp>
            <p:nvSpPr>
              <p:cNvPr id="10" name="TextBox 7">
                <a:extLst>
                  <a:ext uri="{FF2B5EF4-FFF2-40B4-BE49-F238E27FC236}">
                    <a16:creationId xmlns:a16="http://schemas.microsoft.com/office/drawing/2014/main" id="{76651F77-0A06-4F65-A10D-118955E8EF58}"/>
                  </a:ext>
                </a:extLst>
              </p:cNvPr>
              <p:cNvSpPr txBox="1"/>
              <p:nvPr/>
            </p:nvSpPr>
            <p:spPr>
              <a:xfrm>
                <a:off x="3454400" y="17486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22">
                <a:extLst>
                  <a:ext uri="{FF2B5EF4-FFF2-40B4-BE49-F238E27FC236}">
                    <a16:creationId xmlns:a16="http://schemas.microsoft.com/office/drawing/2014/main" id="{CB076F8A-F2C3-4F93-A65D-5191EA22A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958" y="1581946"/>
                <a:ext cx="2709863" cy="4226730"/>
              </a:xfrm>
              <a:prstGeom prst="roundRect">
                <a:avLst>
                  <a:gd name="adj" fmla="val 0"/>
                </a:avLst>
              </a:prstGeom>
              <a:solidFill>
                <a:srgbClr val="4668C5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9pPr>
              </a:lstStyle>
              <a:p>
                <a:pPr lvl="0" indent="109538" algn="ctr">
                  <a:defRPr/>
                </a:pPr>
                <a:endParaRPr lang="en-US" b="0" dirty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Text Box 99">
                <a:extLst>
                  <a:ext uri="{FF2B5EF4-FFF2-40B4-BE49-F238E27FC236}">
                    <a16:creationId xmlns:a16="http://schemas.microsoft.com/office/drawing/2014/main" id="{0CF4787F-BC63-46B4-BB6E-52A87B74E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958" y="1151133"/>
                <a:ext cx="2709863" cy="688975"/>
              </a:xfrm>
              <a:prstGeom prst="roundRect">
                <a:avLst>
                  <a:gd name="adj" fmla="val 0"/>
                </a:avLst>
              </a:prstGeom>
              <a:solidFill>
                <a:srgbClr val="00188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274320" tIns="109728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60000"/>
                  </a:spcBef>
                  <a:buClr>
                    <a:srgbClr val="8DACD0"/>
                  </a:buClr>
                  <a:buSzPct val="70000"/>
                </a:pPr>
                <a:r>
                  <a:rPr lang="en-US" sz="2000" b="0" dirty="0" err="1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Categorias</a:t>
                </a:r>
                <a:r>
                  <a:rPr lang="en-US" sz="2000" b="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 </a:t>
                </a:r>
                <a:r>
                  <a:rPr lang="en-US" sz="2000" b="0" dirty="0" err="1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funções</a:t>
                </a:r>
                <a:r>
                  <a:rPr lang="en-US" sz="2000" b="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b="0" dirty="0" err="1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escalares</a:t>
                </a:r>
                <a:endPara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C86D3EB-107C-4F08-8C84-D2411ADBB11F}"/>
                </a:ext>
              </a:extLst>
            </p:cNvPr>
            <p:cNvSpPr/>
            <p:nvPr/>
          </p:nvSpPr>
          <p:spPr>
            <a:xfrm>
              <a:off x="1044575" y="1956762"/>
              <a:ext cx="2590246" cy="3360738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Configuração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Conversão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Cursor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e hora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Lógica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Matemática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Metadados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Securança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Strings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Sistema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Estatísticas</a:t>
              </a: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 </a:t>
              </a: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sistema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Imagem</a:t>
              </a:r>
              <a:r>
                <a:rPr lang="en-US" sz="2000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 </a:t>
              </a:r>
              <a:r>
                <a:rPr lang="en-US" sz="2000" b="0" dirty="0" err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texto</a:t>
              </a:r>
              <a:endParaRPr lang="en-US" sz="2000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1371030"/>
          </a:xfrm>
        </p:spPr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C77163-EA80-4D64-9CE4-5A85BA0420E0}"/>
              </a:ext>
            </a:extLst>
          </p:cNvPr>
          <p:cNvSpPr txBox="1"/>
          <p:nvPr/>
        </p:nvSpPr>
        <p:spPr>
          <a:xfrm>
            <a:off x="723899" y="1692961"/>
            <a:ext cx="1042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que operam em um conjuntos ou linhas.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Sumarizam as linhas que são passadas como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a cláusula GROUP BY, todas as linhas são sumarizadas em uma só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A2C9774-F508-4C10-BD27-311D8498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831" y="3202490"/>
            <a:ext cx="6256338" cy="92333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COUNT(*) AS numorderlines, 			SUM(qty*unitprice) AS totalsales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	Sales.OrderDetails;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CC647A1-F845-436D-A3DD-5F0CC469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831" y="4507008"/>
            <a:ext cx="6256338" cy="92333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numorderlines totalsales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 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2155          56500.91</a:t>
            </a:r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Funções de janela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78DF73-25D3-46B9-9955-001E3BF3E643}"/>
              </a:ext>
            </a:extLst>
          </p:cNvPr>
          <p:cNvSpPr txBox="1"/>
          <p:nvPr/>
        </p:nvSpPr>
        <p:spPr>
          <a:xfrm>
            <a:off x="723900" y="1547412"/>
            <a:ext cx="10619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que são aplicadas em um conjunto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Incluí ranqueamento (ranking), deslocamento (offset), agregação (</a:t>
            </a:r>
            <a:r>
              <a:rPr lang="pt-BR" dirty="0" err="1"/>
              <a:t>aggregate</a:t>
            </a:r>
            <a:r>
              <a:rPr lang="pt-BR" dirty="0"/>
              <a:t>) e funções de distribuição (</a:t>
            </a:r>
            <a:r>
              <a:rPr lang="pt-BR" dirty="0" err="1"/>
              <a:t>distribution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003DA2B0-6C97-466B-992C-93186EAC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39" y="2489460"/>
            <a:ext cx="7447522" cy="153447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TOP(5) productid, productname, unitprice,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RANK() OVER(ORDER BY unitprice DESC) AS 		rankbyprice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Production.Products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rankbyprice;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68689FA6-7C9D-4E70-889E-D67D0AA6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39" y="4231454"/>
            <a:ext cx="7447522" cy="183742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productid productname   unitprice rankbyprice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--------- ------------- --------- 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8         Product QDOMO 263.50    1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29        Product VJXYN 123.79    2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9         Product AOZBW 97.00     3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20        Product QHFFP 81.00     4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anose="020B0509030504030204" pitchFamily="49" charset="0"/>
                <a:cs typeface="Lucida Sans Unicode" panose="020B0602030504020204" pitchFamily="34" charset="0"/>
              </a:rPr>
              <a:t>18        Product CKEDC 62.50     5</a:t>
            </a:r>
          </a:p>
        </p:txBody>
      </p:sp>
    </p:spTree>
    <p:extLst>
      <p:ext uri="{BB962C8B-B14F-4D97-AF65-F5344CB8AC3E}">
        <p14:creationId xmlns:p14="http://schemas.microsoft.com/office/powerpoint/2010/main" val="40167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 err="1"/>
              <a:t>Rowset</a:t>
            </a:r>
            <a:r>
              <a:rPr lang="pt-BR" sz="2800" dirty="0"/>
              <a:t> </a:t>
            </a:r>
            <a:r>
              <a:rPr lang="pt-BR" sz="2800" dirty="0" err="1"/>
              <a:t>functions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9570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 um objeto que pode ser usado como uma tabela em uma instrução T-SQL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Incluí OPENDATASOURCE, OPENQUERY, OPENROWSET, OPENXML e OPENJSON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30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Funções para testes lógicos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9532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ISNUMERIC testa quando o parâmetro de entrada é um valor numérico valido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Retorna 1 quando o parâmetro é qualquer número válido, incluindo FLOAT e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Retorna 0, quando não é um número válido.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IIF retorna um entre dois valores, dependendo do teste lógico.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Uma alternativa para expressão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D195D0-0A41-49E3-A80B-14D781FB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53056"/>
              </p:ext>
            </p:extLst>
          </p:nvPr>
        </p:nvGraphicFramePr>
        <p:xfrm>
          <a:off x="866274" y="3429000"/>
          <a:ext cx="10601826" cy="25741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061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Elemento</a:t>
                      </a:r>
                      <a:r>
                        <a:rPr lang="en-US" sz="24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 IIF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Descrição</a:t>
                      </a:r>
                      <a:endParaRPr lang="en-US" sz="24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Expressão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Boleana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Teste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lógico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que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VERDADEIRO, FALSO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DESCONHECIDO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Valor_Verdadeiro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retornado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se a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expressão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avalia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predicado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VERDADEIRO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Valor_Falso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retornado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se a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expressão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avalia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predicado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FALSO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DESCONHECIDO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1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Funções para testes lógicos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8E61E-94C9-4878-A828-61D1175619D9}"/>
              </a:ext>
            </a:extLst>
          </p:cNvPr>
          <p:cNvSpPr txBox="1"/>
          <p:nvPr/>
        </p:nvSpPr>
        <p:spPr>
          <a:xfrm>
            <a:off x="723900" y="1572126"/>
            <a:ext cx="839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CHOOSE retorna um item específico de uma lista através do seu valor de índice.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2E0644-DC57-412C-BE22-F2C192148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01951"/>
              </p:ext>
            </p:extLst>
          </p:nvPr>
        </p:nvGraphicFramePr>
        <p:xfrm>
          <a:off x="960341" y="2136195"/>
          <a:ext cx="10507757" cy="1249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CHOOSE</a:t>
                      </a:r>
                      <a:r>
                        <a:rPr lang="en-US" sz="24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en-US" sz="24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Descrição</a:t>
                      </a:r>
                      <a:endParaRPr lang="en-US" sz="24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Índice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Inteiro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que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representa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posição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lista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Lista</a:t>
                      </a:r>
                    </a:p>
                  </a:txBody>
                  <a:tcPr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Lista de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valores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que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podem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ser </a:t>
                      </a:r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retornados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id="{8C0FEF21-6C3E-415A-B6B6-C90497B1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41" y="3758533"/>
            <a:ext cx="7902222" cy="65402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CHOOSE (3, 'Beverages', 'Condiments', 'Confections') AS choose_result;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BC299A10-0C09-460C-BE21-7B947106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29" y="4580648"/>
            <a:ext cx="7902222" cy="872734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choose_result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-------------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Typewriter" pitchFamily="49" charset="0"/>
              </a:rPr>
              <a:t>Confections</a:t>
            </a:r>
          </a:p>
        </p:txBody>
      </p:sp>
    </p:spTree>
    <p:extLst>
      <p:ext uri="{BB962C8B-B14F-4D97-AF65-F5344CB8AC3E}">
        <p14:creationId xmlns:p14="http://schemas.microsoft.com/office/powerpoint/2010/main" val="17097397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911</Words>
  <Application>Microsoft Office PowerPoint</Application>
  <PresentationFormat>Widescreen</PresentationFormat>
  <Paragraphs>168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Lucida Sans Typewriter</vt:lpstr>
      <vt:lpstr>Lucida Sans Unicode</vt:lpstr>
      <vt:lpstr>Segoe UI Light</vt:lpstr>
      <vt:lpstr>Univers Condensed</vt:lpstr>
      <vt:lpstr>ChronicleVTI</vt:lpstr>
      <vt:lpstr>Módulo 8</vt:lpstr>
      <vt:lpstr>Overview do módulo</vt:lpstr>
      <vt:lpstr>Tipos de funções do SQL server</vt:lpstr>
      <vt:lpstr>Funções escalares</vt:lpstr>
      <vt:lpstr>Funções de agregação</vt:lpstr>
      <vt:lpstr>Funções de janela </vt:lpstr>
      <vt:lpstr>Rowset functions</vt:lpstr>
      <vt:lpstr>Funções para testes lógicos</vt:lpstr>
      <vt:lpstr>Funções para testes lógicos</vt:lpstr>
      <vt:lpstr>CONVERTENDO NULL COM A FUNÇÃO ISNULL</vt:lpstr>
      <vt:lpstr>USANDO COALESCE PARA CONVERTER NULOS</vt:lpstr>
      <vt:lpstr>Utilizando NULLIF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91</cp:revision>
  <dcterms:created xsi:type="dcterms:W3CDTF">2020-11-19T21:18:59Z</dcterms:created>
  <dcterms:modified xsi:type="dcterms:W3CDTF">2020-12-03T19:28:14Z</dcterms:modified>
</cp:coreProperties>
</file>