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050" autoAdjust="0"/>
  </p:normalViewPr>
  <p:slideViewPr>
    <p:cSldViewPr snapToGrid="0">
      <p:cViewPr varScale="1">
        <p:scale>
          <a:sx n="69" d="100"/>
          <a:sy n="69" d="100"/>
        </p:scale>
        <p:origin x="2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1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40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2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página é formada por 8Kb = 8000bytes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7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2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TSQLV4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valor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(null);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0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16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0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303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14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0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1908135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Agrupamento e Agregando dados.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10" y="730077"/>
            <a:ext cx="11034963" cy="449573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GROUP BY COM FUNÇÕES DE AGREGAÇÃO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FC30DB-EA63-4D17-A985-B32C94193905}"/>
              </a:ext>
            </a:extLst>
          </p:cNvPr>
          <p:cNvSpPr txBox="1"/>
          <p:nvPr/>
        </p:nvSpPr>
        <p:spPr>
          <a:xfrm>
            <a:off x="804110" y="1331495"/>
            <a:ext cx="10730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Funções de agregação são comumente usadas na cláusula SELECT, sumarizadas por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Funções de agregação podem referenciar qualquer coluna, não apenas as listadas na cláusula GROUP BY</a:t>
            </a:r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D2A5B05C-BAC4-49E4-8B32-1A67AB37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10" y="1700827"/>
            <a:ext cx="7236863" cy="1015663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GB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GB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GB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GB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200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GB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(*)</a:t>
            </a:r>
            <a:r>
              <a:rPr lang="en-GB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GB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cnt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15" name="AutoShape 3">
            <a:extLst>
              <a:ext uri="{FF2B5EF4-FFF2-40B4-BE49-F238E27FC236}">
                <a16:creationId xmlns:a16="http://schemas.microsoft.com/office/drawing/2014/main" id="{42347174-C037-46B7-878C-C68DE62F3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10" y="3429000"/>
            <a:ext cx="7236863" cy="1323439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GB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GB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productid</a:t>
            </a:r>
            <a:r>
              <a:rPr lang="en-GB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GB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200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MAX</a:t>
            </a:r>
            <a:r>
              <a:rPr lang="en-GB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GB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GB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GB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GB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largest_order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productid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/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4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10" y="898701"/>
            <a:ext cx="11034963" cy="601418"/>
          </a:xfrm>
        </p:spPr>
        <p:txBody>
          <a:bodyPr>
            <a:normAutofit fontScale="90000"/>
          </a:bodyPr>
          <a:lstStyle/>
          <a:p>
            <a:r>
              <a:rPr lang="pt-BR" dirty="0"/>
              <a:t>Filtrando dados agrupados USANDO </a:t>
            </a:r>
            <a:r>
              <a:rPr lang="pt-BR" dirty="0" err="1"/>
              <a:t>having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FC8AAE-CAFE-4C58-BCA9-D1B1734505AA}"/>
              </a:ext>
            </a:extLst>
          </p:cNvPr>
          <p:cNvSpPr txBox="1"/>
          <p:nvPr/>
        </p:nvSpPr>
        <p:spPr>
          <a:xfrm>
            <a:off x="962526" y="1796716"/>
            <a:ext cx="980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cláusula HAVING fornece uma condição de busca que é realizada sobre os dados agrupados.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HAVING é processado após o GROUP BY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43F91409-5E03-455F-B8BA-7EA71434B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793" y="2739644"/>
            <a:ext cx="6906637" cy="1569660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GB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GB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GB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GB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24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GB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(*)</a:t>
            </a:r>
            <a:r>
              <a:rPr lang="en-GB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GB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count_orders</a:t>
            </a:r>
          </a:p>
          <a:p>
            <a:pPr lvl="0"/>
            <a:r>
              <a:rPr lang="en-US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</a:p>
          <a:p>
            <a:pPr lvl="0"/>
            <a:r>
              <a:rPr lang="en-US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</a:p>
          <a:p>
            <a:pPr lvl="0"/>
            <a:r>
              <a:rPr lang="en-US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HAVING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(*)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10</a:t>
            </a:r>
            <a:r>
              <a:rPr lang="en-US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645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10" y="898701"/>
            <a:ext cx="11034963" cy="601418"/>
          </a:xfrm>
        </p:spPr>
        <p:txBody>
          <a:bodyPr>
            <a:normAutofit fontScale="90000"/>
          </a:bodyPr>
          <a:lstStyle/>
          <a:p>
            <a:r>
              <a:rPr lang="pt-BR" dirty="0"/>
              <a:t>Comparando </a:t>
            </a:r>
            <a:r>
              <a:rPr lang="pt-BR" dirty="0" err="1"/>
              <a:t>having</a:t>
            </a:r>
            <a:r>
              <a:rPr lang="pt-BR" dirty="0"/>
              <a:t> com where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FC8AAE-CAFE-4C58-BCA9-D1B1734505AA}"/>
              </a:ext>
            </a:extLst>
          </p:cNvPr>
          <p:cNvSpPr txBox="1"/>
          <p:nvPr/>
        </p:nvSpPr>
        <p:spPr>
          <a:xfrm>
            <a:off x="962525" y="1500119"/>
            <a:ext cx="9659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Usando COUNT(*) na cláusula HAVING é útil para responder algumas perguntas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Exibir apenas clientes que </a:t>
            </a:r>
            <a:r>
              <a:rPr lang="pt-BR" dirty="0" err="1"/>
              <a:t>realizarm</a:t>
            </a:r>
            <a:r>
              <a:rPr lang="pt-BR" dirty="0"/>
              <a:t> mais de um pedido: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Exibir apenas os produtos que aparecem em 10 ou mais pedidos: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94A55A82-F342-4176-847D-F0426D9DF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763" y="2423449"/>
            <a:ext cx="7063273" cy="1477328"/>
          </a:xfrm>
          <a:prstGeom prst="roundRect">
            <a:avLst>
              <a:gd name="adj" fmla="val 1375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(*)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cnt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Customers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 </a:t>
            </a:r>
          </a:p>
          <a:p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JOIN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 </a:t>
            </a:r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 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HAVING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(*)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b="0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2D6C360B-0663-44D3-AD53-E2E5A01A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762" y="4402203"/>
            <a:ext cx="7063273" cy="1477328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(*)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cnt</a:t>
            </a:r>
          </a:p>
          <a:p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Production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 </a:t>
            </a:r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 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JOIN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 </a:t>
            </a:r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od </a:t>
            </a:r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 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od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HAVING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(*)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&gt;=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10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254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10" y="898701"/>
            <a:ext cx="11034963" cy="601418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FC8AAE-CAFE-4C58-BCA9-D1B1734505AA}"/>
              </a:ext>
            </a:extLst>
          </p:cNvPr>
          <p:cNvSpPr txBox="1"/>
          <p:nvPr/>
        </p:nvSpPr>
        <p:spPr>
          <a:xfrm>
            <a:off x="962524" y="1500119"/>
            <a:ext cx="10425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O gerente de vendas solicitou a você um relatório onde seja possível visualizar: O total das vendas agrupado por datas, o valor total das vendas e a quantidade de itens do pedido da venda. Filtre pelas vendas com o valor total igual ou superior a 2000.00</a:t>
            </a:r>
          </a:p>
          <a:p>
            <a:r>
              <a:rPr lang="pt-BR" dirty="0"/>
              <a:t>      (necessário fazer uma junção entre as tabelas </a:t>
            </a:r>
            <a:r>
              <a:rPr lang="pt-BR" dirty="0" err="1"/>
              <a:t>Sales.Orders</a:t>
            </a:r>
            <a:r>
              <a:rPr lang="pt-BR" dirty="0"/>
              <a:t> e </a:t>
            </a:r>
            <a:r>
              <a:rPr lang="pt-BR" dirty="0" err="1"/>
              <a:t>Sales.OrderDetails</a:t>
            </a:r>
            <a:r>
              <a:rPr lang="pt-B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5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funções de agregação</a:t>
            </a:r>
          </a:p>
          <a:p>
            <a:r>
              <a:rPr lang="pt-BR" dirty="0"/>
              <a:t>Agrupando dados com GROUP BY</a:t>
            </a:r>
          </a:p>
          <a:p>
            <a:r>
              <a:rPr lang="pt-BR" dirty="0"/>
              <a:t>Filtrando grupos com HAVING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66029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33787"/>
            <a:ext cx="10691265" cy="2456950"/>
          </a:xfrm>
        </p:spPr>
        <p:txBody>
          <a:bodyPr/>
          <a:lstStyle/>
          <a:p>
            <a:r>
              <a:rPr lang="pt-BR" dirty="0"/>
              <a:t>Retorna um valor escalar </a:t>
            </a:r>
          </a:p>
          <a:p>
            <a:r>
              <a:rPr lang="pt-BR" dirty="0"/>
              <a:t>Ignora NULL exceto a função COUNT(*)</a:t>
            </a:r>
          </a:p>
          <a:p>
            <a:r>
              <a:rPr lang="pt-BR" dirty="0"/>
              <a:t>Pode ser usado em:</a:t>
            </a:r>
          </a:p>
          <a:p>
            <a:pPr lvl="1"/>
            <a:r>
              <a:rPr lang="pt-BR" dirty="0"/>
              <a:t>SELECT, HAVING e ORDER BY</a:t>
            </a:r>
          </a:p>
          <a:p>
            <a:r>
              <a:rPr lang="pt-BR" dirty="0"/>
              <a:t>Frequentemente utilizado com a cláusula GROUP BY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D4F826A-A014-4D23-A38F-7871B1E45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692" y="4068890"/>
            <a:ext cx="6547155" cy="1323439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AVG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avg_price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/>
            <a:r>
              <a:rPr lang="en-US" sz="20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MIN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min_qty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/>
            <a:r>
              <a:rPr lang="en-US" sz="20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MAX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discount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max_discount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0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3DEF2BD3-67DF-4643-B641-C022FB55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693" y="5717668"/>
            <a:ext cx="6547155" cy="872734"/>
          </a:xfrm>
          <a:prstGeom prst="roundRect">
            <a:avLst>
              <a:gd name="adj" fmla="val 7093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avg_price min_qty max_discount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--------- ------- ------------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26.2185   1         0.250</a:t>
            </a:r>
          </a:p>
        </p:txBody>
      </p:sp>
    </p:spTree>
    <p:extLst>
      <p:ext uri="{BB962C8B-B14F-4D97-AF65-F5344CB8AC3E}">
        <p14:creationId xmlns:p14="http://schemas.microsoft.com/office/powerpoint/2010/main" val="246947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542347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13" name="AutoShape 22">
            <a:extLst>
              <a:ext uri="{FF2B5EF4-FFF2-40B4-BE49-F238E27FC236}">
                <a16:creationId xmlns:a16="http://schemas.microsoft.com/office/drawing/2014/main" id="{3D55ADCA-DCEA-4345-8A33-D95B4026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238" y="2654629"/>
            <a:ext cx="2744788" cy="2963174"/>
          </a:xfrm>
          <a:prstGeom prst="roundRect">
            <a:avLst>
              <a:gd name="adj" fmla="val 0"/>
            </a:avLst>
          </a:prstGeom>
          <a:solidFill>
            <a:srgbClr val="4668C5"/>
          </a:solidFill>
          <a:ln w="952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indent="109538" algn="ctr">
              <a:defRPr/>
            </a:pPr>
            <a:endParaRPr lang="en-US" b="0" dirty="0"/>
          </a:p>
        </p:txBody>
      </p:sp>
      <p:sp>
        <p:nvSpPr>
          <p:cNvPr id="14" name="AutoShape 22">
            <a:extLst>
              <a:ext uri="{FF2B5EF4-FFF2-40B4-BE49-F238E27FC236}">
                <a16:creationId xmlns:a16="http://schemas.microsoft.com/office/drawing/2014/main" id="{87E3FB02-D058-41DC-A903-8AD4CC7F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451" y="2654629"/>
            <a:ext cx="2741612" cy="2963175"/>
          </a:xfrm>
          <a:prstGeom prst="roundRect">
            <a:avLst>
              <a:gd name="adj" fmla="val 0"/>
            </a:avLst>
          </a:prstGeom>
          <a:solidFill>
            <a:srgbClr val="4668C5"/>
          </a:solidFill>
          <a:ln w="952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STDEV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STDEVP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VARP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b="0" dirty="0"/>
          </a:p>
        </p:txBody>
      </p:sp>
      <p:sp>
        <p:nvSpPr>
          <p:cNvPr id="15" name="AutoShape 22">
            <a:extLst>
              <a:ext uri="{FF2B5EF4-FFF2-40B4-BE49-F238E27FC236}">
                <a16:creationId xmlns:a16="http://schemas.microsoft.com/office/drawing/2014/main" id="{88DD871C-B6E8-426D-86AA-E0AA7D65F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01" y="2654629"/>
            <a:ext cx="2743200" cy="2963175"/>
          </a:xfrm>
          <a:prstGeom prst="roundRect">
            <a:avLst>
              <a:gd name="adj" fmla="val 0"/>
            </a:avLst>
          </a:prstGeom>
          <a:solidFill>
            <a:srgbClr val="4668C5"/>
          </a:solidFill>
          <a:ln w="952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indent="109538" algn="ctr">
              <a:defRPr/>
            </a:pPr>
            <a:endParaRPr lang="en-US" b="0" dirty="0"/>
          </a:p>
        </p:txBody>
      </p:sp>
      <p:sp>
        <p:nvSpPr>
          <p:cNvPr id="16" name="Text Box 99">
            <a:extLst>
              <a:ext uri="{FF2B5EF4-FFF2-40B4-BE49-F238E27FC236}">
                <a16:creationId xmlns:a16="http://schemas.microsoft.com/office/drawing/2014/main" id="{65B8F4A7-4251-4670-8E0A-CC5471D3B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101" y="1968333"/>
            <a:ext cx="2743200" cy="688975"/>
          </a:xfrm>
          <a:prstGeom prst="rect">
            <a:avLst/>
          </a:prstGeom>
          <a:solidFill>
            <a:srgbClr val="00188F"/>
          </a:solidFill>
          <a:ln w="9525" algn="ctr">
            <a:noFill/>
            <a:round/>
            <a:headEnd/>
            <a:tailEnd/>
          </a:ln>
          <a:effectLst/>
        </p:spPr>
        <p:txBody>
          <a:bodyPr lIns="274320" tIns="109728" anchor="ctr"/>
          <a:lstStyle/>
          <a:p>
            <a:r>
              <a:rPr lang="en-US" sz="24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</a:p>
        </p:txBody>
      </p:sp>
      <p:sp>
        <p:nvSpPr>
          <p:cNvPr id="17" name="Text Box 99">
            <a:extLst>
              <a:ext uri="{FF2B5EF4-FFF2-40B4-BE49-F238E27FC236}">
                <a16:creationId xmlns:a16="http://schemas.microsoft.com/office/drawing/2014/main" id="{63F5153D-5DE9-4101-AC70-07289CEC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626" y="1968333"/>
            <a:ext cx="2741612" cy="688975"/>
          </a:xfrm>
          <a:prstGeom prst="rect">
            <a:avLst/>
          </a:prstGeom>
          <a:solidFill>
            <a:srgbClr val="00188F"/>
          </a:solidFill>
          <a:ln w="9525" algn="ctr">
            <a:noFill/>
            <a:round/>
            <a:headEnd/>
            <a:tailEnd/>
          </a:ln>
          <a:effectLst/>
        </p:spPr>
        <p:txBody>
          <a:bodyPr lIns="274320" tIns="109728" anchor="ctr"/>
          <a:lstStyle/>
          <a:p>
            <a:r>
              <a:rPr lang="en-US" sz="24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</a:t>
            </a:r>
          </a:p>
        </p:txBody>
      </p:sp>
      <p:sp>
        <p:nvSpPr>
          <p:cNvPr id="18" name="Text Box 99">
            <a:extLst>
              <a:ext uri="{FF2B5EF4-FFF2-40B4-BE49-F238E27FC236}">
                <a16:creationId xmlns:a16="http://schemas.microsoft.com/office/drawing/2014/main" id="{3B35775F-EE4F-47DC-8A94-BDE61E8BD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413" y="1968334"/>
            <a:ext cx="2741613" cy="688974"/>
          </a:xfrm>
          <a:prstGeom prst="rect">
            <a:avLst/>
          </a:prstGeom>
          <a:solidFill>
            <a:srgbClr val="00188F"/>
          </a:solidFill>
          <a:ln w="9525" algn="ctr">
            <a:noFill/>
            <a:round/>
            <a:headEnd/>
            <a:tailEnd/>
          </a:ln>
          <a:effectLst/>
        </p:spPr>
        <p:txBody>
          <a:bodyPr lIns="274320" tIns="109728" anchor="ctr"/>
          <a:lstStyle/>
          <a:p>
            <a:pPr eaLnBrk="0" hangingPunct="0">
              <a:lnSpc>
                <a:spcPct val="90000"/>
              </a:lnSpc>
              <a:spcBef>
                <a:spcPct val="60000"/>
              </a:spcBef>
              <a:buClr>
                <a:srgbClr val="8DACD0"/>
              </a:buClr>
              <a:buSzPct val="70000"/>
            </a:pPr>
            <a:r>
              <a:rPr lang="en-US" sz="24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F4D38A6-BD4E-4DCB-98BC-B48E5EAD9FFC}"/>
              </a:ext>
            </a:extLst>
          </p:cNvPr>
          <p:cNvSpPr/>
          <p:nvPr/>
        </p:nvSpPr>
        <p:spPr>
          <a:xfrm>
            <a:off x="2141788" y="2702808"/>
            <a:ext cx="2409825" cy="2722871"/>
          </a:xfrm>
          <a:prstGeom prst="rect">
            <a:avLst/>
          </a:prstGeom>
        </p:spPr>
        <p:txBody>
          <a:bodyPr lIns="0" tIns="0" rIns="0" bIns="0"/>
          <a:lstStyle/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AVG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COUNT_BIG</a:t>
            </a: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672C266-1B4C-4177-9F0F-003CD647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301" y="2667329"/>
            <a:ext cx="2625725" cy="271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6688" indent="-166688">
              <a:buFont typeface="Arial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CHECKSUM_AGG</a:t>
            </a:r>
          </a:p>
          <a:p>
            <a:pPr marL="166688" indent="-166688">
              <a:buFont typeface="Arial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GROUPING</a:t>
            </a:r>
          </a:p>
          <a:p>
            <a:pPr marL="166688" indent="-166688">
              <a:buFont typeface="Arial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GROUPING_ID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6926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922096"/>
            <a:ext cx="11034963" cy="810451"/>
          </a:xfrm>
        </p:spPr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distinct</a:t>
            </a:r>
            <a:r>
              <a:rPr lang="pt-BR" dirty="0"/>
              <a:t> com funções de agregação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F5959D-585B-4296-A910-EFCEB51CD8D3}"/>
              </a:ext>
            </a:extLst>
          </p:cNvPr>
          <p:cNvSpPr txBox="1"/>
          <p:nvPr/>
        </p:nvSpPr>
        <p:spPr>
          <a:xfrm>
            <a:off x="882316" y="1732547"/>
            <a:ext cx="897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Usamos o DISTINCT com funções de agregação para sumarizar apenas valores únicos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Elimina valores duplicados, não linhas.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AA7DBD54-228E-4FA9-9EBE-93AE7B0B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825" y="2695069"/>
            <a:ext cx="7172188" cy="1477328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GB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endParaRPr lang="en-GB" b="0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/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all_custs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endParaRPr lang="en-US" b="0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/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DISTINCT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unique_custs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4DE1DA51-BD13-42D4-B030-4AB94DBD3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825" y="4248474"/>
            <a:ext cx="7172188" cy="1588127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empid       orderyear   all_custs   unique_custs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----------- ----------- ----------- ------------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1           2006        26          22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1           2007        55          40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1           2008        42          32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2           2006        16          15</a:t>
            </a:r>
          </a:p>
        </p:txBody>
      </p:sp>
    </p:spTree>
    <p:extLst>
      <p:ext uri="{BB962C8B-B14F-4D97-AF65-F5344CB8AC3E}">
        <p14:creationId xmlns:p14="http://schemas.microsoft.com/office/powerpoint/2010/main" val="401579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922096"/>
            <a:ext cx="11034963" cy="810451"/>
          </a:xfrm>
        </p:spPr>
        <p:txBody>
          <a:bodyPr/>
          <a:lstStyle/>
          <a:p>
            <a:r>
              <a:rPr lang="pt-BR" dirty="0"/>
              <a:t>Funções de </a:t>
            </a:r>
            <a:r>
              <a:rPr lang="pt-BR" dirty="0" err="1"/>
              <a:t>agração</a:t>
            </a:r>
            <a:r>
              <a:rPr lang="pt-BR" dirty="0"/>
              <a:t> com null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F5959D-585B-4296-A910-EFCEB51CD8D3}"/>
              </a:ext>
            </a:extLst>
          </p:cNvPr>
          <p:cNvSpPr txBox="1"/>
          <p:nvPr/>
        </p:nvSpPr>
        <p:spPr>
          <a:xfrm>
            <a:off x="882316" y="1732547"/>
            <a:ext cx="90261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Maioria das funções ignoram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COUNT(coluna) ignora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COUNT(*) conta todas as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NULL pode produzir um resultado incorreto (como na função AVG)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Use ISNULL ou COALESCE para substituir os valores nulos antes de agregar os dados.</a:t>
            </a:r>
          </a:p>
        </p:txBody>
      </p:sp>
    </p:spTree>
    <p:extLst>
      <p:ext uri="{BB962C8B-B14F-4D97-AF65-F5344CB8AC3E}">
        <p14:creationId xmlns:p14="http://schemas.microsoft.com/office/powerpoint/2010/main" val="296946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922096"/>
            <a:ext cx="11034963" cy="810451"/>
          </a:xfrm>
        </p:spPr>
        <p:txBody>
          <a:bodyPr/>
          <a:lstStyle/>
          <a:p>
            <a:r>
              <a:rPr lang="pt-BR" dirty="0"/>
              <a:t>UTILIZANDO GROUP BY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F5959D-585B-4296-A910-EFCEB51CD8D3}"/>
              </a:ext>
            </a:extLst>
          </p:cNvPr>
          <p:cNvSpPr txBox="1"/>
          <p:nvPr/>
        </p:nvSpPr>
        <p:spPr>
          <a:xfrm>
            <a:off x="882316" y="1732547"/>
            <a:ext cx="105857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 grupos atuando sobre o valor de saída. De acordo com a combinação de valores fornecidos na cláusula GROUP BY.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GROUP BY calcula um valor sumarizado para as funções de agregação nas fases seguintes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Detalhes são “perdidos” após o processamento da cláusula GROUP BY.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6FCBF38E-CBFE-4F96-9AF5-F9F34F1B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287" y="2542998"/>
            <a:ext cx="6524186" cy="1200329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&lt;select_list&gt;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&lt;table_source&gt;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&lt;search_condition&gt;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</a:t>
            </a: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&lt;group_by_list&gt;;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0808412E-700F-44AE-AA7E-4B4A7640E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287" y="4389657"/>
            <a:ext cx="6524186" cy="1015663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GB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GB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GB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GB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20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GB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(*)</a:t>
            </a:r>
            <a:r>
              <a:rPr lang="en-GB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GB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cnt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55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922096"/>
            <a:ext cx="11034963" cy="810451"/>
          </a:xfrm>
        </p:spPr>
        <p:txBody>
          <a:bodyPr/>
          <a:lstStyle/>
          <a:p>
            <a:r>
              <a:rPr lang="pt-BR" dirty="0"/>
              <a:t>Processamento lógico e o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F5959D-585B-4296-A910-EFCEB51CD8D3}"/>
              </a:ext>
            </a:extLst>
          </p:cNvPr>
          <p:cNvSpPr txBox="1"/>
          <p:nvPr/>
        </p:nvSpPr>
        <p:spPr>
          <a:xfrm>
            <a:off x="948487" y="4375468"/>
            <a:ext cx="10585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uma consulta usa GROUP BY, todas as fases seguintes operam sobre os grupos, não nas linhas de origem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HAVING, SELECT e ORDER BY devem retornar um único valor por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Todas as colunas no SELECT, HAVING e ORDER BY devem aparecer no GROUP BY ou ser parâmetros para as funções de agregação.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E74985-0297-440D-9FE5-775BB2858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581359"/>
              </p:ext>
            </p:extLst>
          </p:nvPr>
        </p:nvGraphicFramePr>
        <p:xfrm>
          <a:off x="2255504" y="1601788"/>
          <a:ext cx="8247064" cy="2773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7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Logical Order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Phase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SELECT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FROM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WHERE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</a:t>
                      </a:r>
                      <a:r>
                        <a:rPr lang="en-US" sz="20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BY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Cria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grupo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HAVING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sobre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os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grupos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ORDER BY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86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10" y="730077"/>
            <a:ext cx="11034963" cy="449573"/>
          </a:xfrm>
        </p:spPr>
        <p:txBody>
          <a:bodyPr>
            <a:normAutofit fontScale="90000"/>
          </a:bodyPr>
          <a:lstStyle/>
          <a:p>
            <a:r>
              <a:rPr lang="pt-BR" dirty="0"/>
              <a:t>Fluxo do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CEF115B-557E-4A69-9784-7E05BC87F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81241"/>
              </p:ext>
            </p:extLst>
          </p:nvPr>
        </p:nvGraphicFramePr>
        <p:xfrm>
          <a:off x="1555881" y="2372860"/>
          <a:ext cx="3558868" cy="354950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1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41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SalesOrderID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SalesPersonID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CustomerID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9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43659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279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29825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43660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279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29672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43661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282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29734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43662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282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29994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43663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276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29565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75123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NULL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18759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8507E78-D39C-46C1-BEF4-2BEEE6114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05438"/>
              </p:ext>
            </p:extLst>
          </p:nvPr>
        </p:nvGraphicFramePr>
        <p:xfrm>
          <a:off x="7062923" y="1775625"/>
          <a:ext cx="3369784" cy="22764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4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SalesOrderID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SalesPersonID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CustomerID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51803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290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29777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69427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290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29777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44529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278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30010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46063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278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30010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ight Arrow 5">
            <a:extLst>
              <a:ext uri="{FF2B5EF4-FFF2-40B4-BE49-F238E27FC236}">
                <a16:creationId xmlns:a16="http://schemas.microsoft.com/office/drawing/2014/main" id="{8613AB19-1745-4B63-9883-6A938254C34A}"/>
              </a:ext>
            </a:extLst>
          </p:cNvPr>
          <p:cNvSpPr/>
          <p:nvPr/>
        </p:nvSpPr>
        <p:spPr bwMode="auto">
          <a:xfrm>
            <a:off x="5466547" y="2607579"/>
            <a:ext cx="1244578" cy="703817"/>
          </a:xfrm>
          <a:prstGeom prst="rightArrow">
            <a:avLst/>
          </a:prstGeom>
          <a:solidFill>
            <a:srgbClr val="4423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Down Arrow 6">
            <a:extLst>
              <a:ext uri="{FF2B5EF4-FFF2-40B4-BE49-F238E27FC236}">
                <a16:creationId xmlns:a16="http://schemas.microsoft.com/office/drawing/2014/main" id="{3244123C-6D28-427B-91E0-CE120E4E0009}"/>
              </a:ext>
            </a:extLst>
          </p:cNvPr>
          <p:cNvSpPr/>
          <p:nvPr/>
        </p:nvSpPr>
        <p:spPr bwMode="auto">
          <a:xfrm>
            <a:off x="9233621" y="4309189"/>
            <a:ext cx="891251" cy="1177142"/>
          </a:xfrm>
          <a:prstGeom prst="downArrow">
            <a:avLst/>
          </a:prstGeom>
          <a:solidFill>
            <a:srgbClr val="4423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03906347-2A8F-4A79-955C-FA23AD8E6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03166"/>
              </p:ext>
            </p:extLst>
          </p:nvPr>
        </p:nvGraphicFramePr>
        <p:xfrm>
          <a:off x="6060872" y="5743411"/>
          <a:ext cx="4064000" cy="111458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0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SalesPersonID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Count(*)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278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290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8">
            <a:extLst>
              <a:ext uri="{FF2B5EF4-FFF2-40B4-BE49-F238E27FC236}">
                <a16:creationId xmlns:a16="http://schemas.microsoft.com/office/drawing/2014/main" id="{FDA0BBE7-BDFE-47EF-BE59-F1E5FA6287DB}"/>
              </a:ext>
            </a:extLst>
          </p:cNvPr>
          <p:cNvSpPr txBox="1"/>
          <p:nvPr/>
        </p:nvSpPr>
        <p:spPr>
          <a:xfrm>
            <a:off x="7424813" y="4605372"/>
            <a:ext cx="1715837" cy="615553"/>
          </a:xfrm>
          <a:prstGeom prst="rect">
            <a:avLst/>
          </a:prstGeom>
          <a:solidFill>
            <a:srgbClr val="D2D2D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7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17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17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SalesPersonID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72DC1F0F-DF2E-4DD9-9B08-5FC1607A42B5}"/>
              </a:ext>
            </a:extLst>
          </p:cNvPr>
          <p:cNvSpPr txBox="1"/>
          <p:nvPr/>
        </p:nvSpPr>
        <p:spPr>
          <a:xfrm>
            <a:off x="5193609" y="3411428"/>
            <a:ext cx="1804781" cy="1138773"/>
          </a:xfrm>
          <a:prstGeom prst="rect">
            <a:avLst/>
          </a:prstGeom>
          <a:solidFill>
            <a:srgbClr val="D2D2D2"/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17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GB" sz="17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CustomerID </a:t>
            </a:r>
            <a:r>
              <a:rPr lang="en-GB" sz="17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</a:t>
            </a:r>
            <a:r>
              <a:rPr lang="en-GB" sz="17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17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GB" sz="17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30097</a:t>
            </a:r>
            <a:r>
              <a:rPr lang="en-GB" sz="17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GB" sz="17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30098</a:t>
            </a:r>
            <a:r>
              <a:rPr lang="en-GB" sz="17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EDEED1C4-1307-4EA4-B803-2B462463E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430" y="1425808"/>
            <a:ext cx="3470201" cy="877163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17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7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SalesOrderID</a:t>
            </a:r>
            <a:r>
              <a:rPr lang="en-US" sz="17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7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SalesPersonID</a:t>
            </a:r>
            <a:r>
              <a:rPr lang="en-US" sz="17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7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CustomerID</a:t>
            </a:r>
          </a:p>
          <a:p>
            <a:pPr lvl="0"/>
            <a:r>
              <a:rPr lang="en-US" sz="17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17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17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7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SalesOrderHeader</a:t>
            </a:r>
            <a:r>
              <a:rPr lang="en-US" sz="17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2005777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929</Words>
  <Application>Microsoft Office PowerPoint</Application>
  <PresentationFormat>Widescreen</PresentationFormat>
  <Paragraphs>229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Calisto MT</vt:lpstr>
      <vt:lpstr>Consolas</vt:lpstr>
      <vt:lpstr>Lucida Sans Typewriter</vt:lpstr>
      <vt:lpstr>Lucida Sans Unicode</vt:lpstr>
      <vt:lpstr>Segoe UI Light</vt:lpstr>
      <vt:lpstr>Univers Condensed</vt:lpstr>
      <vt:lpstr>ChronicleVTI</vt:lpstr>
      <vt:lpstr>Módulo 9</vt:lpstr>
      <vt:lpstr>Overview do módulo</vt:lpstr>
      <vt:lpstr>Funções de agregação</vt:lpstr>
      <vt:lpstr>Funções de agregação</vt:lpstr>
      <vt:lpstr>Usando distinct com funções de agregação</vt:lpstr>
      <vt:lpstr>Funções de agração com null</vt:lpstr>
      <vt:lpstr>UTILIZANDO GROUP BY</vt:lpstr>
      <vt:lpstr>Processamento lógico e o group by</vt:lpstr>
      <vt:lpstr>Fluxo do group by</vt:lpstr>
      <vt:lpstr>USANDO GROUP BY COM FUNÇÕES DE AGREGAÇÃO </vt:lpstr>
      <vt:lpstr>Filtrando dados agrupados USANDO having </vt:lpstr>
      <vt:lpstr>Comparando having com where </vt:lpstr>
      <vt:lpstr>Exercícios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102</cp:revision>
  <dcterms:created xsi:type="dcterms:W3CDTF">2020-11-19T21:18:59Z</dcterms:created>
  <dcterms:modified xsi:type="dcterms:W3CDTF">2020-12-04T16:22:47Z</dcterms:modified>
</cp:coreProperties>
</file>