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2" r:id="rId9"/>
    <p:sldId id="264" r:id="rId10"/>
    <p:sldId id="265" r:id="rId11"/>
    <p:sldId id="266" r:id="rId12"/>
    <p:sldId id="269" r:id="rId13"/>
    <p:sldId id="275" r:id="rId14"/>
    <p:sldId id="276" r:id="rId15"/>
    <p:sldId id="279" r:id="rId16"/>
    <p:sldId id="278" r:id="rId17"/>
    <p:sldId id="277" r:id="rId18"/>
    <p:sldId id="274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4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496CF-0526-4B3D-989E-FF5B29EB927B}" type="datetimeFigureOut">
              <a:rPr lang="pt-BR" smtClean="0"/>
              <a:t>21/02/2017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C8E71-D396-4B94-ACC6-6B38EB7AB5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167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C8E71-D396-4B94-ACC6-6B38EB7AB5B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093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C8E71-D396-4B94-ACC6-6B38EB7AB5B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09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21 de fevereiro de 2017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5624-0FCB-4490-832E-688D2E209FF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21 de fevereiro de 2017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5624-0FCB-4490-832E-688D2E209FF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21 de fevereiro de 2017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5624-0FCB-4490-832E-688D2E209FF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21 de fevereiro de 2017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5624-0FCB-4490-832E-688D2E209FF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21 de fevereiro de 2017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5624-0FCB-4490-832E-688D2E209FF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21 de fevereiro de 2017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5624-0FCB-4490-832E-688D2E209FF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21 de fevereiro de 2017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5624-0FCB-4490-832E-688D2E209FF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21 de fevereiro de 2017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5624-0FCB-4490-832E-688D2E209FF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21 de fevereiro de 2017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5624-0FCB-4490-832E-688D2E209FF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21 de fevereiro de 2017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5624-0FCB-4490-832E-688D2E209FF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21 de fevereiro de 2017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385624-0FCB-4490-832E-688D2E209FF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3385624-0FCB-4490-832E-688D2E209FF0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pt-BR" smtClean="0"/>
              <a:t>21 de fevereiro de 2017</a:t>
            </a: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evista.grupointegrado.br/revista/index.php/campodigital/article/download/312/146" TargetMode="External"/><Relationship Id="rId2" Type="http://schemas.openxmlformats.org/officeDocument/2006/relationships/hyperlink" Target="https://www.infoq.com/br/news/2016/05/agile-beyond-softwar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988840"/>
            <a:ext cx="7543800" cy="2150095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/>
              <a:t>Metodologia Ágil: Sua aplicação nos laboratórios da UFPA.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12160" y="4581128"/>
            <a:ext cx="2440360" cy="936104"/>
          </a:xfrm>
        </p:spPr>
        <p:txBody>
          <a:bodyPr>
            <a:normAutofit/>
          </a:bodyPr>
          <a:lstStyle/>
          <a:p>
            <a:pPr algn="r"/>
            <a:r>
              <a:rPr lang="pt-B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Aílson Rocha Freire</a:t>
            </a:r>
          </a:p>
          <a:p>
            <a:pPr algn="r"/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Caio Reis </a:t>
            </a:r>
            <a:r>
              <a:rPr lang="pt-B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Guimarães</a:t>
            </a:r>
          </a:p>
          <a:p>
            <a:pPr algn="r"/>
            <a:r>
              <a:rPr lang="pt-B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Otavio </a:t>
            </a:r>
            <a:r>
              <a:rPr lang="pt-B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Augusto Alves Silva</a:t>
            </a: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3741203" y="6492875"/>
            <a:ext cx="1671463" cy="365125"/>
          </a:xfrm>
        </p:spPr>
        <p:txBody>
          <a:bodyPr/>
          <a:lstStyle/>
          <a:p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21 de fevereiro de 2017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5624-0FCB-4490-832E-688D2E209FF0}" type="slidenum">
              <a:rPr lang="pt-BR" smtClean="0"/>
              <a:t>1</a:t>
            </a:fld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2128663" y="771391"/>
            <a:ext cx="489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UNIVERSIDADE FEDERAL DO PARÁ</a:t>
            </a:r>
          </a:p>
          <a:p>
            <a:pPr algn="ctr"/>
            <a:r>
              <a:rPr lang="pt-BR" sz="1200" dirty="0" smtClean="0"/>
              <a:t>INSTITUTO DE TECNOLOGIA</a:t>
            </a:r>
          </a:p>
          <a:p>
            <a:pPr algn="ctr"/>
            <a:r>
              <a:rPr lang="pt-BR" sz="1200" dirty="0" smtClean="0"/>
              <a:t>FACULDADE DE ENGENHARIA DA COMPUTAÇÃO</a:t>
            </a:r>
          </a:p>
          <a:p>
            <a:pPr algn="ctr"/>
            <a:r>
              <a:rPr lang="pt-BR" sz="1200" dirty="0" smtClean="0"/>
              <a:t>METODOLOGIA CIENTIFICA</a:t>
            </a:r>
          </a:p>
        </p:txBody>
      </p:sp>
      <p:pic>
        <p:nvPicPr>
          <p:cNvPr id="1026" name="Picture 2" descr="D:\GoogleDrive\Estudos\UFPa\UFPa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727" y="24900"/>
            <a:ext cx="604416" cy="76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673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SCRUM - Vocabulário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pt-BR" b="1" i="1" dirty="0" err="1" smtClean="0"/>
              <a:t>Backlog</a:t>
            </a:r>
            <a:r>
              <a:rPr lang="pt-BR" dirty="0"/>
              <a:t>: Lista de todas as funcionalidades a serem desenvolvidas durante o projeto completo; </a:t>
            </a:r>
            <a:endParaRPr lang="pt-BR" i="1" dirty="0"/>
          </a:p>
          <a:p>
            <a:pPr fontAlgn="base"/>
            <a:r>
              <a:rPr lang="pt-BR" b="1" i="1" dirty="0"/>
              <a:t>Sprint</a:t>
            </a:r>
            <a:r>
              <a:rPr lang="pt-BR" dirty="0"/>
              <a:t>: Período não superior a 30 dias, onde algumas funcionalidades serão desenvolvidas; </a:t>
            </a:r>
            <a:endParaRPr lang="pt-BR" i="1" dirty="0"/>
          </a:p>
          <a:p>
            <a:pPr fontAlgn="base"/>
            <a:r>
              <a:rPr lang="pt-BR" b="1" i="1" dirty="0"/>
              <a:t>Sprint </a:t>
            </a:r>
            <a:r>
              <a:rPr lang="pt-BR" b="1" i="1" dirty="0" err="1"/>
              <a:t>Backlog</a:t>
            </a:r>
            <a:r>
              <a:rPr lang="pt-BR" dirty="0"/>
              <a:t>: Trabalho que deve ser realizado em uma </a:t>
            </a:r>
            <a:r>
              <a:rPr lang="pt-BR" i="1" dirty="0"/>
              <a:t>Sprint</a:t>
            </a:r>
            <a:r>
              <a:rPr lang="pt-BR" dirty="0"/>
              <a:t>;</a:t>
            </a:r>
            <a:endParaRPr lang="pt-BR" i="1" dirty="0"/>
          </a:p>
          <a:p>
            <a:pPr fontAlgn="base"/>
            <a:r>
              <a:rPr lang="pt-BR" b="1" i="1" dirty="0"/>
              <a:t>Sprint Planning Meeting</a:t>
            </a:r>
            <a:r>
              <a:rPr lang="pt-BR" dirty="0"/>
              <a:t>: Reunião de planejamento;</a:t>
            </a:r>
            <a:endParaRPr lang="pt-BR" i="1" dirty="0"/>
          </a:p>
          <a:p>
            <a:pPr fontAlgn="base"/>
            <a:r>
              <a:rPr lang="pt-BR" b="1" i="1" dirty="0"/>
              <a:t>Daily </a:t>
            </a:r>
            <a:r>
              <a:rPr lang="pt-BR" b="1" i="1" dirty="0" err="1"/>
              <a:t>Scrum</a:t>
            </a:r>
            <a:r>
              <a:rPr lang="pt-BR" dirty="0"/>
              <a:t>: Reunião diária para verificar o progresso e as barreiras encontradas;</a:t>
            </a:r>
            <a:endParaRPr lang="pt-BR" i="1" dirty="0"/>
          </a:p>
          <a:p>
            <a:pPr fontAlgn="base"/>
            <a:r>
              <a:rPr lang="pt-BR" b="1" i="1" dirty="0" err="1"/>
              <a:t>Scrum</a:t>
            </a:r>
            <a:r>
              <a:rPr lang="pt-BR" b="1" i="1" dirty="0"/>
              <a:t> Team</a:t>
            </a:r>
            <a:r>
              <a:rPr lang="pt-BR" dirty="0"/>
              <a:t>: Time de desenvolvimento; </a:t>
            </a:r>
            <a:endParaRPr lang="pt-BR" i="1" dirty="0"/>
          </a:p>
          <a:p>
            <a:pPr fontAlgn="base"/>
            <a:r>
              <a:rPr lang="pt-BR" b="1" i="1" dirty="0" err="1"/>
              <a:t>Scrum</a:t>
            </a:r>
            <a:r>
              <a:rPr lang="pt-BR" b="1" i="1" dirty="0"/>
              <a:t> Master</a:t>
            </a:r>
            <a:r>
              <a:rPr lang="pt-BR" dirty="0"/>
              <a:t>: Elemento da equipe responsável pela gestão do projeto e liderar os </a:t>
            </a:r>
            <a:r>
              <a:rPr lang="pt-BR" i="1" dirty="0" err="1"/>
              <a:t>Scrum</a:t>
            </a:r>
            <a:r>
              <a:rPr lang="pt-BR" i="1" dirty="0"/>
              <a:t> meetings</a:t>
            </a:r>
            <a:r>
              <a:rPr lang="pt-BR" dirty="0"/>
              <a:t>; </a:t>
            </a:r>
            <a:endParaRPr lang="pt-BR" i="1" dirty="0"/>
          </a:p>
          <a:p>
            <a:pPr fontAlgn="base"/>
            <a:r>
              <a:rPr lang="pt-BR" b="1" i="1" dirty="0" err="1"/>
              <a:t>Product</a:t>
            </a:r>
            <a:r>
              <a:rPr lang="pt-BR" b="1" i="1" dirty="0"/>
              <a:t> </a:t>
            </a:r>
            <a:r>
              <a:rPr lang="pt-BR" b="1" i="1" dirty="0" err="1"/>
              <a:t>Backlog</a:t>
            </a:r>
            <a:r>
              <a:rPr lang="pt-BR" dirty="0"/>
              <a:t>: Produção do trabalho executado;</a:t>
            </a:r>
            <a:endParaRPr lang="pt-BR" i="1" dirty="0"/>
          </a:p>
          <a:p>
            <a:r>
              <a:rPr lang="pt-BR" b="1" i="1" dirty="0" err="1"/>
              <a:t>Product</a:t>
            </a:r>
            <a:r>
              <a:rPr lang="pt-BR" b="1" i="1" dirty="0"/>
              <a:t> </a:t>
            </a:r>
            <a:r>
              <a:rPr lang="pt-BR" b="1" i="1" dirty="0" err="1"/>
              <a:t>Owner</a:t>
            </a:r>
            <a:r>
              <a:rPr lang="pt-BR" dirty="0"/>
              <a:t>: Proprietário do produto;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21 de fevereiro de 2017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5624-0FCB-4490-832E-688D2E209FF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80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SCRUM - Funcionamento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21 de fevereiro de 2017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5624-0FCB-4490-832E-688D2E209FF0}" type="slidenum">
              <a:rPr lang="pt-BR" smtClean="0"/>
              <a:t>11</a:t>
            </a:fld>
            <a:endParaRPr lang="pt-BR"/>
          </a:p>
        </p:txBody>
      </p:sp>
      <p:pic>
        <p:nvPicPr>
          <p:cNvPr id="9218" name="Picture 2" descr="Resultado de imagem para SCR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734481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880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dirty="0" smtClean="0"/>
              <a:t>Laboratórios da UFPA e Métodos Ágeis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Motivação</a:t>
            </a:r>
          </a:p>
          <a:p>
            <a:pPr lvl="1"/>
            <a:r>
              <a:rPr lang="pt-BR" dirty="0" smtClean="0"/>
              <a:t>Conhecer </a:t>
            </a:r>
            <a:r>
              <a:rPr lang="pt-BR" dirty="0" smtClean="0"/>
              <a:t>a existência alguma </a:t>
            </a:r>
            <a:r>
              <a:rPr lang="pt-BR" dirty="0"/>
              <a:t>metodologia ágil ou algum tipo de forma para gerir os projetos em </a:t>
            </a:r>
            <a:r>
              <a:rPr lang="pt-BR" dirty="0" smtClean="0"/>
              <a:t>questão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Forma </a:t>
            </a:r>
            <a:r>
              <a:rPr lang="pt-BR" dirty="0" smtClean="0"/>
              <a:t>de coleta de dados</a:t>
            </a:r>
          </a:p>
          <a:p>
            <a:pPr lvl="1" fontAlgn="t"/>
            <a:r>
              <a:rPr lang="pt-BR" dirty="0" smtClean="0"/>
              <a:t>Questionário com </a:t>
            </a:r>
            <a:r>
              <a:rPr lang="pt-BR" dirty="0" smtClean="0"/>
              <a:t>perguntas.</a:t>
            </a:r>
            <a:endParaRPr lang="pt-BR" b="1" dirty="0" smtClean="0"/>
          </a:p>
          <a:p>
            <a:pPr fontAlgn="t"/>
            <a:r>
              <a:rPr lang="pt-BR" dirty="0" smtClean="0"/>
              <a:t>Local de coleta de dados</a:t>
            </a:r>
          </a:p>
          <a:p>
            <a:pPr lvl="1" fontAlgn="t"/>
            <a:r>
              <a:rPr lang="pt-BR" dirty="0" smtClean="0"/>
              <a:t>Em treze laboratórios da UFPA.</a:t>
            </a:r>
          </a:p>
          <a:p>
            <a:pPr lvl="2" fontAlgn="t"/>
            <a:r>
              <a:rPr lang="pt-BR" dirty="0" smtClean="0"/>
              <a:t>ICEN</a:t>
            </a:r>
          </a:p>
          <a:p>
            <a:pPr lvl="3" fontAlgn="t"/>
            <a:r>
              <a:rPr lang="pt-BR" dirty="0" smtClean="0"/>
              <a:t>SPIDER, LAAI, LABES, LABVIS.</a:t>
            </a:r>
          </a:p>
          <a:p>
            <a:pPr lvl="2" fontAlgn="t"/>
            <a:r>
              <a:rPr lang="pt-BR" dirty="0" smtClean="0"/>
              <a:t>ITEC</a:t>
            </a:r>
          </a:p>
          <a:p>
            <a:pPr lvl="3" fontAlgn="t"/>
            <a:r>
              <a:rPr lang="pt-BR" dirty="0" smtClean="0"/>
              <a:t>GERCOM, LAPS, LINC, LPRAD, LCT, LEMAG, LEA.</a:t>
            </a:r>
          </a:p>
          <a:p>
            <a:pPr lvl="2" fontAlgn="t"/>
            <a:r>
              <a:rPr lang="pt-BR" dirty="0" smtClean="0"/>
              <a:t>Administrativos</a:t>
            </a:r>
          </a:p>
          <a:p>
            <a:pPr lvl="3" fontAlgn="t"/>
            <a:r>
              <a:rPr lang="pt-BR" dirty="0" smtClean="0"/>
              <a:t>AIT PROEG, TI SAEST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21 de fevereiro de 2017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5624-0FCB-4490-832E-688D2E209FF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80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dirty="0" smtClean="0"/>
              <a:t>Laboratórios da UFPA e Métodos Ágeis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 fontAlgn="base">
              <a:buFont typeface="+mj-lt"/>
              <a:buAutoNum type="arabicPeriod"/>
            </a:pPr>
            <a:r>
              <a:rPr lang="pt-BR" sz="2400" dirty="0"/>
              <a:t>Como está estruturado o laboratório em nível de hierarquia organizacional de trabalho?</a:t>
            </a:r>
          </a:p>
          <a:p>
            <a:pPr marL="571500" indent="-457200" fontAlgn="base">
              <a:buFont typeface="+mj-lt"/>
              <a:buAutoNum type="arabicPeriod"/>
            </a:pPr>
            <a:r>
              <a:rPr lang="pt-BR" sz="2400" dirty="0"/>
              <a:t>Você poderia descrever brevemente a rotina do laboratório?</a:t>
            </a:r>
          </a:p>
          <a:p>
            <a:pPr marL="571500" indent="-457200" fontAlgn="base">
              <a:buFont typeface="+mj-lt"/>
              <a:buAutoNum type="arabicPeriod"/>
            </a:pPr>
            <a:r>
              <a:rPr lang="pt-BR" sz="2400" dirty="0"/>
              <a:t>Quantas pessoas estão envolvidas, atualmente, no desenvolvimento de algum software?</a:t>
            </a:r>
          </a:p>
          <a:p>
            <a:pPr marL="571500" indent="-457200" fontAlgn="base">
              <a:buFont typeface="+mj-lt"/>
              <a:buAutoNum type="arabicPeriod"/>
            </a:pPr>
            <a:r>
              <a:rPr lang="pt-BR" sz="2400" dirty="0"/>
              <a:t>Vocês conhecem metodologia ágil?</a:t>
            </a:r>
          </a:p>
          <a:p>
            <a:pPr marL="571500" indent="-457200" fontAlgn="base">
              <a:buFont typeface="+mj-lt"/>
              <a:buAutoNum type="arabicPeriod"/>
            </a:pPr>
            <a:r>
              <a:rPr lang="pt-BR" sz="2400" dirty="0"/>
              <a:t>Se sim, vocês aplicam?</a:t>
            </a:r>
          </a:p>
          <a:p>
            <a:pPr marL="571500" indent="-457200" fontAlgn="base">
              <a:buFont typeface="+mj-lt"/>
              <a:buAutoNum type="arabicPeriod"/>
            </a:pPr>
            <a:r>
              <a:rPr lang="pt-BR" sz="2400" dirty="0"/>
              <a:t>Qual o tipo de metodologia ágil é praticada?</a:t>
            </a:r>
          </a:p>
          <a:p>
            <a:pPr marL="571500" indent="-457200">
              <a:buFont typeface="+mj-lt"/>
              <a:buAutoNum type="arabicPeriod"/>
            </a:pPr>
            <a:r>
              <a:rPr lang="pt-BR" sz="2400" dirty="0"/>
              <a:t>O que você entende por “SCRUM”? 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21 de fevereiro de 2017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5624-0FCB-4490-832E-688D2E209FF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009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078424"/>
              </p:ext>
            </p:extLst>
          </p:nvPr>
        </p:nvGraphicFramePr>
        <p:xfrm>
          <a:off x="251520" y="1268760"/>
          <a:ext cx="7920879" cy="5040560"/>
        </p:xfrm>
        <a:graphic>
          <a:graphicData uri="http://schemas.openxmlformats.org/drawingml/2006/table">
            <a:tbl>
              <a:tblPr/>
              <a:tblGrid>
                <a:gridCol w="1019754"/>
                <a:gridCol w="996039"/>
                <a:gridCol w="1079042"/>
                <a:gridCol w="853747"/>
                <a:gridCol w="1233192"/>
                <a:gridCol w="913035"/>
                <a:gridCol w="913035"/>
                <a:gridCol w="913035"/>
              </a:tblGrid>
              <a:tr h="8769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Sigla do laboratório</a:t>
                      </a:r>
                      <a:endParaRPr lang="pt-BR" sz="1400" dirty="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Hierarquia de trabalho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Formato de reuniões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Quantidade de membros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Metodologia organizacional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Conhece métodos ágeis?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Aplicam os métodos ?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Conhece o Scrum ?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9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LPRAD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Tradicional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Quando há necessidade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Professor - Aluno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Não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Não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Não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9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LINC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Time</a:t>
                      </a:r>
                      <a:endParaRPr lang="pt-BR" sz="140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Scrum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Diárias e Quinzenais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SCRUM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Sim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Sim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Sim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9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LABVIS</a:t>
                      </a:r>
                      <a:endParaRPr lang="pt-BR" sz="1400" dirty="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Tradicional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Quando há necessidade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Professor - Aluno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Sim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Não 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Não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9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LEMAG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Tradicional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Quando há necessidade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Professor - Aluno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Não 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Não 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Não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9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LEA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Tradicional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Semanais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Professor - Aluno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Sim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Não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Sim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9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GERCOM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Tradicional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Semanais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X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Professor - Aluno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Sim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Não</a:t>
                      </a:r>
                      <a:endParaRPr lang="pt-BR" sz="14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Sim</a:t>
                      </a:r>
                      <a:endParaRPr lang="pt-BR" sz="1400" dirty="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21 de fevereiro de 2017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5624-0FCB-4490-832E-688D2E209FF0}" type="slidenum">
              <a:rPr lang="pt-BR" smtClean="0"/>
              <a:t>14</a:t>
            </a:fld>
            <a:endParaRPr lang="pt-BR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51038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67544" y="44624"/>
            <a:ext cx="7620000" cy="1143000"/>
          </a:xfrm>
        </p:spPr>
        <p:txBody>
          <a:bodyPr/>
          <a:lstStyle/>
          <a:p>
            <a:pPr algn="ctr"/>
            <a:r>
              <a:rPr lang="pt-BR" sz="3600" dirty="0" smtClean="0"/>
              <a:t>Laboratórios da UFPA e Métodos Ágeis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272009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21 de fevereiro de 2017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5624-0FCB-4490-832E-688D2E209FF0}" type="slidenum">
              <a:rPr lang="pt-BR" smtClean="0"/>
              <a:t>15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02102"/>
              </p:ext>
            </p:extLst>
          </p:nvPr>
        </p:nvGraphicFramePr>
        <p:xfrm>
          <a:off x="251520" y="1268760"/>
          <a:ext cx="7920879" cy="5040559"/>
        </p:xfrm>
        <a:graphic>
          <a:graphicData uri="http://schemas.openxmlformats.org/drawingml/2006/table">
            <a:tbl>
              <a:tblPr/>
              <a:tblGrid>
                <a:gridCol w="1019754"/>
                <a:gridCol w="996039"/>
                <a:gridCol w="1079042"/>
                <a:gridCol w="853747"/>
                <a:gridCol w="1233192"/>
                <a:gridCol w="913035"/>
                <a:gridCol w="913035"/>
                <a:gridCol w="913035"/>
              </a:tblGrid>
              <a:tr h="84610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LAAI</a:t>
                      </a:r>
                      <a:endParaRPr lang="pt-BR" sz="3200" dirty="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Tradicional</a:t>
                      </a:r>
                      <a:endParaRPr lang="pt-BR" sz="3200" dirty="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Quando há necessidade</a:t>
                      </a:r>
                      <a:endParaRPr lang="pt-BR" sz="32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  <a:endParaRPr lang="pt-BR" sz="32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Professor - Aluno</a:t>
                      </a:r>
                      <a:endParaRPr lang="pt-BR" sz="32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Sim</a:t>
                      </a:r>
                      <a:endParaRPr lang="pt-BR" sz="32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Não</a:t>
                      </a:r>
                      <a:endParaRPr lang="pt-BR" sz="32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Sim</a:t>
                      </a:r>
                      <a:endParaRPr lang="pt-BR" sz="3200" dirty="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966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SPIDER</a:t>
                      </a:r>
                      <a:endParaRPr lang="pt-BR" sz="3200" dirty="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Time</a:t>
                      </a:r>
                      <a:endParaRPr lang="pt-BR" sz="32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Go </a:t>
                      </a:r>
                      <a:r>
                        <a:rPr lang="pt-B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Horse</a:t>
                      </a:r>
                      <a:endParaRPr lang="pt-BR" sz="3200" dirty="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Diárias e Quinzenais</a:t>
                      </a:r>
                      <a:endParaRPr lang="pt-BR" sz="3200" dirty="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  <a:endParaRPr lang="pt-BR" sz="32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Go Horse</a:t>
                      </a:r>
                      <a:endParaRPr lang="pt-BR" sz="32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Sim</a:t>
                      </a:r>
                      <a:endParaRPr lang="pt-BR" sz="32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Sim</a:t>
                      </a:r>
                      <a:endParaRPr lang="pt-BR" sz="32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Sim</a:t>
                      </a:r>
                      <a:endParaRPr lang="pt-BR" sz="32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966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LCT</a:t>
                      </a:r>
                      <a:endParaRPr lang="pt-BR" sz="3200" dirty="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Tradicional</a:t>
                      </a:r>
                      <a:endParaRPr lang="pt-BR" sz="32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Semanais</a:t>
                      </a:r>
                      <a:endParaRPr lang="pt-BR" sz="3200" dirty="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</a:t>
                      </a:r>
                      <a:endParaRPr lang="pt-BR" sz="3200" dirty="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Professor - Aluno</a:t>
                      </a:r>
                      <a:endParaRPr lang="pt-BR" sz="32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Sim</a:t>
                      </a:r>
                      <a:endParaRPr lang="pt-BR" sz="32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Não</a:t>
                      </a:r>
                      <a:endParaRPr lang="pt-BR" sz="32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Sim</a:t>
                      </a:r>
                      <a:endParaRPr lang="pt-BR" sz="32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610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LAPS</a:t>
                      </a:r>
                      <a:endParaRPr lang="pt-BR" sz="3200" dirty="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Tradicional</a:t>
                      </a:r>
                      <a:endParaRPr lang="pt-BR" sz="32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Quando há necessidade</a:t>
                      </a:r>
                      <a:endParaRPr lang="pt-BR" sz="32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30</a:t>
                      </a:r>
                      <a:endParaRPr lang="pt-BR" sz="3200" dirty="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Professor - Aluno</a:t>
                      </a:r>
                      <a:endParaRPr lang="pt-BR" sz="3200" dirty="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Sim</a:t>
                      </a:r>
                      <a:endParaRPr lang="pt-BR" sz="32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Não</a:t>
                      </a:r>
                      <a:endParaRPr lang="pt-BR" sz="32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Sim</a:t>
                      </a:r>
                      <a:endParaRPr lang="pt-BR" sz="32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966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LABES</a:t>
                      </a:r>
                      <a:endParaRPr lang="pt-BR" sz="3200" dirty="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Time SCRUM</a:t>
                      </a:r>
                      <a:endParaRPr lang="pt-BR" sz="32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Diárias e Quinzenais</a:t>
                      </a:r>
                      <a:endParaRPr lang="pt-BR" sz="32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  <a:endParaRPr lang="pt-BR" sz="32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SCRUM</a:t>
                      </a:r>
                      <a:endParaRPr lang="pt-BR" sz="3200" dirty="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Sim</a:t>
                      </a:r>
                      <a:endParaRPr lang="pt-BR" sz="3200" dirty="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Sim</a:t>
                      </a:r>
                      <a:endParaRPr lang="pt-BR" sz="32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Sim</a:t>
                      </a:r>
                      <a:endParaRPr lang="pt-BR" sz="32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966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AIT PROEG</a:t>
                      </a:r>
                      <a:endParaRPr lang="pt-BR" sz="3200" dirty="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Time SCRUM</a:t>
                      </a:r>
                      <a:endParaRPr lang="pt-BR" sz="32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Diárias e Quinzenais</a:t>
                      </a:r>
                      <a:endParaRPr lang="pt-BR" sz="32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  <a:endParaRPr lang="pt-BR" sz="32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SCRUM</a:t>
                      </a:r>
                      <a:endParaRPr lang="pt-BR" sz="32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Sim</a:t>
                      </a:r>
                      <a:endParaRPr lang="pt-BR" sz="32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Sim</a:t>
                      </a:r>
                      <a:endParaRPr lang="pt-BR" sz="3200" dirty="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Sim</a:t>
                      </a:r>
                      <a:endParaRPr lang="pt-BR" sz="32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966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TI SAEST</a:t>
                      </a:r>
                      <a:endParaRPr lang="pt-BR" sz="3200" dirty="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Time SCRUM</a:t>
                      </a:r>
                      <a:endParaRPr lang="pt-BR" sz="32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Diárias e Quinzenais</a:t>
                      </a:r>
                      <a:endParaRPr lang="pt-BR" sz="32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  <a:endParaRPr lang="pt-BR" sz="32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SCRUM</a:t>
                      </a:r>
                      <a:endParaRPr lang="pt-BR" sz="32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Sim</a:t>
                      </a:r>
                      <a:endParaRPr lang="pt-BR" sz="32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Sim</a:t>
                      </a:r>
                      <a:endParaRPr lang="pt-BR" sz="320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Sim</a:t>
                      </a:r>
                      <a:endParaRPr lang="pt-BR" sz="3200" dirty="0">
                        <a:effectLst/>
                      </a:endParaRPr>
                    </a:p>
                  </a:txBody>
                  <a:tcPr marL="46231" marR="46231" marT="46231" marB="462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ítulo 1"/>
          <p:cNvSpPr txBox="1">
            <a:spLocks/>
          </p:cNvSpPr>
          <p:nvPr/>
        </p:nvSpPr>
        <p:spPr>
          <a:xfrm>
            <a:off x="609600" y="4529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 smtClean="0"/>
              <a:t>Laboratórios da UFPA e Métodos Ágeis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138137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</a:t>
            </a:r>
            <a:r>
              <a:rPr lang="pt-BR" dirty="0" smtClean="0"/>
              <a:t>penas </a:t>
            </a:r>
            <a:r>
              <a:rPr lang="pt-BR" dirty="0"/>
              <a:t>aqueles vinculados à faculdade de ciência da computação e mais a AIT PROEG e o TI SAEST aplicam de fato os chamados métodos ágeis</a:t>
            </a:r>
            <a:r>
              <a:rPr lang="pt-BR" dirty="0" smtClean="0"/>
              <a:t>.</a:t>
            </a:r>
          </a:p>
          <a:p>
            <a:pPr algn="just"/>
            <a:r>
              <a:rPr lang="pt-BR" dirty="0"/>
              <a:t>No caso dos laboratórios ligados ao ICEN, métodos ágeis é um conteúdo que está inserido dentro da disciplina de Engenharia de </a:t>
            </a:r>
            <a:r>
              <a:rPr lang="pt-BR" dirty="0" smtClean="0"/>
              <a:t>Software.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21 de fevereiro de 2017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5624-0FCB-4490-832E-688D2E209FF0}" type="slidenum">
              <a:rPr lang="pt-BR" smtClean="0"/>
              <a:t>16</a:t>
            </a:fld>
            <a:endParaRPr lang="pt-BR"/>
          </a:p>
        </p:txBody>
      </p:sp>
      <p:pic>
        <p:nvPicPr>
          <p:cNvPr id="1026" name="Picture 2" descr="https://lh4.googleusercontent.com/Bo_I5CqhkwtcxgZwvCYlzgMJjjDAxHO8iIDo3QkP0bupWtgvgCkExBNC94PMsr7CtqhY2MAiAueVX_Q_T9szEToIwV6kGFN78S1VCth7D7xN_QAXuOQP_tZKPfghEVxq5SeZQiL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861048"/>
            <a:ext cx="4486275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418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Referencias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Toshiaki</a:t>
            </a:r>
            <a:r>
              <a:rPr lang="pt-BR" dirty="0"/>
              <a:t>, Danilo Sato. Uso eficaz de métricas em métodos ágeis de desenvolvimento de software. </a:t>
            </a:r>
          </a:p>
          <a:p>
            <a:pPr lvl="1"/>
            <a:r>
              <a:rPr lang="pt-BR" sz="1300" dirty="0"/>
              <a:t>Disponível: http://grenoble.ime.usp.br/~gold/orientados/dissertacao-DaniloSato.pdf</a:t>
            </a:r>
          </a:p>
          <a:p>
            <a:pPr lvl="1"/>
            <a:r>
              <a:rPr lang="pt-BR" sz="1300" dirty="0"/>
              <a:t>Acesso: 14/02/2017.</a:t>
            </a:r>
          </a:p>
          <a:p>
            <a:r>
              <a:rPr lang="pt-BR" dirty="0" err="1" smtClean="0"/>
              <a:t>Linders</a:t>
            </a:r>
            <a:r>
              <a:rPr lang="pt-BR" dirty="0"/>
              <a:t>, Ben. Adotando </a:t>
            </a:r>
            <a:r>
              <a:rPr lang="pt-BR" dirty="0" err="1"/>
              <a:t>Agile</a:t>
            </a:r>
            <a:r>
              <a:rPr lang="pt-BR" dirty="0"/>
              <a:t> além do desenvolvimento de software. Info Q. Traduzido por: Anderson Quadros. </a:t>
            </a:r>
          </a:p>
          <a:p>
            <a:pPr lvl="1"/>
            <a:r>
              <a:rPr lang="pt-BR" sz="1300" dirty="0"/>
              <a:t>Disponível: </a:t>
            </a:r>
            <a:r>
              <a:rPr lang="pt-BR" sz="1300" u="sng" dirty="0">
                <a:hlinkClick r:id="rId2"/>
              </a:rPr>
              <a:t>https://www.infoq.com/br/news/2016/05/agile-beyond-software</a:t>
            </a:r>
            <a:r>
              <a:rPr lang="pt-BR" sz="1300" dirty="0"/>
              <a:t> </a:t>
            </a:r>
          </a:p>
          <a:p>
            <a:pPr lvl="1"/>
            <a:r>
              <a:rPr lang="pt-BR" sz="1300" dirty="0"/>
              <a:t>Acesso: 14/02/2016</a:t>
            </a:r>
            <a:r>
              <a:rPr lang="pt-BR" sz="1300" dirty="0" smtClean="0"/>
              <a:t>.</a:t>
            </a:r>
          </a:p>
          <a:p>
            <a:r>
              <a:rPr lang="pt-BR" dirty="0" smtClean="0"/>
              <a:t>Rezende</a:t>
            </a:r>
            <a:r>
              <a:rPr lang="pt-BR" dirty="0"/>
              <a:t>, Denis Alcides. Engenharia de software e Sistemas de informação. -- 3. </a:t>
            </a:r>
            <a:r>
              <a:rPr lang="pt-BR" dirty="0" err="1"/>
              <a:t>ed</a:t>
            </a:r>
            <a:r>
              <a:rPr lang="pt-BR" dirty="0"/>
              <a:t> </a:t>
            </a:r>
            <a:r>
              <a:rPr lang="pt-BR" dirty="0" err="1"/>
              <a:t>rev</a:t>
            </a:r>
            <a:r>
              <a:rPr lang="pt-BR" dirty="0"/>
              <a:t> e </a:t>
            </a:r>
            <a:r>
              <a:rPr lang="pt-BR" dirty="0" err="1"/>
              <a:t>ampl</a:t>
            </a:r>
            <a:r>
              <a:rPr lang="pt-BR" dirty="0"/>
              <a:t>, -- Rio de Janeiro: </a:t>
            </a:r>
            <a:r>
              <a:rPr lang="pt-BR" dirty="0" err="1"/>
              <a:t>Brasport</a:t>
            </a:r>
            <a:r>
              <a:rPr lang="pt-BR" dirty="0"/>
              <a:t>, 2005.</a:t>
            </a:r>
          </a:p>
          <a:p>
            <a:r>
              <a:rPr lang="pt-BR" dirty="0" err="1" smtClean="0"/>
              <a:t>Bissi</a:t>
            </a:r>
            <a:r>
              <a:rPr lang="pt-BR" dirty="0"/>
              <a:t>, Wilson. </a:t>
            </a:r>
            <a:r>
              <a:rPr lang="pt-BR" dirty="0" err="1"/>
              <a:t>Scrum</a:t>
            </a:r>
            <a:r>
              <a:rPr lang="pt-BR" dirty="0"/>
              <a:t> - Metodologia de desenvolvimento ágil.</a:t>
            </a:r>
          </a:p>
          <a:p>
            <a:pPr lvl="1"/>
            <a:r>
              <a:rPr lang="pt-BR" sz="1400" dirty="0"/>
              <a:t>Disponível em: </a:t>
            </a:r>
            <a:r>
              <a:rPr lang="pt-BR" sz="1400" u="sng" dirty="0">
                <a:hlinkClick r:id="rId3"/>
              </a:rPr>
              <a:t>http://revista.grupointegrado.br/revista/index.php/campodigital/article/download/312/146</a:t>
            </a:r>
            <a:r>
              <a:rPr lang="pt-BR" sz="1400" dirty="0"/>
              <a:t> </a:t>
            </a:r>
            <a:endParaRPr lang="pt-BR" sz="1400" dirty="0" smtClean="0"/>
          </a:p>
          <a:p>
            <a:pPr lvl="1"/>
            <a:r>
              <a:rPr lang="pt-BR" sz="1400" dirty="0" smtClean="0"/>
              <a:t>Acesso</a:t>
            </a:r>
            <a:r>
              <a:rPr lang="pt-BR" sz="1400" dirty="0"/>
              <a:t>: 15/02/2017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21 de fevereiro de 2017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5624-0FCB-4490-832E-688D2E209FF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527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988840"/>
            <a:ext cx="7543800" cy="2150095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/>
              <a:t>Metodologia Ágil: Sua aplicação nos laboratórios da UFPA.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12160" y="4581128"/>
            <a:ext cx="2440360" cy="936104"/>
          </a:xfrm>
        </p:spPr>
        <p:txBody>
          <a:bodyPr>
            <a:normAutofit/>
          </a:bodyPr>
          <a:lstStyle/>
          <a:p>
            <a:pPr algn="r"/>
            <a:r>
              <a:rPr lang="pt-B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Aílson Rocha Freire</a:t>
            </a:r>
          </a:p>
          <a:p>
            <a:pPr algn="r"/>
            <a:r>
              <a:rPr lang="pt-B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Caio Reis</a:t>
            </a:r>
          </a:p>
          <a:p>
            <a:pPr algn="r"/>
            <a:r>
              <a:rPr lang="pt-B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Otavio Augusto Alves Silva</a:t>
            </a: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3741203" y="6492875"/>
            <a:ext cx="1671463" cy="365125"/>
          </a:xfrm>
        </p:spPr>
        <p:txBody>
          <a:bodyPr/>
          <a:lstStyle/>
          <a:p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21 de fevereiro de 2017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5624-0FCB-4490-832E-688D2E209FF0}" type="slidenum">
              <a:rPr lang="pt-BR" smtClean="0"/>
              <a:t>18</a:t>
            </a:fld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2128663" y="771391"/>
            <a:ext cx="489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UNIVERSIDADE FEDERAL DO PARÁ</a:t>
            </a:r>
          </a:p>
          <a:p>
            <a:pPr algn="ctr"/>
            <a:r>
              <a:rPr lang="pt-BR" sz="1200" dirty="0" smtClean="0"/>
              <a:t>INSTITUTO DE TECNOLOGIA</a:t>
            </a:r>
          </a:p>
          <a:p>
            <a:pPr algn="ctr"/>
            <a:r>
              <a:rPr lang="pt-BR" sz="1200" dirty="0" smtClean="0"/>
              <a:t>FACULDADE DE ENGENHARIA DA COMPUTAÇÃO</a:t>
            </a:r>
          </a:p>
          <a:p>
            <a:pPr algn="ctr"/>
            <a:r>
              <a:rPr lang="pt-BR" sz="1200" dirty="0" smtClean="0"/>
              <a:t>METODOLOGIA CIENTIFICA</a:t>
            </a:r>
          </a:p>
        </p:txBody>
      </p:sp>
      <p:pic>
        <p:nvPicPr>
          <p:cNvPr id="1026" name="Picture 2" descr="D:\GoogleDrive\Estudos\UFPa\UFPa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727" y="24900"/>
            <a:ext cx="604416" cy="76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03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Referencial Histórico</a:t>
            </a:r>
            <a:endParaRPr lang="pt-BR" sz="2400" dirty="0"/>
          </a:p>
          <a:p>
            <a:r>
              <a:rPr lang="pt-BR" sz="2400" dirty="0" smtClean="0"/>
              <a:t>Metodologias Ágeis</a:t>
            </a:r>
          </a:p>
          <a:p>
            <a:r>
              <a:rPr lang="pt-BR" sz="2400" dirty="0" smtClean="0"/>
              <a:t>SCRUM</a:t>
            </a:r>
          </a:p>
          <a:p>
            <a:pPr lvl="1"/>
            <a:r>
              <a:rPr lang="pt-BR" sz="2400" dirty="0" smtClean="0"/>
              <a:t>Vocabulário e Personagens</a:t>
            </a:r>
          </a:p>
          <a:p>
            <a:pPr lvl="1"/>
            <a:r>
              <a:rPr lang="pt-BR" sz="2400" dirty="0" smtClean="0"/>
              <a:t>Funcionamento</a:t>
            </a:r>
          </a:p>
          <a:p>
            <a:r>
              <a:rPr lang="pt-BR" sz="2400" dirty="0" smtClean="0"/>
              <a:t>Métodos Ágeis dentro dos laboratórios da UFPA</a:t>
            </a:r>
          </a:p>
          <a:p>
            <a:r>
              <a:rPr lang="pt-BR" sz="2400" dirty="0" smtClean="0"/>
              <a:t>Conclusão</a:t>
            </a:r>
          </a:p>
          <a:p>
            <a:r>
              <a:rPr lang="pt-BR" sz="2400" dirty="0" smtClean="0"/>
              <a:t>Referencias Bibliográficas</a:t>
            </a:r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5624-0FCB-4490-832E-688D2E209FF0}" type="slidenum">
              <a:rPr lang="pt-BR" smtClean="0"/>
              <a:t>2</a:t>
            </a:fld>
            <a:endParaRPr lang="pt-BR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r>
              <a:rPr lang="pt-BR" dirty="0" smtClean="0"/>
              <a:t>21 de fevereiro de 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825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Referencial 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1970, ocorreu a “Crise dos softwares”</a:t>
            </a:r>
          </a:p>
          <a:p>
            <a:pPr lvl="1"/>
            <a:r>
              <a:rPr lang="pt-BR" dirty="0"/>
              <a:t>Baixa qualidade</a:t>
            </a:r>
          </a:p>
          <a:p>
            <a:pPr lvl="1"/>
            <a:r>
              <a:rPr lang="pt-BR" dirty="0"/>
              <a:t>Estouro de orçamento</a:t>
            </a:r>
          </a:p>
          <a:p>
            <a:pPr lvl="1"/>
            <a:r>
              <a:rPr lang="pt-BR" dirty="0"/>
              <a:t>Falta de pontualidade</a:t>
            </a:r>
          </a:p>
          <a:p>
            <a:pPr lvl="1"/>
            <a:r>
              <a:rPr lang="pt-BR" dirty="0"/>
              <a:t>Requisitos não eram alcançados</a:t>
            </a:r>
          </a:p>
          <a:p>
            <a:pPr lvl="1"/>
            <a:r>
              <a:rPr lang="pt-BR" dirty="0"/>
              <a:t>Documentação </a:t>
            </a:r>
            <a:r>
              <a:rPr lang="pt-BR" dirty="0" smtClean="0"/>
              <a:t>inexistente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21 de fevereiro de 2017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5624-0FCB-4490-832E-688D2E209FF0}" type="slidenum">
              <a:rPr lang="pt-BR" smtClean="0"/>
              <a:t>3</a:t>
            </a:fld>
            <a:endParaRPr lang="pt-B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049688"/>
            <a:ext cx="476862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50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21 de fevereiro de 2017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5624-0FCB-4490-832E-688D2E209FF0}" type="slidenum">
              <a:rPr lang="pt-BR" smtClean="0"/>
              <a:t>4</a:t>
            </a:fld>
            <a:endParaRPr lang="pt-BR"/>
          </a:p>
        </p:txBody>
      </p:sp>
      <p:pic>
        <p:nvPicPr>
          <p:cNvPr id="4100" name="Picture 4" descr="Resultado de imagem para Tradicional vs Ag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6291"/>
            <a:ext cx="8136904" cy="457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59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620000" cy="1143000"/>
          </a:xfrm>
        </p:spPr>
        <p:txBody>
          <a:bodyPr/>
          <a:lstStyle/>
          <a:p>
            <a:pPr algn="ctr"/>
            <a:r>
              <a:rPr lang="pt-BR" dirty="0" smtClean="0"/>
              <a:t>Referencial 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lidar com o problema foi criada a Engenharia de Software</a:t>
            </a:r>
          </a:p>
          <a:p>
            <a:pPr lvl="1"/>
            <a:r>
              <a:rPr lang="pt-BR" dirty="0" smtClean="0"/>
              <a:t>Conjunto de regras para o desenvolvimento de </a:t>
            </a:r>
            <a:r>
              <a:rPr lang="pt-BR" dirty="0" smtClean="0"/>
              <a:t>software.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21 de fevereiro de 2017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5624-0FCB-4490-832E-688D2E209FF0}" type="slidenum">
              <a:rPr lang="pt-BR" smtClean="0"/>
              <a:t>5</a:t>
            </a:fld>
            <a:endParaRPr lang="pt-BR"/>
          </a:p>
        </p:txBody>
      </p:sp>
      <p:pic>
        <p:nvPicPr>
          <p:cNvPr id="5122" name="Picture 2" descr="Resultado de imagem para Engenharia de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86860"/>
            <a:ext cx="5833038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88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Referencial 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comunidade percebeu um problema dentro da Engenharia de Software</a:t>
            </a:r>
          </a:p>
          <a:p>
            <a:pPr lvl="1"/>
            <a:r>
              <a:rPr lang="pt-BR" dirty="0"/>
              <a:t>Metodologia engessada</a:t>
            </a:r>
          </a:p>
          <a:p>
            <a:pPr lvl="1"/>
            <a:r>
              <a:rPr lang="pt-BR" dirty="0"/>
              <a:t>Muito custoso do ponto de vista de tempo</a:t>
            </a:r>
          </a:p>
          <a:p>
            <a:pPr lvl="1"/>
            <a:r>
              <a:rPr lang="pt-BR" dirty="0"/>
              <a:t>Criação de vários documentos previamente ao </a:t>
            </a:r>
            <a:r>
              <a:rPr lang="pt-BR" dirty="0" smtClean="0"/>
              <a:t>desenvolvimento</a:t>
            </a:r>
          </a:p>
          <a:p>
            <a:endParaRPr lang="pt-BR" dirty="0" smtClean="0"/>
          </a:p>
          <a:p>
            <a:pPr marL="11430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21 de fevereiro de 2017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5624-0FCB-4490-832E-688D2E209FF0}" type="slidenum">
              <a:rPr lang="pt-BR" smtClean="0"/>
              <a:t>6</a:t>
            </a:fld>
            <a:endParaRPr lang="pt-BR"/>
          </a:p>
        </p:txBody>
      </p:sp>
      <p:sp>
        <p:nvSpPr>
          <p:cNvPr id="6" name="AutoShape 2" descr="Resultado de imagem para Manifesto Agi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8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Metodologias Ágeis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2001</a:t>
            </a:r>
            <a:r>
              <a:rPr lang="pt-BR" dirty="0"/>
              <a:t>, </a:t>
            </a:r>
            <a:r>
              <a:rPr lang="pt-BR" dirty="0" smtClean="0"/>
              <a:t>houve uma reunião que </a:t>
            </a:r>
            <a:r>
              <a:rPr lang="pt-BR" dirty="0"/>
              <a:t>se chamou de Manifesto Ágil, com  precursores da metodologia </a:t>
            </a:r>
            <a:r>
              <a:rPr lang="pt-BR" dirty="0" smtClean="0"/>
              <a:t>ágil.</a:t>
            </a:r>
          </a:p>
          <a:p>
            <a:r>
              <a:rPr lang="pt-BR" dirty="0" smtClean="0"/>
              <a:t>Criar uma forma </a:t>
            </a:r>
            <a:r>
              <a:rPr lang="pt-BR" dirty="0"/>
              <a:t>mais pragmática e ágil de se </a:t>
            </a:r>
            <a:r>
              <a:rPr lang="pt-BR" dirty="0" smtClean="0"/>
              <a:t>desenvolver.</a:t>
            </a:r>
          </a:p>
          <a:p>
            <a:r>
              <a:rPr lang="pt-BR" dirty="0" smtClean="0"/>
              <a:t>Levando </a:t>
            </a:r>
            <a:r>
              <a:rPr lang="pt-BR" dirty="0"/>
              <a:t>consigo, os padrões estabelecidos pela engenharia de software, porém ao mesmo tempo que tais documentos eram criados, a codificação do projeto não ficava estagnada esperando que toda a documentação fosse criada, mas sim desenvolvida em conjunto.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21 de fevereiro de 2017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5624-0FCB-4490-832E-688D2E209FF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80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Metodologias Ágeis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21 de fevereiro de 2017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5624-0FCB-4490-832E-688D2E209FF0}" type="slidenum">
              <a:rPr lang="pt-BR" smtClean="0"/>
              <a:t>8</a:t>
            </a:fld>
            <a:endParaRPr lang="pt-BR"/>
          </a:p>
        </p:txBody>
      </p:sp>
      <p:pic>
        <p:nvPicPr>
          <p:cNvPr id="6" name="Picture 2" descr="Resultado de imagem para Manifesto Ag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5" y="2204864"/>
            <a:ext cx="8318611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2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SCRUM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dos métodos ágeis mais conhecido.</a:t>
            </a:r>
          </a:p>
          <a:p>
            <a:pPr fontAlgn="base"/>
            <a:r>
              <a:rPr lang="pt-BR" dirty="0" smtClean="0"/>
              <a:t>Processo ágil </a:t>
            </a:r>
            <a:r>
              <a:rPr lang="pt-BR" dirty="0"/>
              <a:t>para gerenciar e controlar o desenvolvimento de projetos;</a:t>
            </a:r>
          </a:p>
          <a:p>
            <a:pPr fontAlgn="base"/>
            <a:r>
              <a:rPr lang="pt-BR" i="1" dirty="0" err="1" smtClean="0"/>
              <a:t>Wrapper</a:t>
            </a:r>
            <a:r>
              <a:rPr lang="pt-BR" dirty="0" smtClean="0"/>
              <a:t> para </a:t>
            </a:r>
            <a:r>
              <a:rPr lang="pt-BR" dirty="0"/>
              <a:t>outras práticas de engenharia de software;</a:t>
            </a:r>
          </a:p>
          <a:p>
            <a:pPr fontAlgn="base"/>
            <a:r>
              <a:rPr lang="pt-BR" dirty="0" smtClean="0"/>
              <a:t>Controla o </a:t>
            </a:r>
            <a:r>
              <a:rPr lang="pt-BR" dirty="0"/>
              <a:t>caos de necessidades e interesses conflitantes;</a:t>
            </a:r>
          </a:p>
          <a:p>
            <a:pPr fontAlgn="base"/>
            <a:r>
              <a:rPr lang="pt-BR" dirty="0" smtClean="0"/>
              <a:t>Aumenta a </a:t>
            </a:r>
            <a:r>
              <a:rPr lang="pt-BR" dirty="0"/>
              <a:t>comunicação e maximizar a cooperação;</a:t>
            </a:r>
          </a:p>
          <a:p>
            <a:pPr fontAlgn="base"/>
            <a:r>
              <a:rPr lang="pt-BR" dirty="0" smtClean="0"/>
              <a:t>Detecta e remove </a:t>
            </a:r>
            <a:r>
              <a:rPr lang="pt-BR" dirty="0"/>
              <a:t>problemas que impedem o desenvolvimento do projeto;</a:t>
            </a:r>
          </a:p>
          <a:p>
            <a:pPr fontAlgn="base"/>
            <a:r>
              <a:rPr lang="pt-BR" dirty="0"/>
              <a:t>Escalável para pequenos e grandes projetos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21 de fevereiro de 2017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5624-0FCB-4490-832E-688D2E209FF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80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210</TotalTime>
  <Words>955</Words>
  <Application>Microsoft Office PowerPoint</Application>
  <PresentationFormat>Apresentação na tela (4:3)</PresentationFormat>
  <Paragraphs>256</Paragraphs>
  <Slides>18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Adjacência</vt:lpstr>
      <vt:lpstr>Metodologia Ágil: Sua aplicação nos laboratórios da UFPA.</vt:lpstr>
      <vt:lpstr>Agenda</vt:lpstr>
      <vt:lpstr>Referencial Histórico</vt:lpstr>
      <vt:lpstr>Apresentação do PowerPoint</vt:lpstr>
      <vt:lpstr>Referencial Histórico</vt:lpstr>
      <vt:lpstr>Referencial Histórico</vt:lpstr>
      <vt:lpstr>Metodologias Ágeis</vt:lpstr>
      <vt:lpstr>Metodologias Ágeis</vt:lpstr>
      <vt:lpstr>SCRUM</vt:lpstr>
      <vt:lpstr>SCRUM - Vocabulário</vt:lpstr>
      <vt:lpstr>SCRUM - Funcionamento</vt:lpstr>
      <vt:lpstr>Laboratórios da UFPA e Métodos Ágeis</vt:lpstr>
      <vt:lpstr>Laboratórios da UFPA e Métodos Ágeis</vt:lpstr>
      <vt:lpstr>Laboratórios da UFPA e Métodos Ágeis</vt:lpstr>
      <vt:lpstr>Apresentação do PowerPoint</vt:lpstr>
      <vt:lpstr>Conclusão</vt:lpstr>
      <vt:lpstr>Referencias</vt:lpstr>
      <vt:lpstr>Metodologia Ágil: Sua aplicação nos laboratórios da UFPA.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 User</dc:creator>
  <cp:lastModifiedBy>Windows User</cp:lastModifiedBy>
  <cp:revision>18</cp:revision>
  <dcterms:created xsi:type="dcterms:W3CDTF">2017-02-20T22:27:48Z</dcterms:created>
  <dcterms:modified xsi:type="dcterms:W3CDTF">2017-02-21T15:00:36Z</dcterms:modified>
</cp:coreProperties>
</file>