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77" r:id="rId5"/>
    <p:sldId id="260" r:id="rId6"/>
    <p:sldId id="281" r:id="rId7"/>
    <p:sldId id="261" r:id="rId8"/>
    <p:sldId id="262" r:id="rId9"/>
    <p:sldId id="279" r:id="rId10"/>
    <p:sldId id="282" r:id="rId11"/>
    <p:sldId id="283" r:id="rId12"/>
    <p:sldId id="285" r:id="rId13"/>
    <p:sldId id="286" r:id="rId14"/>
    <p:sldId id="280" r:id="rId15"/>
    <p:sldId id="264" r:id="rId16"/>
    <p:sldId id="265" r:id="rId17"/>
    <p:sldId id="266" r:id="rId18"/>
    <p:sldId id="287" r:id="rId19"/>
    <p:sldId id="267" r:id="rId20"/>
    <p:sldId id="268" r:id="rId21"/>
    <p:sldId id="269" r:id="rId22"/>
    <p:sldId id="270" r:id="rId23"/>
    <p:sldId id="28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6C7-0032-490D-91E3-3003CAD3BA4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48BCA-1481-46A9-A2CB-E3F94E76A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5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8BCA-1481-46A9-A2CB-E3F94E76A8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4BBF14-CCDB-445C-ACE7-E80CA1EEB67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20131E-B646-4501-AB1B-4C50C7CA7B71}" type="datetimeFigureOut">
              <a:rPr lang="pt-BR" smtClean="0"/>
              <a:t>21/05/2017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730623"/>
          </a:xfrm>
        </p:spPr>
        <p:txBody>
          <a:bodyPr/>
          <a:lstStyle/>
          <a:p>
            <a:pPr algn="ctr"/>
            <a:r>
              <a:rPr lang="pt-BR" dirty="0" smtClean="0">
                <a:latin typeface="Constantia" panose="02030602050306030303" pitchFamily="18" charset="0"/>
              </a:rPr>
              <a:t>Tabela </a:t>
            </a:r>
            <a:r>
              <a:rPr lang="pt-BR" dirty="0" err="1" smtClean="0">
                <a:latin typeface="Constantia" panose="02030602050306030303" pitchFamily="18" charset="0"/>
              </a:rPr>
              <a:t>Hash</a:t>
            </a:r>
            <a:endParaRPr lang="pt-BR" dirty="0">
              <a:latin typeface="Constantia" panose="0203060205030603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3395" y="908720"/>
            <a:ext cx="6400800" cy="83671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Universidade Federal do Pará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Instituto de Tecnologia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Faculdade de Engenharia da Computação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Teoria da Computação II</a:t>
            </a:r>
            <a:endParaRPr lang="pt-BR" sz="11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3355" y="544522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Constantia" panose="02030602050306030303" pitchFamily="18" charset="0"/>
              </a:rPr>
              <a:t>Aílson</a:t>
            </a:r>
            <a:r>
              <a:rPr lang="pt-BR" sz="1400" dirty="0" smtClean="0">
                <a:latin typeface="Constantia" panose="02030602050306030303" pitchFamily="18" charset="0"/>
              </a:rPr>
              <a:t> Freire</a:t>
            </a:r>
          </a:p>
          <a:p>
            <a:pPr algn="ctr"/>
            <a:r>
              <a:rPr lang="pt-BR" sz="1400" dirty="0" smtClean="0">
                <a:latin typeface="Constantia" panose="02030602050306030303" pitchFamily="18" charset="0"/>
              </a:rPr>
              <a:t>Otávio Augusto</a:t>
            </a:r>
            <a:endParaRPr lang="pt-BR" sz="1400" dirty="0">
              <a:latin typeface="Constantia" panose="02030602050306030303" pitchFamily="18" charset="0"/>
            </a:endParaRPr>
          </a:p>
        </p:txBody>
      </p:sp>
      <p:pic>
        <p:nvPicPr>
          <p:cNvPr id="1026" name="Picture 2" descr="C:\Users\Otavio Augusto\Google Drive\Estudos\UFPa\UFPa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78" y="135672"/>
            <a:ext cx="497634" cy="6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2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hashing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+mj-lt"/>
              </a:rPr>
              <a:t>Exemplo de funcionamento</a:t>
            </a:r>
            <a:endParaRPr lang="pt-BR" dirty="0">
              <a:latin typeface="+mj-lt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71538" y="36113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1072061" y="305402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Elipse 6"/>
          <p:cNvSpPr/>
          <p:nvPr/>
        </p:nvSpPr>
        <p:spPr>
          <a:xfrm>
            <a:off x="1071538" y="416105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71538" y="52383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71538" y="470638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69571" y="3623573"/>
            <a:ext cx="1440000" cy="14400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FUNÇÃO HASHING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ector reto 10"/>
          <p:cNvCxnSpPr>
            <a:stCxn id="7" idx="6"/>
            <a:endCxn id="10" idx="1"/>
          </p:cNvCxnSpPr>
          <p:nvPr/>
        </p:nvCxnSpPr>
        <p:spPr>
          <a:xfrm>
            <a:off x="1428728" y="4339645"/>
            <a:ext cx="1440843" cy="39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2" name="Conector angulado 11"/>
          <p:cNvCxnSpPr>
            <a:stCxn id="6" idx="6"/>
            <a:endCxn id="10" idx="1"/>
          </p:cNvCxnSpPr>
          <p:nvPr/>
        </p:nvCxnSpPr>
        <p:spPr>
          <a:xfrm>
            <a:off x="1429251" y="3232620"/>
            <a:ext cx="1440320" cy="1110953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3" name="Conector angulado 12"/>
          <p:cNvCxnSpPr>
            <a:stCxn id="5" idx="6"/>
            <a:endCxn id="10" idx="1"/>
          </p:cNvCxnSpPr>
          <p:nvPr/>
        </p:nvCxnSpPr>
        <p:spPr>
          <a:xfrm>
            <a:off x="1428728" y="3789938"/>
            <a:ext cx="1440843" cy="553635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4" name="Conector angulado 13"/>
          <p:cNvCxnSpPr>
            <a:stCxn id="9" idx="6"/>
            <a:endCxn id="10" idx="1"/>
          </p:cNvCxnSpPr>
          <p:nvPr/>
        </p:nvCxnSpPr>
        <p:spPr>
          <a:xfrm flipV="1">
            <a:off x="1428728" y="4343573"/>
            <a:ext cx="1440843" cy="5414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5" name="Conector angulado 14"/>
          <p:cNvCxnSpPr>
            <a:stCxn id="8" idx="6"/>
            <a:endCxn id="10" idx="1"/>
          </p:cNvCxnSpPr>
          <p:nvPr/>
        </p:nvCxnSpPr>
        <p:spPr>
          <a:xfrm flipV="1">
            <a:off x="1428728" y="4343573"/>
            <a:ext cx="1440843" cy="1073342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6" name="Conector angulado 15"/>
          <p:cNvCxnSpPr>
            <a:stCxn id="10" idx="3"/>
          </p:cNvCxnSpPr>
          <p:nvPr/>
        </p:nvCxnSpPr>
        <p:spPr>
          <a:xfrm flipV="1">
            <a:off x="4309571" y="2862056"/>
            <a:ext cx="1584176" cy="148151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7" name="Conector angulado 16"/>
          <p:cNvCxnSpPr>
            <a:stCxn id="10" idx="3"/>
          </p:cNvCxnSpPr>
          <p:nvPr/>
        </p:nvCxnSpPr>
        <p:spPr>
          <a:xfrm flipV="1">
            <a:off x="4309571" y="3602814"/>
            <a:ext cx="1584176" cy="74075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8" name="Conector angulado 17"/>
          <p:cNvCxnSpPr>
            <a:stCxn id="10" idx="3"/>
          </p:cNvCxnSpPr>
          <p:nvPr/>
        </p:nvCxnSpPr>
        <p:spPr>
          <a:xfrm>
            <a:off x="4309571" y="4343573"/>
            <a:ext cx="1584176" cy="107334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9" name="Conector angulado 18"/>
          <p:cNvCxnSpPr>
            <a:stCxn id="10" idx="3"/>
          </p:cNvCxnSpPr>
          <p:nvPr/>
        </p:nvCxnSpPr>
        <p:spPr>
          <a:xfrm>
            <a:off x="4309571" y="4343573"/>
            <a:ext cx="1584176" cy="139880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0" name="Conector reto 19"/>
          <p:cNvCxnSpPr>
            <a:stCxn id="10" idx="3"/>
          </p:cNvCxnSpPr>
          <p:nvPr/>
        </p:nvCxnSpPr>
        <p:spPr>
          <a:xfrm>
            <a:off x="4309571" y="4343573"/>
            <a:ext cx="1584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1645275" y="3294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CHAVE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77523" y="3294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POSIÇÃO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82651"/>
              </p:ext>
            </p:extLst>
          </p:nvPr>
        </p:nvGraphicFramePr>
        <p:xfrm>
          <a:off x="5902384" y="2285992"/>
          <a:ext cx="2558048" cy="4023360"/>
        </p:xfrm>
        <a:graphic>
          <a:graphicData uri="http://schemas.openxmlformats.org/drawingml/2006/table">
            <a:tbl>
              <a:tblPr firstRow="1" firstCol="1"/>
              <a:tblGrid>
                <a:gridCol w="1128553"/>
                <a:gridCol w="1429495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82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Diferentes funções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+mj-lt"/>
              </a:rPr>
              <a:t>Método da </a:t>
            </a:r>
            <a:r>
              <a:rPr lang="pt-BR" sz="2600" dirty="0" smtClean="0">
                <a:latin typeface="+mj-lt"/>
              </a:rPr>
              <a:t>Divisão</a:t>
            </a:r>
          </a:p>
          <a:p>
            <a:pPr lvl="1"/>
            <a:r>
              <a:rPr lang="pt-BR" sz="2200" dirty="0">
                <a:latin typeface="+mj-lt"/>
              </a:rPr>
              <a:t>Consiste em calcular o </a:t>
            </a:r>
            <a:r>
              <a:rPr lang="pt-BR" sz="2200" b="1" dirty="0">
                <a:latin typeface="+mj-lt"/>
              </a:rPr>
              <a:t>resto da divisão </a:t>
            </a:r>
            <a:r>
              <a:rPr lang="pt-BR" sz="2200" dirty="0">
                <a:latin typeface="+mj-lt"/>
              </a:rPr>
              <a:t>do valor inteiro que representa o elemento pelo tamanho da </a:t>
            </a:r>
            <a:r>
              <a:rPr lang="pt-BR" sz="2200" dirty="0" smtClean="0">
                <a:latin typeface="+mj-lt"/>
              </a:rPr>
              <a:t>tabela.</a:t>
            </a:r>
          </a:p>
          <a:p>
            <a:r>
              <a:rPr lang="pt-BR" sz="2600" dirty="0" smtClean="0">
                <a:latin typeface="+mj-lt"/>
              </a:rPr>
              <a:t>Método </a:t>
            </a:r>
            <a:r>
              <a:rPr lang="pt-BR" sz="2600" dirty="0">
                <a:latin typeface="+mj-lt"/>
              </a:rPr>
              <a:t>da </a:t>
            </a:r>
            <a:r>
              <a:rPr lang="pt-BR" sz="2600" dirty="0" smtClean="0">
                <a:latin typeface="+mj-lt"/>
              </a:rPr>
              <a:t>Multiplicação</a:t>
            </a:r>
          </a:p>
          <a:p>
            <a:pPr lvl="1"/>
            <a:r>
              <a:rPr lang="pt-BR" sz="2200" dirty="0">
                <a:latin typeface="+mj-lt"/>
              </a:rPr>
              <a:t>Usa uma constante fracionária </a:t>
            </a:r>
            <a:r>
              <a:rPr lang="pt-BR" sz="2200" b="1" dirty="0">
                <a:latin typeface="+mj-lt"/>
              </a:rPr>
              <a:t>A</a:t>
            </a:r>
            <a:r>
              <a:rPr lang="pt-BR" sz="2200" dirty="0">
                <a:latin typeface="+mj-lt"/>
              </a:rPr>
              <a:t>, </a:t>
            </a:r>
            <a:r>
              <a:rPr lang="pt-BR" sz="2200" b="1" dirty="0">
                <a:latin typeface="+mj-lt"/>
              </a:rPr>
              <a:t>0 &lt; A &lt; 1</a:t>
            </a:r>
            <a:r>
              <a:rPr lang="pt-BR" sz="2200" dirty="0">
                <a:latin typeface="+mj-lt"/>
              </a:rPr>
              <a:t>, para multiplicar o valor da chave que representa o elemento </a:t>
            </a:r>
            <a:r>
              <a:rPr lang="pt-BR" sz="2200" dirty="0" smtClean="0">
                <a:latin typeface="+mj-lt"/>
              </a:rPr>
              <a:t>.</a:t>
            </a:r>
            <a:endParaRPr lang="pt-BR" sz="2200" dirty="0">
              <a:latin typeface="+mj-lt"/>
            </a:endParaRPr>
          </a:p>
          <a:p>
            <a:pPr lvl="1"/>
            <a:r>
              <a:rPr lang="pt-BR" sz="2200" dirty="0">
                <a:latin typeface="+mj-lt"/>
              </a:rPr>
              <a:t>Em seguida, a parte fracionária resultante é multiplicada pelo tamanho da tabela para calcular a posição do </a:t>
            </a:r>
            <a:r>
              <a:rPr lang="pt-BR" sz="2200" dirty="0" smtClean="0">
                <a:latin typeface="+mj-lt"/>
              </a:rPr>
              <a:t>elemento.</a:t>
            </a:r>
            <a:endParaRPr lang="pt-BR" sz="2800" dirty="0">
              <a:latin typeface="+mj-lt"/>
            </a:endParaRPr>
          </a:p>
          <a:p>
            <a:r>
              <a:rPr lang="pt-BR" sz="2600" dirty="0">
                <a:latin typeface="+mj-lt"/>
              </a:rPr>
              <a:t>Método da </a:t>
            </a:r>
            <a:r>
              <a:rPr lang="pt-BR" sz="2600" dirty="0" smtClean="0">
                <a:latin typeface="+mj-lt"/>
              </a:rPr>
              <a:t>Dobra</a:t>
            </a:r>
          </a:p>
          <a:p>
            <a:pPr lvl="1"/>
            <a:r>
              <a:rPr lang="pt-BR" sz="2200" dirty="0">
                <a:latin typeface="+mj-lt"/>
              </a:rPr>
              <a:t>Utiliza um esquema de dobrar e somar os dígitos do valor para calcular a sua </a:t>
            </a:r>
            <a:r>
              <a:rPr lang="pt-BR" sz="2200" dirty="0" smtClean="0">
                <a:latin typeface="+mj-lt"/>
              </a:rPr>
              <a:t>posição.</a:t>
            </a:r>
            <a:endParaRPr lang="pt-BR" sz="2200" dirty="0">
              <a:latin typeface="+mj-lt"/>
            </a:endParaRPr>
          </a:p>
          <a:p>
            <a:pPr lvl="2"/>
            <a:endParaRPr lang="pt-BR" sz="2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8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perfeito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Nunca </a:t>
            </a:r>
            <a:r>
              <a:rPr lang="pt-BR" dirty="0">
                <a:latin typeface="+mj-lt"/>
              </a:rPr>
              <a:t>ocorre colisão</a:t>
            </a:r>
          </a:p>
          <a:p>
            <a:pPr lvl="1"/>
            <a:r>
              <a:rPr lang="pt-BR" dirty="0">
                <a:latin typeface="+mj-lt"/>
              </a:rPr>
              <a:t>Chaves diferentes irão sempre produzir posições diferentes</a:t>
            </a:r>
          </a:p>
          <a:p>
            <a:r>
              <a:rPr lang="pt-BR" dirty="0">
                <a:latin typeface="+mj-lt"/>
              </a:rPr>
              <a:t>No pior caso, as operações de busca e inserção são sempre executadas em tempo constante, </a:t>
            </a:r>
            <a:r>
              <a:rPr lang="pt-BR" b="1" i="1" dirty="0">
                <a:latin typeface="+mj-lt"/>
              </a:rPr>
              <a:t>O(1)</a:t>
            </a:r>
            <a:r>
              <a:rPr lang="pt-BR" dirty="0">
                <a:latin typeface="+mj-lt"/>
              </a:rPr>
              <a:t>. </a:t>
            </a:r>
          </a:p>
          <a:p>
            <a:pPr lvl="1"/>
            <a:r>
              <a:rPr lang="pt-BR" dirty="0">
                <a:latin typeface="+mj-lt"/>
              </a:rPr>
              <a:t>É utilizado onde a colisão não é tolerável</a:t>
            </a:r>
          </a:p>
          <a:p>
            <a:pPr lvl="1"/>
            <a:r>
              <a:rPr lang="pt-BR" dirty="0">
                <a:latin typeface="+mj-lt"/>
              </a:rPr>
              <a:t>Trata-se de um tipo de aplicação muito especifica, por exemplo, o </a:t>
            </a:r>
            <a:r>
              <a:rPr lang="pt-BR" b="1" dirty="0">
                <a:latin typeface="+mj-lt"/>
              </a:rPr>
              <a:t>conjunto de palavras reservadas de uma linguagem de programação</a:t>
            </a:r>
            <a:r>
              <a:rPr lang="pt-BR" dirty="0">
                <a:latin typeface="+mj-lt"/>
              </a:rPr>
              <a:t>. Nesse caso, conhecemos previamente o conteúdo a ser armazenado na </a:t>
            </a:r>
            <a:r>
              <a:rPr lang="pt-BR" dirty="0" smtClean="0">
                <a:latin typeface="+mj-lt"/>
              </a:rPr>
              <a:t>tabela.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imperfeito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Para duas chaves diferentes a saída da função de </a:t>
            </a:r>
            <a:r>
              <a:rPr lang="pt-BR" dirty="0" err="1">
                <a:latin typeface="+mj-lt"/>
              </a:rPr>
              <a:t>hashing</a:t>
            </a:r>
            <a:r>
              <a:rPr lang="pt-BR" dirty="0">
                <a:latin typeface="+mj-lt"/>
              </a:rPr>
              <a:t> é a mesma posição na </a:t>
            </a:r>
            <a:r>
              <a:rPr lang="pt-BR" dirty="0" smtClean="0">
                <a:latin typeface="+mj-lt"/>
              </a:rPr>
              <a:t>tabela.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Ou seja, podem ocorrer colisões das </a:t>
            </a:r>
            <a:r>
              <a:rPr lang="pt-BR" dirty="0" smtClean="0">
                <a:latin typeface="+mj-lt"/>
              </a:rPr>
              <a:t>chaves.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A colisão de chaves não é algo exatamente ruim, é apenas algo indesejável pois diminui o desempenho do </a:t>
            </a:r>
            <a:r>
              <a:rPr lang="pt-BR" dirty="0" smtClean="0">
                <a:latin typeface="+mj-lt"/>
              </a:rPr>
              <a:t>sistema.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De modo geral, muitas tabelas </a:t>
            </a:r>
            <a:r>
              <a:rPr lang="pt-BR" dirty="0" err="1">
                <a:latin typeface="+mj-lt"/>
              </a:rPr>
              <a:t>hash</a:t>
            </a:r>
            <a:r>
              <a:rPr lang="pt-BR" dirty="0">
                <a:latin typeface="+mj-lt"/>
              </a:rPr>
              <a:t> fazem uso de alguma outra estrutura de dados para lidar com o problema da colisão, como veremos adiante.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19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+mj-lt"/>
              </a:rPr>
              <a:t>Uma </a:t>
            </a:r>
            <a:r>
              <a:rPr lang="pt-BR" sz="2400" dirty="0">
                <a:latin typeface="+mj-lt"/>
              </a:rPr>
              <a:t>colisão ocorre quando duas (ou mais) chaves diferentes tentam ocupar a mesma posição na tabela </a:t>
            </a:r>
            <a:r>
              <a:rPr lang="pt-BR" sz="2400" dirty="0" err="1">
                <a:latin typeface="+mj-lt"/>
              </a:rPr>
              <a:t>hash</a:t>
            </a:r>
            <a:r>
              <a:rPr lang="pt-BR" sz="2400" dirty="0">
                <a:latin typeface="+mj-lt"/>
              </a:rPr>
              <a:t>. </a:t>
            </a:r>
          </a:p>
          <a:p>
            <a:pPr lvl="1"/>
            <a:r>
              <a:rPr lang="pt-BR" sz="2400" dirty="0">
                <a:latin typeface="+mj-lt"/>
              </a:rPr>
              <a:t>A colisão de chaves não é algo exatamente ruim, é apenas algo indesejável pois diminui o desempenho do sistema. </a:t>
            </a:r>
          </a:p>
          <a:p>
            <a:endParaRPr lang="pt-BR" dirty="0">
              <a:latin typeface="+mj-lt"/>
            </a:endParaRPr>
          </a:p>
        </p:txBody>
      </p:sp>
      <p:pic>
        <p:nvPicPr>
          <p:cNvPr id="3074" name="Picture 2" descr="Resultado de imagem para Colisão hash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1048"/>
            <a:ext cx="347516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9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Uma escolha adequada do </a:t>
            </a:r>
            <a:r>
              <a:rPr lang="pt-BR" b="1" dirty="0">
                <a:latin typeface="+mj-lt"/>
              </a:rPr>
              <a:t>tamanho da tabela </a:t>
            </a:r>
            <a:r>
              <a:rPr lang="pt-BR" dirty="0">
                <a:latin typeface="+mj-lt"/>
              </a:rPr>
              <a:t>pode minimizar as </a:t>
            </a:r>
            <a:r>
              <a:rPr lang="pt-BR" dirty="0" smtClean="0">
                <a:latin typeface="+mj-lt"/>
              </a:rPr>
              <a:t>colisões.</a:t>
            </a:r>
          </a:p>
          <a:p>
            <a:r>
              <a:rPr lang="pt-BR" dirty="0">
                <a:latin typeface="+mj-lt"/>
              </a:rPr>
              <a:t>Uma escolha adequada da </a:t>
            </a:r>
            <a:r>
              <a:rPr lang="pt-BR" b="1" dirty="0">
                <a:latin typeface="+mj-lt"/>
              </a:rPr>
              <a:t>função de </a:t>
            </a:r>
            <a:r>
              <a:rPr lang="pt-BR" b="1" dirty="0" err="1">
                <a:latin typeface="+mj-lt"/>
              </a:rPr>
              <a:t>hashing</a:t>
            </a:r>
            <a:r>
              <a:rPr lang="pt-BR" dirty="0">
                <a:latin typeface="+mj-lt"/>
              </a:rPr>
              <a:t> pode minimizar as </a:t>
            </a:r>
            <a:r>
              <a:rPr lang="pt-BR" dirty="0" smtClean="0">
                <a:latin typeface="+mj-lt"/>
              </a:rPr>
              <a:t>colisões.</a:t>
            </a:r>
          </a:p>
          <a:p>
            <a:r>
              <a:rPr lang="pt-BR" dirty="0">
                <a:latin typeface="+mj-lt"/>
              </a:rPr>
              <a:t>Colisões são teoricamente inevitáveis. Por isso, devemos sempre ter uma abordagem para tratá-las.</a:t>
            </a:r>
          </a:p>
          <a:p>
            <a:pPr lvl="1"/>
            <a:r>
              <a:rPr lang="pt-BR" dirty="0">
                <a:latin typeface="+mj-lt"/>
              </a:rPr>
              <a:t>Existem diversas formas de se tratar a </a:t>
            </a:r>
            <a:r>
              <a:rPr lang="pt-BR" dirty="0" smtClean="0">
                <a:latin typeface="+mj-lt"/>
              </a:rPr>
              <a:t>colisão.</a:t>
            </a:r>
            <a:endParaRPr lang="pt-BR" dirty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Duas técnicas muito comuns.</a:t>
            </a:r>
          </a:p>
          <a:p>
            <a:pPr lvl="2"/>
            <a:r>
              <a:rPr lang="pt-BR" dirty="0">
                <a:latin typeface="+mj-lt"/>
              </a:rPr>
              <a:t>E</a:t>
            </a:r>
            <a:r>
              <a:rPr lang="pt-BR" dirty="0" smtClean="0">
                <a:latin typeface="+mj-lt"/>
              </a:rPr>
              <a:t>ndereçamento aberto. </a:t>
            </a:r>
            <a:endParaRPr lang="pt-BR" dirty="0">
              <a:latin typeface="+mj-lt"/>
            </a:endParaRPr>
          </a:p>
          <a:p>
            <a:pPr lvl="2"/>
            <a:r>
              <a:rPr lang="pt-BR" dirty="0" smtClean="0">
                <a:latin typeface="+mj-lt"/>
              </a:rPr>
              <a:t>Encadeamento separado.</a:t>
            </a:r>
            <a:endParaRPr lang="pt-BR" dirty="0">
              <a:latin typeface="+mj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+mj-lt"/>
              </a:rPr>
              <a:t>Também conhecido como </a:t>
            </a:r>
            <a:r>
              <a:rPr lang="pt-BR" sz="2400" i="1" dirty="0">
                <a:latin typeface="+mj-lt"/>
              </a:rPr>
              <a:t>open </a:t>
            </a:r>
            <a:r>
              <a:rPr lang="pt-BR" sz="2400" i="1" dirty="0" err="1">
                <a:latin typeface="+mj-lt"/>
              </a:rPr>
              <a:t>addressing</a:t>
            </a:r>
            <a:r>
              <a:rPr lang="pt-BR" sz="2400" dirty="0">
                <a:latin typeface="+mj-lt"/>
              </a:rPr>
              <a:t> ou </a:t>
            </a:r>
            <a:r>
              <a:rPr lang="pt-BR" sz="2400" i="1" dirty="0" err="1" smtClean="0">
                <a:latin typeface="+mj-lt"/>
              </a:rPr>
              <a:t>rehash</a:t>
            </a:r>
            <a:r>
              <a:rPr lang="pt-BR" sz="2400" i="1" dirty="0" smtClean="0">
                <a:latin typeface="+mj-lt"/>
              </a:rPr>
              <a:t>.</a:t>
            </a:r>
            <a:endParaRPr lang="pt-BR" sz="2400" i="1" dirty="0">
              <a:latin typeface="+mj-lt"/>
            </a:endParaRPr>
          </a:p>
          <a:p>
            <a:r>
              <a:rPr lang="pt-BR" sz="2400" dirty="0">
                <a:latin typeface="+mj-lt"/>
              </a:rPr>
              <a:t>No caso de um </a:t>
            </a:r>
            <a:r>
              <a:rPr lang="pt-BR" sz="2400" b="1" dirty="0">
                <a:latin typeface="+mj-lt"/>
              </a:rPr>
              <a:t>colisão</a:t>
            </a:r>
            <a:r>
              <a:rPr lang="pt-BR" sz="2400" dirty="0">
                <a:latin typeface="+mj-lt"/>
              </a:rPr>
              <a:t>, percorrer a tabela </a:t>
            </a:r>
            <a:r>
              <a:rPr lang="pt-BR" sz="2400" dirty="0" err="1" smtClean="0">
                <a:latin typeface="+mj-lt"/>
              </a:rPr>
              <a:t>hash</a:t>
            </a:r>
            <a:r>
              <a:rPr lang="pt-BR" sz="2400" dirty="0" smtClean="0">
                <a:latin typeface="+mj-lt"/>
              </a:rPr>
              <a:t>. </a:t>
            </a:r>
            <a:r>
              <a:rPr lang="pt-BR" sz="2400" dirty="0">
                <a:latin typeface="+mj-lt"/>
              </a:rPr>
              <a:t>buscando por uma </a:t>
            </a:r>
            <a:r>
              <a:rPr lang="pt-BR" sz="2400" b="1" dirty="0">
                <a:latin typeface="+mj-lt"/>
              </a:rPr>
              <a:t>posição</a:t>
            </a:r>
            <a:r>
              <a:rPr lang="pt-BR" sz="2400" dirty="0">
                <a:latin typeface="+mj-lt"/>
              </a:rPr>
              <a:t> ainda não </a:t>
            </a:r>
            <a:r>
              <a:rPr lang="pt-BR" sz="2400" dirty="0" smtClean="0">
                <a:latin typeface="+mj-lt"/>
              </a:rPr>
              <a:t>ocupada.</a:t>
            </a: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Os elementos são armazenados na própria tabela </a:t>
            </a:r>
            <a:r>
              <a:rPr lang="pt-BR" sz="2400" dirty="0" err="1" smtClean="0">
                <a:latin typeface="+mj-lt"/>
              </a:rPr>
              <a:t>hash</a:t>
            </a:r>
            <a:r>
              <a:rPr lang="pt-BR" sz="2400" dirty="0" smtClean="0">
                <a:latin typeface="+mj-lt"/>
              </a:rPr>
              <a:t>. </a:t>
            </a:r>
            <a:endParaRPr lang="pt-BR" sz="2400" dirty="0">
              <a:latin typeface="+mj-lt"/>
            </a:endParaRPr>
          </a:p>
          <a:p>
            <a:pPr lvl="1"/>
            <a:r>
              <a:rPr lang="pt-BR" sz="2400" dirty="0">
                <a:latin typeface="+mj-lt"/>
              </a:rPr>
              <a:t>Evita o uso de listas </a:t>
            </a:r>
            <a:r>
              <a:rPr lang="pt-BR" sz="2400" dirty="0" smtClean="0">
                <a:latin typeface="+mj-lt"/>
              </a:rPr>
              <a:t>encadeadas.</a:t>
            </a:r>
            <a:endParaRPr lang="pt-BR" sz="24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Exemplo</a:t>
            </a:r>
            <a:r>
              <a:rPr lang="pt-BR" dirty="0" smtClean="0"/>
              <a:t> - Sondagem linear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94545"/>
            <a:ext cx="778187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Exemplo – Sondagem Quadrática</a:t>
            </a:r>
            <a:endParaRPr lang="pt-BR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14726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480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separado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+mj-lt"/>
              </a:rPr>
              <a:t>Também conhecido como </a:t>
            </a:r>
            <a:r>
              <a:rPr lang="pt-BR" sz="2400" i="1" dirty="0" err="1">
                <a:latin typeface="+mj-lt"/>
              </a:rPr>
              <a:t>separate</a:t>
            </a:r>
            <a:r>
              <a:rPr lang="pt-BR" sz="2400" i="1" dirty="0">
                <a:latin typeface="+mj-lt"/>
              </a:rPr>
              <a:t> </a:t>
            </a:r>
            <a:r>
              <a:rPr lang="pt-BR" sz="2400" i="1" dirty="0" err="1">
                <a:latin typeface="+mj-lt"/>
              </a:rPr>
              <a:t>chaining</a:t>
            </a:r>
            <a:endParaRPr lang="pt-BR" sz="2400" i="1" dirty="0">
              <a:latin typeface="+mj-lt"/>
            </a:endParaRPr>
          </a:p>
          <a:p>
            <a:pPr lvl="1"/>
            <a:r>
              <a:rPr lang="pt-BR" sz="2400" dirty="0">
                <a:latin typeface="+mj-lt"/>
              </a:rPr>
              <a:t>Não procura por posições vagas (valor </a:t>
            </a:r>
            <a:r>
              <a:rPr lang="pt-BR" sz="2400" b="1" dirty="0">
                <a:latin typeface="+mj-lt"/>
              </a:rPr>
              <a:t>NULL</a:t>
            </a:r>
            <a:r>
              <a:rPr lang="pt-BR" sz="2400" dirty="0">
                <a:latin typeface="+mj-lt"/>
              </a:rPr>
              <a:t>) dentro do </a:t>
            </a:r>
            <a:r>
              <a:rPr lang="pt-BR" sz="2400" dirty="0" err="1">
                <a:latin typeface="+mj-lt"/>
              </a:rPr>
              <a:t>array</a:t>
            </a:r>
            <a:r>
              <a:rPr lang="pt-BR" sz="2400" dirty="0">
                <a:latin typeface="+mj-lt"/>
              </a:rPr>
              <a:t> que define a tabela</a:t>
            </a:r>
          </a:p>
          <a:p>
            <a:pPr lvl="1"/>
            <a:r>
              <a:rPr lang="pt-BR" sz="2400" dirty="0">
                <a:latin typeface="+mj-lt"/>
              </a:rPr>
              <a:t>Armazena dentro de cada posição do </a:t>
            </a:r>
            <a:r>
              <a:rPr lang="pt-BR" sz="2400" dirty="0" err="1">
                <a:latin typeface="+mj-lt"/>
              </a:rPr>
              <a:t>array</a:t>
            </a:r>
            <a:r>
              <a:rPr lang="pt-BR" sz="2400" dirty="0">
                <a:latin typeface="+mj-lt"/>
              </a:rPr>
              <a:t> o início de uma lista dinâmica encadeada</a:t>
            </a:r>
          </a:p>
          <a:p>
            <a:pPr lvl="2"/>
            <a:r>
              <a:rPr lang="pt-BR" sz="2000" dirty="0">
                <a:latin typeface="+mj-lt"/>
              </a:rPr>
              <a:t>É dentro dessa lista que serão armazenadas as colisões (elementos com chaves iguais) para aquela posição do </a:t>
            </a:r>
            <a:r>
              <a:rPr lang="pt-BR" sz="2000" dirty="0" err="1">
                <a:latin typeface="+mj-lt"/>
              </a:rPr>
              <a:t>array</a:t>
            </a:r>
            <a:endParaRPr lang="pt-BR" sz="20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+mj-lt"/>
              </a:rPr>
              <a:t>O por quê utilizar tabela </a:t>
            </a:r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?</a:t>
            </a:r>
          </a:p>
          <a:p>
            <a:pPr lvl="1"/>
            <a:r>
              <a:rPr lang="pt-BR" dirty="0" smtClean="0">
                <a:latin typeface="+mj-lt"/>
              </a:rPr>
              <a:t>Solução!</a:t>
            </a:r>
          </a:p>
          <a:p>
            <a:r>
              <a:rPr lang="pt-BR" dirty="0" smtClean="0">
                <a:latin typeface="+mj-lt"/>
              </a:rPr>
              <a:t>O que é uma tabela </a:t>
            </a:r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?</a:t>
            </a:r>
          </a:p>
          <a:p>
            <a:r>
              <a:rPr lang="pt-BR" dirty="0" smtClean="0">
                <a:latin typeface="+mj-lt"/>
              </a:rPr>
              <a:t>Aplicações.</a:t>
            </a:r>
          </a:p>
          <a:p>
            <a:r>
              <a:rPr lang="pt-BR" dirty="0">
                <a:latin typeface="+mj-lt"/>
              </a:rPr>
              <a:t>Vantagens e </a:t>
            </a:r>
            <a:r>
              <a:rPr lang="pt-BR" dirty="0" smtClean="0">
                <a:latin typeface="+mj-lt"/>
              </a:rPr>
              <a:t>desvantagens.</a:t>
            </a:r>
          </a:p>
          <a:p>
            <a:r>
              <a:rPr lang="pt-BR" dirty="0" smtClean="0">
                <a:latin typeface="+mj-lt"/>
              </a:rPr>
              <a:t>Especificidades da tabela </a:t>
            </a:r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.</a:t>
            </a:r>
          </a:p>
          <a:p>
            <a:pPr lvl="1"/>
            <a:r>
              <a:rPr lang="pt-BR" dirty="0" smtClean="0">
                <a:latin typeface="+mj-lt"/>
              </a:rPr>
              <a:t>Função </a:t>
            </a:r>
            <a:r>
              <a:rPr lang="pt-BR" dirty="0" err="1" smtClean="0">
                <a:latin typeface="+mj-lt"/>
              </a:rPr>
              <a:t>hashing</a:t>
            </a:r>
            <a:endParaRPr lang="pt-BR" dirty="0" smtClean="0">
              <a:latin typeface="+mj-lt"/>
            </a:endParaRPr>
          </a:p>
          <a:p>
            <a:pPr lvl="2"/>
            <a:r>
              <a:rPr lang="pt-BR" dirty="0" smtClean="0">
                <a:latin typeface="+mj-lt"/>
              </a:rPr>
              <a:t>Diferentes funções </a:t>
            </a:r>
            <a:r>
              <a:rPr lang="pt-BR" dirty="0" err="1" smtClean="0">
                <a:latin typeface="+mj-lt"/>
              </a:rPr>
              <a:t>hashing</a:t>
            </a:r>
            <a:r>
              <a:rPr lang="pt-BR" dirty="0" smtClean="0">
                <a:latin typeface="+mj-lt"/>
              </a:rPr>
              <a:t>.</a:t>
            </a:r>
          </a:p>
          <a:p>
            <a:pPr lvl="2"/>
            <a:r>
              <a:rPr lang="pt-BR" dirty="0" smtClean="0">
                <a:latin typeface="+mj-lt"/>
              </a:rPr>
              <a:t>Perfeito e imperfeito.</a:t>
            </a:r>
          </a:p>
          <a:p>
            <a:r>
              <a:rPr lang="pt-BR" dirty="0" smtClean="0">
                <a:latin typeface="+mj-lt"/>
              </a:rPr>
              <a:t>Colisões.</a:t>
            </a:r>
          </a:p>
          <a:p>
            <a:r>
              <a:rPr lang="pt-BR" dirty="0" smtClean="0">
                <a:latin typeface="+mj-lt"/>
              </a:rPr>
              <a:t>Tratamento de colisões.</a:t>
            </a:r>
          </a:p>
          <a:p>
            <a:pPr lvl="1"/>
            <a:r>
              <a:rPr lang="pt-BR" dirty="0" smtClean="0">
                <a:latin typeface="+mj-lt"/>
              </a:rPr>
              <a:t>Formas de melhorar sua tabela </a:t>
            </a:r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.</a:t>
            </a:r>
          </a:p>
          <a:p>
            <a:pPr lvl="1"/>
            <a:r>
              <a:rPr lang="pt-BR" dirty="0" smtClean="0">
                <a:latin typeface="+mj-lt"/>
              </a:rPr>
              <a:t>Endereçamento aberto e separado.</a:t>
            </a:r>
          </a:p>
          <a:p>
            <a:r>
              <a:rPr lang="pt-BR" dirty="0" smtClean="0">
                <a:latin typeface="+mj-lt"/>
              </a:rPr>
              <a:t>Duvidas ?</a:t>
            </a:r>
          </a:p>
          <a:p>
            <a:r>
              <a:rPr lang="pt-BR" dirty="0" smtClean="0">
                <a:latin typeface="+mj-lt"/>
              </a:rPr>
              <a:t>Referencias.</a:t>
            </a:r>
          </a:p>
          <a:p>
            <a:pPr lvl="1"/>
            <a:endParaRPr lang="pt-BR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650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70098"/>
              </p:ext>
            </p:extLst>
          </p:nvPr>
        </p:nvGraphicFramePr>
        <p:xfrm>
          <a:off x="4516115" y="2153387"/>
          <a:ext cx="1512168" cy="4023360"/>
        </p:xfrm>
        <a:graphic>
          <a:graphicData uri="http://schemas.openxmlformats.org/drawingml/2006/table">
            <a:tbl>
              <a:tblPr firstRow="1" firstCol="1"/>
              <a:tblGrid>
                <a:gridCol w="432048"/>
                <a:gridCol w="1080120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6313795" y="2585435"/>
            <a:ext cx="571504" cy="285752"/>
            <a:chOff x="5786446" y="1966902"/>
            <a:chExt cx="571504" cy="285752"/>
          </a:xfrm>
        </p:grpSpPr>
        <p:sp>
          <p:nvSpPr>
            <p:cNvPr id="6" name="Retângulo 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313795" y="3278356"/>
            <a:ext cx="571504" cy="285752"/>
            <a:chOff x="5786446" y="1966902"/>
            <a:chExt cx="571504" cy="285752"/>
          </a:xfrm>
        </p:grpSpPr>
        <p:sp>
          <p:nvSpPr>
            <p:cNvPr id="9" name="Retângulo 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313795" y="4017340"/>
            <a:ext cx="571504" cy="285752"/>
            <a:chOff x="5786446" y="1966902"/>
            <a:chExt cx="571504" cy="285752"/>
          </a:xfrm>
        </p:grpSpPr>
        <p:sp>
          <p:nvSpPr>
            <p:cNvPr id="12" name="Retângulo 1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313795" y="5117048"/>
            <a:ext cx="571504" cy="285752"/>
            <a:chOff x="5786446" y="1966902"/>
            <a:chExt cx="571504" cy="285752"/>
          </a:xfrm>
          <a:noFill/>
        </p:grpSpPr>
        <p:sp>
          <p:nvSpPr>
            <p:cNvPr id="15" name="Retângulo 1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112963" y="3278356"/>
            <a:ext cx="571504" cy="285752"/>
            <a:chOff x="5786446" y="1966902"/>
            <a:chExt cx="571504" cy="285752"/>
          </a:xfrm>
        </p:grpSpPr>
        <p:sp>
          <p:nvSpPr>
            <p:cNvPr id="18" name="Retângulo 1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Conector de seta reta 19"/>
          <p:cNvCxnSpPr/>
          <p:nvPr/>
        </p:nvCxnSpPr>
        <p:spPr>
          <a:xfrm rot="10800000" flipH="1">
            <a:off x="6733873" y="3421232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1" name="Conector de seta reta 20"/>
          <p:cNvCxnSpPr/>
          <p:nvPr/>
        </p:nvCxnSpPr>
        <p:spPr>
          <a:xfrm rot="10800000" flipH="1">
            <a:off x="5839642" y="3421232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2" name="Conector de seta reta 21"/>
          <p:cNvCxnSpPr/>
          <p:nvPr/>
        </p:nvCxnSpPr>
        <p:spPr>
          <a:xfrm rot="10800000" flipH="1">
            <a:off x="5839642" y="4160216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3" name="Conector de seta reta 22"/>
          <p:cNvCxnSpPr/>
          <p:nvPr/>
        </p:nvCxnSpPr>
        <p:spPr>
          <a:xfrm rot="10800000" flipH="1">
            <a:off x="5839642" y="5259924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4" name="Conector de seta reta 23"/>
          <p:cNvCxnSpPr/>
          <p:nvPr/>
        </p:nvCxnSpPr>
        <p:spPr>
          <a:xfrm rot="10800000" flipH="1">
            <a:off x="5844404" y="2718786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5" name="Grupo 24"/>
          <p:cNvGrpSpPr/>
          <p:nvPr/>
        </p:nvGrpSpPr>
        <p:grpSpPr>
          <a:xfrm>
            <a:off x="7112963" y="5110340"/>
            <a:ext cx="571504" cy="285752"/>
            <a:chOff x="5786446" y="1966902"/>
            <a:chExt cx="571504" cy="285752"/>
          </a:xfrm>
          <a:noFill/>
        </p:grpSpPr>
        <p:sp>
          <p:nvSpPr>
            <p:cNvPr id="26" name="Retângulo 2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8" name="Conector de seta reta 27"/>
          <p:cNvCxnSpPr/>
          <p:nvPr/>
        </p:nvCxnSpPr>
        <p:spPr>
          <a:xfrm rot="10800000" flipH="1">
            <a:off x="6733873" y="5253216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9" name="Grupo 28"/>
          <p:cNvGrpSpPr/>
          <p:nvPr/>
        </p:nvGrpSpPr>
        <p:grpSpPr>
          <a:xfrm>
            <a:off x="6320135" y="5477088"/>
            <a:ext cx="571504" cy="285752"/>
            <a:chOff x="5786446" y="1966902"/>
            <a:chExt cx="571504" cy="285752"/>
          </a:xfrm>
        </p:grpSpPr>
        <p:sp>
          <p:nvSpPr>
            <p:cNvPr id="30" name="Retângulo 2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2" name="Conector de seta reta 31"/>
          <p:cNvCxnSpPr/>
          <p:nvPr/>
        </p:nvCxnSpPr>
        <p:spPr>
          <a:xfrm rot="10800000" flipH="1">
            <a:off x="5850744" y="5610439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55827"/>
              </p:ext>
            </p:extLst>
          </p:nvPr>
        </p:nvGraphicFramePr>
        <p:xfrm>
          <a:off x="656753" y="2776148"/>
          <a:ext cx="2333326" cy="2761615"/>
        </p:xfrm>
        <a:graphic>
          <a:graphicData uri="http://schemas.openxmlformats.org/drawingml/2006/table">
            <a:tbl>
              <a:tblPr firstRow="1"/>
              <a:tblGrid>
                <a:gridCol w="1037033"/>
                <a:gridCol w="1296293"/>
              </a:tblGrid>
              <a:tr h="344056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CHAVE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/>
                        <a:t>E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" name="Seta para a direita 33"/>
          <p:cNvSpPr/>
          <p:nvPr/>
        </p:nvSpPr>
        <p:spPr>
          <a:xfrm>
            <a:off x="3220091" y="3940931"/>
            <a:ext cx="1080000" cy="43204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Duvidas?</a:t>
            </a:r>
            <a:endParaRPr lang="pt-BR" dirty="0"/>
          </a:p>
        </p:txBody>
      </p:sp>
      <p:pic>
        <p:nvPicPr>
          <p:cNvPr id="7170" name="Picture 2" descr="Resultado de imagem para Morf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629"/>
            <a:ext cx="8388424" cy="40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Slide do professor André </a:t>
            </a:r>
            <a:r>
              <a:rPr lang="pt-BR" dirty="0" err="1" smtClean="0">
                <a:latin typeface="+mj-lt"/>
              </a:rPr>
              <a:t>Brackes</a:t>
            </a:r>
            <a:endParaRPr lang="pt-BR" dirty="0" smtClean="0">
              <a:latin typeface="+mj-lt"/>
            </a:endParaRPr>
          </a:p>
          <a:p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table</a:t>
            </a:r>
            <a:r>
              <a:rPr lang="pt-BR" dirty="0" smtClean="0">
                <a:latin typeface="+mj-lt"/>
              </a:rPr>
              <a:t> – </a:t>
            </a:r>
            <a:r>
              <a:rPr lang="pt-BR" dirty="0" err="1" smtClean="0">
                <a:latin typeface="+mj-lt"/>
              </a:rPr>
              <a:t>Wikipedia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Article</a:t>
            </a:r>
            <a:endParaRPr lang="pt-BR" dirty="0" smtClean="0">
              <a:latin typeface="+mj-lt"/>
            </a:endParaRPr>
          </a:p>
          <a:p>
            <a:r>
              <a:rPr lang="pt-BR" dirty="0" err="1" smtClean="0">
                <a:latin typeface="+mj-lt"/>
              </a:rPr>
              <a:t>Hash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table</a:t>
            </a:r>
            <a:r>
              <a:rPr lang="pt-BR" dirty="0" smtClean="0">
                <a:latin typeface="+mj-lt"/>
              </a:rPr>
              <a:t> – </a:t>
            </a:r>
            <a:r>
              <a:rPr lang="pt-BR" dirty="0" err="1" smtClean="0">
                <a:latin typeface="+mj-lt"/>
              </a:rPr>
              <a:t>Youtube</a:t>
            </a:r>
            <a:r>
              <a:rPr lang="pt-BR" dirty="0" smtClean="0">
                <a:latin typeface="+mj-lt"/>
              </a:rPr>
              <a:t> Harvard 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730623"/>
          </a:xfrm>
        </p:spPr>
        <p:txBody>
          <a:bodyPr/>
          <a:lstStyle/>
          <a:p>
            <a:pPr algn="ctr"/>
            <a:r>
              <a:rPr lang="pt-BR" dirty="0" smtClean="0">
                <a:latin typeface="Constantia" panose="02030602050306030303" pitchFamily="18" charset="0"/>
              </a:rPr>
              <a:t>Tabela </a:t>
            </a:r>
            <a:r>
              <a:rPr lang="pt-BR" dirty="0" err="1" smtClean="0">
                <a:latin typeface="Constantia" panose="02030602050306030303" pitchFamily="18" charset="0"/>
              </a:rPr>
              <a:t>Hash</a:t>
            </a:r>
            <a:endParaRPr lang="pt-BR" dirty="0">
              <a:latin typeface="Constantia" panose="0203060205030603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3395" y="908720"/>
            <a:ext cx="6400800" cy="83671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Universidade Federal do Pará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Instituto de Tecnologia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Faculdade de Engenharia da Computação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Teoria da Computação II</a:t>
            </a:r>
            <a:endParaRPr lang="pt-BR" sz="11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3355" y="544522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Constantia" panose="02030602050306030303" pitchFamily="18" charset="0"/>
              </a:rPr>
              <a:t>Aílson</a:t>
            </a:r>
            <a:r>
              <a:rPr lang="pt-BR" sz="1400" dirty="0" smtClean="0">
                <a:latin typeface="Constantia" panose="02030602050306030303" pitchFamily="18" charset="0"/>
              </a:rPr>
              <a:t> Freire</a:t>
            </a:r>
          </a:p>
          <a:p>
            <a:pPr algn="ctr"/>
            <a:r>
              <a:rPr lang="pt-BR" sz="1400" dirty="0" smtClean="0">
                <a:latin typeface="Constantia" panose="02030602050306030303" pitchFamily="18" charset="0"/>
              </a:rPr>
              <a:t>Otávio Augusto</a:t>
            </a:r>
            <a:endParaRPr lang="pt-BR" sz="1400" dirty="0">
              <a:latin typeface="Constantia" panose="02030602050306030303" pitchFamily="18" charset="0"/>
            </a:endParaRPr>
          </a:p>
        </p:txBody>
      </p:sp>
      <p:pic>
        <p:nvPicPr>
          <p:cNvPr id="1026" name="Picture 2" descr="C:\Users\Otavio Augusto\Google Drive\Estudos\UFPa\UFPa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78" y="135672"/>
            <a:ext cx="497634" cy="6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por quê utilizar tabela </a:t>
            </a:r>
            <a:r>
              <a:rPr lang="pt-BR" dirty="0" err="1"/>
              <a:t>hash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709120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>
                <a:latin typeface="+mj-lt"/>
              </a:rPr>
              <a:t>Array</a:t>
            </a:r>
            <a:endParaRPr lang="pt-BR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Vantage</a:t>
            </a:r>
            <a:r>
              <a:rPr lang="pt-BR" dirty="0">
                <a:latin typeface="+mj-lt"/>
              </a:rPr>
              <a:t>m</a:t>
            </a:r>
            <a:endParaRPr lang="pt-BR" dirty="0" smtClean="0">
              <a:latin typeface="+mj-lt"/>
            </a:endParaRPr>
          </a:p>
          <a:p>
            <a:pPr lvl="2"/>
            <a:r>
              <a:rPr lang="pt-BR" dirty="0" smtClean="0">
                <a:latin typeface="+mj-lt"/>
              </a:rPr>
              <a:t>Tempo de acesso de dados.</a:t>
            </a:r>
          </a:p>
          <a:p>
            <a:pPr lvl="2"/>
            <a:r>
              <a:rPr lang="pt-BR" dirty="0" smtClean="0">
                <a:latin typeface="+mj-lt"/>
              </a:rPr>
              <a:t>Custo de acesso </a:t>
            </a:r>
            <a:r>
              <a:rPr lang="pt-BR" b="1" i="1" dirty="0"/>
              <a:t>O(1</a:t>
            </a:r>
            <a:r>
              <a:rPr lang="pt-BR" b="1" i="1" dirty="0" smtClean="0"/>
              <a:t>)</a:t>
            </a:r>
            <a:r>
              <a:rPr lang="pt-BR" dirty="0" smtClean="0"/>
              <a:t>.</a:t>
            </a:r>
            <a:endParaRPr lang="pt-BR" dirty="0" smtClean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Desvantagem</a:t>
            </a:r>
          </a:p>
          <a:p>
            <a:pPr lvl="2"/>
            <a:r>
              <a:rPr lang="pt-BR" dirty="0" smtClean="0">
                <a:latin typeface="+mj-lt"/>
              </a:rPr>
              <a:t>Alocação é fixa no momento da criação do </a:t>
            </a:r>
            <a:r>
              <a:rPr lang="pt-BR" dirty="0" err="1" smtClean="0">
                <a:latin typeface="+mj-lt"/>
              </a:rPr>
              <a:t>array</a:t>
            </a:r>
            <a:r>
              <a:rPr lang="pt-BR" dirty="0" smtClean="0">
                <a:latin typeface="+mj-lt"/>
              </a:rPr>
              <a:t>.</a:t>
            </a:r>
          </a:p>
          <a:p>
            <a:pPr lvl="2"/>
            <a:r>
              <a:rPr lang="pt-BR" dirty="0" smtClean="0">
                <a:latin typeface="+mj-lt"/>
              </a:rPr>
              <a:t>Não pode crescer.</a:t>
            </a:r>
          </a:p>
          <a:p>
            <a:pPr lvl="2"/>
            <a:r>
              <a:rPr lang="pt-BR" dirty="0" err="1" smtClean="0">
                <a:latin typeface="+mj-lt"/>
              </a:rPr>
              <a:t>Array</a:t>
            </a:r>
            <a:r>
              <a:rPr lang="pt-BR" dirty="0" smtClean="0">
                <a:latin typeface="+mj-lt"/>
              </a:rPr>
              <a:t> nomes[50].</a:t>
            </a:r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Listas Encadeadas</a:t>
            </a:r>
          </a:p>
          <a:p>
            <a:pPr lvl="1"/>
            <a:r>
              <a:rPr lang="pt-BR" dirty="0" smtClean="0">
                <a:latin typeface="+mj-lt"/>
              </a:rPr>
              <a:t>Vantagem</a:t>
            </a:r>
          </a:p>
          <a:p>
            <a:pPr lvl="2"/>
            <a:r>
              <a:rPr lang="pt-BR" dirty="0" smtClean="0">
                <a:latin typeface="+mj-lt"/>
              </a:rPr>
              <a:t>Pode crescer dinamicamente.</a:t>
            </a:r>
          </a:p>
          <a:p>
            <a:pPr lvl="2"/>
            <a:r>
              <a:rPr lang="pt-BR" dirty="0" smtClean="0">
                <a:latin typeface="+mj-lt"/>
              </a:rPr>
              <a:t>Dinamicamente alocado.</a:t>
            </a:r>
          </a:p>
          <a:p>
            <a:pPr lvl="1"/>
            <a:r>
              <a:rPr lang="pt-BR" dirty="0" smtClean="0">
                <a:latin typeface="+mj-lt"/>
              </a:rPr>
              <a:t>Desvantagem</a:t>
            </a:r>
          </a:p>
          <a:p>
            <a:pPr lvl="2"/>
            <a:r>
              <a:rPr lang="pt-BR" dirty="0" smtClean="0">
                <a:latin typeface="+mj-lt"/>
              </a:rPr>
              <a:t>Tempo de acesso de dados é reduzido.</a:t>
            </a:r>
          </a:p>
          <a:p>
            <a:pPr lvl="2"/>
            <a:r>
              <a:rPr lang="pt-BR" dirty="0" smtClean="0">
                <a:latin typeface="+mj-lt"/>
              </a:rPr>
              <a:t>Custo de acesso </a:t>
            </a:r>
            <a:r>
              <a:rPr lang="pt-BR" b="1" i="1" dirty="0"/>
              <a:t>O(N</a:t>
            </a:r>
            <a:r>
              <a:rPr lang="pt-BR" b="1" i="1" dirty="0" smtClean="0"/>
              <a:t>)</a:t>
            </a:r>
            <a:r>
              <a:rPr lang="pt-BR" dirty="0"/>
              <a:t>.</a:t>
            </a:r>
            <a:endParaRPr lang="pt-BR" dirty="0" smtClean="0">
              <a:latin typeface="+mj-lt"/>
            </a:endParaRPr>
          </a:p>
          <a:p>
            <a:pPr lvl="1"/>
            <a:endParaRPr lang="pt-BR" dirty="0" smtClean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  <p:pic>
        <p:nvPicPr>
          <p:cNvPr id="1026" name="Picture 2" descr="Resultado de imagem para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3810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inear Listed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1"/>
          <a:stretch/>
        </p:blipFill>
        <p:spPr bwMode="auto">
          <a:xfrm>
            <a:off x="4575026" y="4113312"/>
            <a:ext cx="388426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4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Solução!</a:t>
            </a:r>
            <a:endParaRPr lang="pt-BR" dirty="0"/>
          </a:p>
        </p:txBody>
      </p:sp>
      <p:pic>
        <p:nvPicPr>
          <p:cNvPr id="2050" name="Picture 2" descr="Resultado de imagem para Table H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47664"/>
            <a:ext cx="654138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tabela </a:t>
            </a:r>
            <a:r>
              <a:rPr lang="pt-BR" dirty="0" err="1"/>
              <a:t>hash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latin typeface="+mj-lt"/>
              </a:rPr>
              <a:t>Conhecidas como </a:t>
            </a:r>
            <a:r>
              <a:rPr lang="pt-BR" sz="2400" dirty="0">
                <a:latin typeface="+mj-lt"/>
              </a:rPr>
              <a:t>tabelas de indexação ou de </a:t>
            </a:r>
            <a:r>
              <a:rPr lang="pt-BR" sz="2400" dirty="0" smtClean="0">
                <a:latin typeface="+mj-lt"/>
              </a:rPr>
              <a:t>espalhamento.</a:t>
            </a:r>
            <a:endParaRPr lang="pt-BR" sz="2400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É uma generalização da </a:t>
            </a:r>
            <a:r>
              <a:rPr lang="pt-BR" dirty="0" err="1">
                <a:latin typeface="+mj-lt"/>
              </a:rPr>
              <a:t>idéia</a:t>
            </a:r>
            <a:r>
              <a:rPr lang="pt-BR" dirty="0">
                <a:latin typeface="+mj-lt"/>
              </a:rPr>
              <a:t> de </a:t>
            </a:r>
            <a:r>
              <a:rPr lang="pt-BR" dirty="0" err="1">
                <a:latin typeface="+mj-lt"/>
              </a:rPr>
              <a:t>array</a:t>
            </a:r>
            <a:r>
              <a:rPr lang="pt-BR" dirty="0">
                <a:latin typeface="+mj-lt"/>
              </a:rPr>
              <a:t>. </a:t>
            </a:r>
          </a:p>
          <a:p>
            <a:pPr lvl="1"/>
            <a:endParaRPr lang="pt-BR" dirty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Ideia </a:t>
            </a:r>
            <a:r>
              <a:rPr lang="pt-BR" sz="2400" dirty="0">
                <a:latin typeface="+mj-lt"/>
              </a:rPr>
              <a:t>central </a:t>
            </a:r>
          </a:p>
          <a:p>
            <a:pPr lvl="1"/>
            <a:r>
              <a:rPr lang="pt-BR" sz="2400" dirty="0">
                <a:latin typeface="+mj-lt"/>
              </a:rPr>
              <a:t>Utilizar uma função, chamada de </a:t>
            </a:r>
            <a:r>
              <a:rPr lang="pt-BR" sz="2400" b="1" dirty="0">
                <a:latin typeface="+mj-lt"/>
              </a:rPr>
              <a:t>função de </a:t>
            </a:r>
            <a:r>
              <a:rPr lang="pt-BR" sz="2400" b="1" dirty="0" err="1">
                <a:latin typeface="+mj-lt"/>
              </a:rPr>
              <a:t>hashing</a:t>
            </a:r>
            <a:r>
              <a:rPr lang="pt-BR" sz="2400" dirty="0">
                <a:latin typeface="+mj-lt"/>
              </a:rPr>
              <a:t>, para espalhar os elementos que queremos armazenar na tabela. </a:t>
            </a:r>
          </a:p>
          <a:p>
            <a:pPr lvl="1"/>
            <a:r>
              <a:rPr lang="pt-BR" sz="2400" dirty="0">
                <a:latin typeface="+mj-lt"/>
              </a:rPr>
              <a:t>Esse espalhamento faz com que os elementos fiquem dispersos de forma não ordenada dentro do </a:t>
            </a:r>
            <a:r>
              <a:rPr lang="pt-BR" sz="2400" dirty="0" err="1">
                <a:latin typeface="+mj-lt"/>
              </a:rPr>
              <a:t>array</a:t>
            </a:r>
            <a:r>
              <a:rPr lang="pt-BR" sz="2400" dirty="0">
                <a:latin typeface="+mj-lt"/>
              </a:rPr>
              <a:t> que define a </a:t>
            </a:r>
            <a:r>
              <a:rPr lang="pt-BR" sz="2400" dirty="0" smtClean="0">
                <a:latin typeface="+mj-lt"/>
              </a:rPr>
              <a:t>tabela.</a:t>
            </a:r>
            <a:endParaRPr lang="pt-BR" sz="24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Busca de elementos em base de dados.</a:t>
            </a:r>
          </a:p>
          <a:p>
            <a:r>
              <a:rPr lang="pt-BR" dirty="0" smtClean="0">
                <a:latin typeface="+mj-lt"/>
              </a:rPr>
              <a:t>Verificar integridade de dados e autenticação de mensagens.</a:t>
            </a:r>
          </a:p>
          <a:p>
            <a:r>
              <a:rPr lang="pt-BR" dirty="0" smtClean="0">
                <a:latin typeface="+mj-lt"/>
              </a:rPr>
              <a:t>Armazenamento de senhas com segurança.</a:t>
            </a:r>
          </a:p>
          <a:p>
            <a:r>
              <a:rPr lang="pt-BR" dirty="0" smtClean="0">
                <a:latin typeface="+mj-lt"/>
              </a:rPr>
              <a:t>Criptografia</a:t>
            </a:r>
          </a:p>
        </p:txBody>
      </p:sp>
      <p:pic>
        <p:nvPicPr>
          <p:cNvPr id="4098" name="Picture 2" descr="Resultado de imagem para hash criptograf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"/>
          <a:stretch/>
        </p:blipFill>
        <p:spPr bwMode="auto">
          <a:xfrm>
            <a:off x="1475656" y="3670126"/>
            <a:ext cx="6061406" cy="31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0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>
                <a:latin typeface="+mj-lt"/>
              </a:rPr>
              <a:t>Alta </a:t>
            </a:r>
            <a:r>
              <a:rPr lang="pt-BR" sz="2600" dirty="0">
                <a:latin typeface="+mj-lt"/>
              </a:rPr>
              <a:t>eficiência na operação de </a:t>
            </a:r>
            <a:r>
              <a:rPr lang="pt-BR" sz="2600" dirty="0" smtClean="0">
                <a:latin typeface="+mj-lt"/>
              </a:rPr>
              <a:t>busca.</a:t>
            </a:r>
            <a:endParaRPr lang="pt-BR" sz="2600" dirty="0">
              <a:latin typeface="+mj-lt"/>
            </a:endParaRPr>
          </a:p>
          <a:p>
            <a:pPr lvl="1"/>
            <a:r>
              <a:rPr lang="pt-BR" sz="2200" dirty="0">
                <a:latin typeface="+mj-lt"/>
              </a:rPr>
              <a:t>Caso médio é </a:t>
            </a:r>
            <a:r>
              <a:rPr lang="pt-BR" sz="2200" b="1" i="1" dirty="0">
                <a:latin typeface="+mj-lt"/>
              </a:rPr>
              <a:t>O(1)</a:t>
            </a:r>
            <a:r>
              <a:rPr lang="pt-BR" sz="2200" dirty="0">
                <a:latin typeface="+mj-lt"/>
              </a:rPr>
              <a:t> enquanto o da busca linear é </a:t>
            </a:r>
            <a:r>
              <a:rPr lang="pt-BR" sz="2200" b="1" i="1" dirty="0">
                <a:latin typeface="+mj-lt"/>
              </a:rPr>
              <a:t>O(N)</a:t>
            </a:r>
            <a:r>
              <a:rPr lang="pt-BR" sz="2200" dirty="0">
                <a:latin typeface="+mj-lt"/>
              </a:rPr>
              <a:t> e a da busca binária é </a:t>
            </a:r>
            <a:r>
              <a:rPr lang="pt-BR" sz="2200" b="1" i="1" dirty="0">
                <a:latin typeface="+mj-lt"/>
              </a:rPr>
              <a:t>O(log</a:t>
            </a:r>
            <a:r>
              <a:rPr lang="pt-BR" sz="2200" b="1" i="1" baseline="-25000" dirty="0">
                <a:latin typeface="+mj-lt"/>
              </a:rPr>
              <a:t>2</a:t>
            </a:r>
            <a:r>
              <a:rPr lang="pt-BR" sz="2200" b="1" i="1" dirty="0">
                <a:latin typeface="+mj-lt"/>
              </a:rPr>
              <a:t> N</a:t>
            </a:r>
            <a:r>
              <a:rPr lang="pt-BR" sz="2200" b="1" i="1" dirty="0" smtClean="0">
                <a:latin typeface="+mj-lt"/>
              </a:rPr>
              <a:t>).</a:t>
            </a:r>
            <a:endParaRPr lang="pt-BR" sz="2200" dirty="0">
              <a:latin typeface="+mj-lt"/>
            </a:endParaRPr>
          </a:p>
          <a:p>
            <a:r>
              <a:rPr lang="pt-BR" sz="2600" dirty="0">
                <a:latin typeface="+mj-lt"/>
              </a:rPr>
              <a:t>Tempo de busca é praticamente independente do número de chaves armazenadas na </a:t>
            </a:r>
            <a:r>
              <a:rPr lang="pt-BR" sz="2600" dirty="0" smtClean="0">
                <a:latin typeface="+mj-lt"/>
              </a:rPr>
              <a:t>tabela.</a:t>
            </a:r>
            <a:endParaRPr lang="pt-BR" sz="2600" dirty="0">
              <a:latin typeface="+mj-lt"/>
            </a:endParaRPr>
          </a:p>
          <a:p>
            <a:r>
              <a:rPr lang="pt-BR" sz="2600" dirty="0">
                <a:latin typeface="+mj-lt"/>
              </a:rPr>
              <a:t>Implementação </a:t>
            </a:r>
            <a:r>
              <a:rPr lang="pt-BR" sz="2600" dirty="0" smtClean="0">
                <a:latin typeface="+mj-lt"/>
              </a:rPr>
              <a:t>simples.</a:t>
            </a:r>
            <a:endParaRPr lang="pt-BR" sz="26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+mj-lt"/>
              </a:rPr>
              <a:t>Infelizmente, esse tipo de implementação também tem suas desvantagens</a:t>
            </a:r>
          </a:p>
          <a:p>
            <a:pPr lvl="1"/>
            <a:r>
              <a:rPr lang="pt-BR" sz="2400" dirty="0">
                <a:latin typeface="+mj-lt"/>
              </a:rPr>
              <a:t>Alto custo para recuperar os elementos da tabela ordenados pela chave. </a:t>
            </a:r>
          </a:p>
          <a:p>
            <a:pPr lvl="2"/>
            <a:r>
              <a:rPr lang="pt-BR" sz="2000" dirty="0">
                <a:latin typeface="+mj-lt"/>
              </a:rPr>
              <a:t>Nesse caso, é preciso ordenar a tabela</a:t>
            </a:r>
          </a:p>
          <a:p>
            <a:pPr lvl="1"/>
            <a:r>
              <a:rPr lang="pt-BR" sz="2400" dirty="0">
                <a:latin typeface="+mj-lt"/>
              </a:rPr>
              <a:t>O pior caso é </a:t>
            </a:r>
            <a:r>
              <a:rPr lang="pt-BR" sz="2400" b="1" i="1" dirty="0">
                <a:latin typeface="+mj-lt"/>
              </a:rPr>
              <a:t>O(N)</a:t>
            </a:r>
            <a:r>
              <a:rPr lang="pt-BR" sz="2400" dirty="0">
                <a:latin typeface="+mj-lt"/>
              </a:rPr>
              <a:t>, sendo </a:t>
            </a:r>
            <a:r>
              <a:rPr lang="pt-BR" sz="2400" b="1" i="1" dirty="0">
                <a:latin typeface="+mj-lt"/>
              </a:rPr>
              <a:t>N</a:t>
            </a:r>
            <a:r>
              <a:rPr lang="pt-BR" sz="2400" dirty="0">
                <a:latin typeface="+mj-lt"/>
              </a:rPr>
              <a:t> o tamanho da tabela</a:t>
            </a:r>
          </a:p>
          <a:p>
            <a:pPr lvl="2"/>
            <a:r>
              <a:rPr lang="pt-BR" sz="2000" dirty="0">
                <a:latin typeface="+mj-lt"/>
              </a:rPr>
              <a:t>Alto número de </a:t>
            </a:r>
            <a:r>
              <a:rPr lang="pt-BR" sz="2000" b="1" dirty="0">
                <a:latin typeface="+mj-lt"/>
              </a:rPr>
              <a:t>colisões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9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latin typeface="+mj-lt"/>
              </a:rPr>
              <a:t>Inserção e busca: é necessário calcular a posição dos dados dentro da tabela. </a:t>
            </a:r>
          </a:p>
          <a:p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Função de </a:t>
            </a:r>
            <a:r>
              <a:rPr lang="pt-BR" sz="2400" dirty="0" err="1">
                <a:latin typeface="+mj-lt"/>
              </a:rPr>
              <a:t>Hashing</a:t>
            </a:r>
            <a:r>
              <a:rPr lang="pt-BR" sz="2400" dirty="0">
                <a:latin typeface="+mj-lt"/>
              </a:rPr>
              <a:t> </a:t>
            </a:r>
          </a:p>
          <a:p>
            <a:pPr lvl="1"/>
            <a:r>
              <a:rPr lang="pt-BR" sz="2400" dirty="0">
                <a:latin typeface="+mj-lt"/>
              </a:rPr>
              <a:t>Calcula a posição a partir de uma chave escolhida a partir dos dados </a:t>
            </a:r>
            <a:r>
              <a:rPr lang="pt-BR" sz="2400" dirty="0" smtClean="0">
                <a:latin typeface="+mj-lt"/>
              </a:rPr>
              <a:t>manipulados.</a:t>
            </a:r>
            <a:endParaRPr lang="pt-BR" sz="24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554027" y="4346055"/>
            <a:ext cx="5904656" cy="1440000"/>
            <a:chOff x="1547664" y="4703644"/>
            <a:chExt cx="5904656" cy="1440000"/>
          </a:xfrm>
        </p:grpSpPr>
        <p:sp>
          <p:nvSpPr>
            <p:cNvPr id="5" name="Retângulo 4"/>
            <p:cNvSpPr/>
            <p:nvPr/>
          </p:nvSpPr>
          <p:spPr>
            <a:xfrm>
              <a:off x="3852000" y="4703644"/>
              <a:ext cx="1440000" cy="1440000"/>
            </a:xfrm>
            <a:prstGeom prst="rect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FUNÇÃO HASHING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Conector reto 5"/>
            <p:cNvCxnSpPr>
              <a:stCxn id="5" idx="3"/>
              <a:endCxn id="8" idx="1"/>
            </p:cNvCxnSpPr>
            <p:nvPr/>
          </p:nvCxnSpPr>
          <p:spPr>
            <a:xfrm>
              <a:off x="5292000" y="5423644"/>
              <a:ext cx="50413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7" name="CaixaDeTexto 6"/>
            <p:cNvSpPr txBox="1"/>
            <p:nvPr/>
          </p:nvSpPr>
          <p:spPr>
            <a:xfrm>
              <a:off x="1547664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CHAVE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796136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POSIÇÃO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" name="Conector reto 8"/>
            <p:cNvCxnSpPr>
              <a:stCxn id="7" idx="3"/>
              <a:endCxn id="5" idx="1"/>
            </p:cNvCxnSpPr>
            <p:nvPr/>
          </p:nvCxnSpPr>
          <p:spPr>
            <a:xfrm>
              <a:off x="3203848" y="5423644"/>
              <a:ext cx="64815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7795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</TotalTime>
  <Words>936</Words>
  <Application>Microsoft Office PowerPoint</Application>
  <PresentationFormat>Apresentação na tela (4:3)</PresentationFormat>
  <Paragraphs>190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Adjacência</vt:lpstr>
      <vt:lpstr>Tabela Hash</vt:lpstr>
      <vt:lpstr>Agenda</vt:lpstr>
      <vt:lpstr>O por quê utilizar tabela hash?</vt:lpstr>
      <vt:lpstr>Solução!</vt:lpstr>
      <vt:lpstr>O que é uma tabela hash?</vt:lpstr>
      <vt:lpstr>Aplicações</vt:lpstr>
      <vt:lpstr>Vantagens</vt:lpstr>
      <vt:lpstr>Desvantagens</vt:lpstr>
      <vt:lpstr>Função hashing</vt:lpstr>
      <vt:lpstr>Função hashing</vt:lpstr>
      <vt:lpstr>Diferentes funções hashing</vt:lpstr>
      <vt:lpstr>Hashing perfeito</vt:lpstr>
      <vt:lpstr>Hashing imperfeito</vt:lpstr>
      <vt:lpstr>Colisão</vt:lpstr>
      <vt:lpstr>Tratamento de colisões</vt:lpstr>
      <vt:lpstr>Endereçamento aberto</vt:lpstr>
      <vt:lpstr>Exemplo - Sondagem linear</vt:lpstr>
      <vt:lpstr>Exemplo – Sondagem Quadrática</vt:lpstr>
      <vt:lpstr>Endereçamento separado</vt:lpstr>
      <vt:lpstr>Exemplo</vt:lpstr>
      <vt:lpstr>Duvidas?</vt:lpstr>
      <vt:lpstr>Referencias</vt:lpstr>
      <vt:lpstr>Tabela Hash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 Hash</dc:title>
  <dc:creator>Usuário do Windows</dc:creator>
  <cp:lastModifiedBy>Usuário do Windows</cp:lastModifiedBy>
  <cp:revision>6</cp:revision>
  <dcterms:created xsi:type="dcterms:W3CDTF">2017-05-21T20:11:34Z</dcterms:created>
  <dcterms:modified xsi:type="dcterms:W3CDTF">2017-05-21T21:15:33Z</dcterms:modified>
</cp:coreProperties>
</file>