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38D"/>
    <a:srgbClr val="87D2E8"/>
    <a:srgbClr val="89DBEE"/>
    <a:srgbClr val="5D929D"/>
    <a:srgbClr val="528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12"/>
  </p:normalViewPr>
  <p:slideViewPr>
    <p:cSldViewPr snapToGrid="0" showGuides="1">
      <p:cViewPr varScale="1">
        <p:scale>
          <a:sx n="97" d="100"/>
          <a:sy n="97" d="100"/>
        </p:scale>
        <p:origin x="13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DB2C5-8B65-4D40-8CB1-CA09986A714E}" type="datetimeFigureOut">
              <a:rPr lang="es-ES" smtClean="0"/>
              <a:t>22/7/23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596F4-D46C-7946-8517-41B791533F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4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596F4-D46C-7946-8517-41B791533F1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27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27A72-7091-040C-43B0-F15EA36EB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1D420-C198-F946-6AFD-729AB9DF4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806E6-0133-0173-D865-F639DBBC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EE9A0-C0B6-2391-9615-AD9D5F26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39CA4E-92B0-96D1-5EEA-62B59A27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0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566C7-9A5F-9D83-BCE0-C160AF8D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9D917-401D-91A9-587F-0888E3AA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C65A7-851B-BB51-8184-B0FBF7C7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87B05-AE69-0224-1963-C307FE8E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AEDBDA-0A2E-0621-7291-4EEEBDF1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9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1040A7-C465-2B6A-1CEA-3E078DAA4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1EF5D4-9C69-2BA0-DDE7-0C751218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A7037-EAA9-55E4-851C-DA738953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14E44-E810-0A92-B6B5-5407333A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623C6-CE71-A1A1-8A55-42729963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3EF3B-9104-3805-85BF-5B1882FD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80D2F-1E6A-E261-2459-3572457B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2A734-73B5-6858-E99A-1963A9D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6012F-12DA-36B8-15EC-AD9D12CD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BF1DFD-44AA-AF19-578B-933127B1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470D8-CCEA-3108-49EE-2286F592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A8B286-8167-30D3-F0F8-288ABE34A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F948C6-DFEF-48E0-FCAC-754AD470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60092-B568-8A9C-E580-90FBD3C9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D1533-3933-8365-227B-B75F4804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76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68502-F15A-C90C-2CBF-C80EAD31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6B4888-A31D-80CE-BC48-A8E3D3EC3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39F9F-1251-0909-01AC-8DFCFA9C5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0B970C-A1DF-2DDC-0B20-22912B66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98E76-C40D-E885-9ADB-9859500F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0AB73-B5B0-F515-12D6-7C320ED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3416-B4D7-F2E9-59EF-4D75C86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37F62-3EE9-9D90-A39B-6FF4FD6E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395674-00C3-BAD0-334B-879B9F8D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A7C7D4-AC46-DB2C-7A18-7731EE3B5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5996A6-9C1E-0BC3-F40A-8A7EDE29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798903-C224-7BF9-4D19-4504A394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CEE6C7-D869-AACF-B0A0-B31FA85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A9B625-9AEE-108E-CC2C-4F8D5D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2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EE0B-E6BB-5E5A-7FC1-2705A6FA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C96F92-5D72-4EE8-A6DA-93511A6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7C3281-E40D-EBDD-4FEB-B4708B64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005D48-30EE-9C96-749E-A4A8A5B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8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F7ACD8-70E2-A615-96FA-BE249342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756CC3-868E-2AE0-662A-214ABB1E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892397-D0B4-1B88-34E5-7E9F75A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04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E28AE-41C6-4134-D1DA-F0E8322A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D9D07-F6B1-61B1-45DC-1801A83F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768BA0-26CB-947B-4E20-B7C4D263E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68F30-D14B-F850-7935-F82D0403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76C6F6-1C89-EC5C-E779-95FD704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C699C-6426-6005-A11E-32A0F04C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8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CB340-EF6A-D7C5-64E0-2CB759DF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EC6628-1D90-E02F-F9DB-91025EEE6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17DE3-8020-9D4D-EDB5-0B3664E6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B7F01-0A01-E382-E025-DDA21ADC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1DDBF7-D30E-8022-E810-53D406A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5F2EB-BF50-DBBF-5EFB-4ADAAA51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20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5947D6-EB73-DF7E-D0A3-6ADA6B01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2776F-B144-6AAB-87C5-EA4BCDF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522320-8D72-E30A-6024-4AECC2CAC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56E33-A1BC-B240-938B-86E0E5A5E6E3}" type="datetimeFigureOut">
              <a:rPr lang="es-ES" smtClean="0"/>
              <a:t>22/7/23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619EA-B246-87C3-9F3B-2C70E418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C9D5E-BCEF-FCBD-DD06-5BFB4130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EBD2-8EB4-A34F-9B65-74B0B0A5AF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09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rent-predictor.bcckc4c3dne4g8ec.westeurope.azurecontain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AA6E4E3-8D03-291D-422C-95CA31910F32}"/>
              </a:ext>
            </a:extLst>
          </p:cNvPr>
          <p:cNvGrpSpPr/>
          <p:nvPr/>
        </p:nvGrpSpPr>
        <p:grpSpPr>
          <a:xfrm>
            <a:off x="93008" y="341243"/>
            <a:ext cx="5906807" cy="6047528"/>
            <a:chOff x="93008" y="341243"/>
            <a:chExt cx="5906807" cy="6047528"/>
          </a:xfrm>
        </p:grpSpPr>
        <p:sp>
          <p:nvSpPr>
            <p:cNvPr id="16" name="Rectángulo redondeado 15">
              <a:extLst>
                <a:ext uri="{FF2B5EF4-FFF2-40B4-BE49-F238E27FC236}">
                  <a16:creationId xmlns:a16="http://schemas.microsoft.com/office/drawing/2014/main" id="{79320F71-2D64-67D6-AF36-7A173D626332}"/>
                </a:ext>
              </a:extLst>
            </p:cNvPr>
            <p:cNvSpPr/>
            <p:nvPr/>
          </p:nvSpPr>
          <p:spPr>
            <a:xfrm>
              <a:off x="93008" y="341243"/>
              <a:ext cx="5906807" cy="6047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11A38B8-6A7E-AFEA-EC7A-AB5EE1F58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138" y="1033670"/>
              <a:ext cx="4679961" cy="4280452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83B1F008-CBA8-9786-717F-7BAB5719D99E}"/>
              </a:ext>
            </a:extLst>
          </p:cNvPr>
          <p:cNvGrpSpPr/>
          <p:nvPr/>
        </p:nvGrpSpPr>
        <p:grpSpPr>
          <a:xfrm>
            <a:off x="6192186" y="341243"/>
            <a:ext cx="5906807" cy="6047528"/>
            <a:chOff x="6192186" y="341243"/>
            <a:chExt cx="5906807" cy="6047528"/>
          </a:xfrm>
        </p:grpSpPr>
        <p:sp>
          <p:nvSpPr>
            <p:cNvPr id="15" name="Rectángulo redondeado 14">
              <a:extLst>
                <a:ext uri="{FF2B5EF4-FFF2-40B4-BE49-F238E27FC236}">
                  <a16:creationId xmlns:a16="http://schemas.microsoft.com/office/drawing/2014/main" id="{3F6749A3-19BD-A5AC-143F-9966E972EF96}"/>
                </a:ext>
              </a:extLst>
            </p:cNvPr>
            <p:cNvSpPr/>
            <p:nvPr/>
          </p:nvSpPr>
          <p:spPr>
            <a:xfrm>
              <a:off x="6192186" y="341243"/>
              <a:ext cx="5906807" cy="60475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EC00B79-0742-199B-CCED-4ACCEC80F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0357" y="1671418"/>
              <a:ext cx="3094385" cy="1094973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A53D881-22F0-0AB5-AD85-F65B2584B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7130" y="892602"/>
              <a:ext cx="2196548" cy="219654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E350DB7-AAE8-236D-D2EB-FF944778D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7984" y="3246783"/>
              <a:ext cx="1346901" cy="310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1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2110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hlinkClick r:id="rId2"/>
            <a:extLst>
              <a:ext uri="{FF2B5EF4-FFF2-40B4-BE49-F238E27FC236}">
                <a16:creationId xmlns:a16="http://schemas.microsoft.com/office/drawing/2014/main" id="{7C9689C2-7E9F-2A01-8ECE-D14910FF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200" y="1882140"/>
            <a:ext cx="3729600" cy="3729600"/>
          </a:xfrm>
          <a:prstGeom prst="rect">
            <a:avLst/>
          </a:prstGeom>
        </p:spPr>
      </p:pic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A11CBF13-FDF8-AB05-6646-DF35CFC9835C}"/>
              </a:ext>
            </a:extLst>
          </p:cNvPr>
          <p:cNvSpPr/>
          <p:nvPr/>
        </p:nvSpPr>
        <p:spPr>
          <a:xfrm>
            <a:off x="3238500" y="407834"/>
            <a:ext cx="5715000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Una imagen vale más que mil palabras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278416E-4475-2287-46B7-891362EB508D}"/>
              </a:ext>
            </a:extLst>
          </p:cNvPr>
          <p:cNvGrpSpPr/>
          <p:nvPr/>
        </p:nvGrpSpPr>
        <p:grpSpPr>
          <a:xfrm>
            <a:off x="4019550" y="5808583"/>
            <a:ext cx="4152900" cy="479822"/>
            <a:chOff x="4019550" y="5808583"/>
            <a:chExt cx="4152900" cy="479822"/>
          </a:xfrm>
        </p:grpSpPr>
        <p:sp>
          <p:nvSpPr>
            <p:cNvPr id="12" name="Rectángulo redondeado 11">
              <a:extLst>
                <a:ext uri="{FF2B5EF4-FFF2-40B4-BE49-F238E27FC236}">
                  <a16:creationId xmlns:a16="http://schemas.microsoft.com/office/drawing/2014/main" id="{7D6DE9C9-B0D4-F82B-CAE8-F4F31D217D9C}"/>
                </a:ext>
              </a:extLst>
            </p:cNvPr>
            <p:cNvSpPr/>
            <p:nvPr/>
          </p:nvSpPr>
          <p:spPr>
            <a:xfrm>
              <a:off x="4019550" y="5808583"/>
              <a:ext cx="4152900" cy="47982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3951680-C4AD-FDD3-E69A-5A6D00359082}"/>
                </a:ext>
              </a:extLst>
            </p:cNvPr>
            <p:cNvSpPr txBox="1"/>
            <p:nvPr/>
          </p:nvSpPr>
          <p:spPr>
            <a:xfrm>
              <a:off x="4084320" y="5863828"/>
              <a:ext cx="4023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Escanéame para ver la aplicación </a:t>
              </a:r>
              <a:r>
                <a:rPr lang="es-ES" dirty="0" err="1"/>
                <a:t>FastApi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89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D2C604-7DFE-B33F-1790-4787485F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B58F882-CE4D-FC7B-7175-883229B5F5FC}"/>
              </a:ext>
            </a:extLst>
          </p:cNvPr>
          <p:cNvSpPr/>
          <p:nvPr/>
        </p:nvSpPr>
        <p:spPr>
          <a:xfrm>
            <a:off x="1872366" y="1177952"/>
            <a:ext cx="8447267" cy="3999838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F9A478-B42B-144D-9F7C-5B1728A15C35}"/>
              </a:ext>
            </a:extLst>
          </p:cNvPr>
          <p:cNvSpPr txBox="1"/>
          <p:nvPr/>
        </p:nvSpPr>
        <p:spPr>
          <a:xfrm>
            <a:off x="4469130" y="1536951"/>
            <a:ext cx="325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/>
              <a:t>Rent</a:t>
            </a:r>
            <a:r>
              <a:rPr lang="es-ES" sz="3600" b="1" dirty="0"/>
              <a:t> Predictor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972143-A47F-DE7E-AD1B-93F41796EC41}"/>
              </a:ext>
            </a:extLst>
          </p:cNvPr>
          <p:cNvSpPr txBox="1"/>
          <p:nvPr/>
        </p:nvSpPr>
        <p:spPr>
          <a:xfrm>
            <a:off x="3478529" y="2423222"/>
            <a:ext cx="523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By</a:t>
            </a:r>
            <a:endParaRPr lang="es-ES" dirty="0"/>
          </a:p>
          <a:p>
            <a:pPr algn="ctr"/>
            <a:r>
              <a:rPr lang="es-ES" dirty="0"/>
              <a:t>José Manuel González Fornell</a:t>
            </a:r>
          </a:p>
          <a:p>
            <a:pPr algn="ctr"/>
            <a:endParaRPr lang="es-ES" dirty="0"/>
          </a:p>
          <a:p>
            <a:pPr algn="ctr"/>
            <a:r>
              <a:rPr lang="es-ES" u="sng" dirty="0" err="1">
                <a:solidFill>
                  <a:srgbClr val="00B0F0"/>
                </a:solidFill>
              </a:rPr>
              <a:t>josemanuelgonzalezfornell@gmail.com</a:t>
            </a:r>
            <a:endParaRPr lang="es-ES" u="sng" dirty="0">
              <a:solidFill>
                <a:srgbClr val="00B0F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7435F-93E0-05B2-5B9C-CF4CEFEB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4240530"/>
            <a:ext cx="754380" cy="7543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55E742-9BA9-C0AE-31A2-F60A30695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92" y="4240530"/>
            <a:ext cx="75438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764D37-32C3-FB7F-ED90-C29E7E59173D}"/>
              </a:ext>
            </a:extLst>
          </p:cNvPr>
          <p:cNvSpPr txBox="1"/>
          <p:nvPr/>
        </p:nvSpPr>
        <p:spPr>
          <a:xfrm>
            <a:off x="1931670" y="551289"/>
            <a:ext cx="85496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Mean absolute error (MAE):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Nos aporta la media del error absoluto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Sin saber la escala no hay certeza.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Mean absolute </a:t>
            </a:r>
            <a:r>
              <a:rPr lang="es-ES" sz="2000" b="1" dirty="0" err="1"/>
              <a:t>percentage</a:t>
            </a:r>
            <a:r>
              <a:rPr lang="es-ES" sz="2000" b="1" dirty="0"/>
              <a:t> error (MAPE):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error absoluto de forma relativa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Infraestimado o sobreestimado?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Cantidad de error en cada valor, no cuantos errores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Mean </a:t>
            </a:r>
            <a:r>
              <a:rPr lang="es-ES" sz="2000" b="1" dirty="0" err="1"/>
              <a:t>squared</a:t>
            </a:r>
            <a:r>
              <a:rPr lang="es-ES" sz="2000" b="1" dirty="0"/>
              <a:t> error (MSE):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/>
              <a:t>Nos dice que tanto se equivoca el modelo elevado al cuadrado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dirty="0"/>
              <a:t>No es intuitivo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/>
              <a:t>Root</a:t>
            </a:r>
            <a:r>
              <a:rPr lang="es-ES" sz="2000" b="1" dirty="0"/>
              <a:t> mean </a:t>
            </a:r>
            <a:r>
              <a:rPr lang="es-ES" sz="2000" b="1" dirty="0" err="1"/>
              <a:t>squared</a:t>
            </a:r>
            <a:r>
              <a:rPr lang="es-ES" sz="2000" b="1" dirty="0"/>
              <a:t> error (RMSE):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Raíz cuadrada de RMSE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Preferimos ver que tanto se ajusta a la realidad, no los fallos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/>
              <a:t>R2: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Que tanto se ajusta el modelo a la realidad.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s-ES" dirty="0"/>
              <a:t>Intuitivo para el cliente y justo lo que necesitamos</a:t>
            </a:r>
          </a:p>
        </p:txBody>
      </p:sp>
    </p:spTree>
    <p:extLst>
      <p:ext uri="{BB962C8B-B14F-4D97-AF65-F5344CB8AC3E}">
        <p14:creationId xmlns:p14="http://schemas.microsoft.com/office/powerpoint/2010/main" val="95533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267F62F-D017-72C3-93C3-48E2BD7A0DBC}"/>
              </a:ext>
            </a:extLst>
          </p:cNvPr>
          <p:cNvSpPr txBox="1"/>
          <p:nvPr/>
        </p:nvSpPr>
        <p:spPr>
          <a:xfrm>
            <a:off x="1226820" y="816798"/>
            <a:ext cx="9738360" cy="578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Limpieza: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Eliminación de las columnas "Provincia", "</a:t>
            </a:r>
            <a:r>
              <a:rPr lang="es-ES" dirty="0" err="1"/>
              <a:t>Codigo_municipio</a:t>
            </a:r>
            <a:r>
              <a:rPr lang="es-ES" dirty="0"/>
              <a:t>” y "</a:t>
            </a:r>
            <a:r>
              <a:rPr lang="es-ES" dirty="0" err="1"/>
              <a:t>Codigo_provincia</a:t>
            </a:r>
            <a:r>
              <a:rPr lang="es-ES" dirty="0"/>
              <a:t>”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 err="1"/>
              <a:t>OrdinalEncoder</a:t>
            </a:r>
            <a:r>
              <a:rPr lang="es-ES" dirty="0"/>
              <a:t> sobre la </a:t>
            </a:r>
            <a:r>
              <a:rPr lang="es-ES" dirty="0" err="1"/>
              <a:t>feature</a:t>
            </a:r>
            <a:r>
              <a:rPr lang="es-ES" dirty="0"/>
              <a:t> “</a:t>
            </a:r>
            <a:r>
              <a:rPr lang="es-ES" dirty="0" err="1"/>
              <a:t>Comunidad_autonoma</a:t>
            </a:r>
            <a:r>
              <a:rPr lang="es-ES" dirty="0"/>
              <a:t>” para pasarla a numérico.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Se elimina el año que puede acompañar a algunas columnas del </a:t>
            </a:r>
            <a:r>
              <a:rPr lang="es-ES" dirty="0" err="1"/>
              <a:t>dataset</a:t>
            </a:r>
            <a:endParaRPr lang="es-ES" dirty="0"/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Partición en </a:t>
            </a:r>
            <a:r>
              <a:rPr lang="es-ES" dirty="0" err="1"/>
              <a:t>train</a:t>
            </a:r>
            <a:r>
              <a:rPr lang="es-ES" dirty="0"/>
              <a:t> y test</a:t>
            </a:r>
          </a:p>
          <a:p>
            <a:pPr marL="800100" lvl="1" indent="-342900" algn="just">
              <a:lnSpc>
                <a:spcPct val="150000"/>
              </a:lnSpc>
              <a:spcBef>
                <a:spcPts val="24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s-ES" dirty="0"/>
              <a:t>Se realiza un </a:t>
            </a:r>
            <a:r>
              <a:rPr lang="es-ES" dirty="0" err="1"/>
              <a:t>RamdonForest</a:t>
            </a:r>
            <a:r>
              <a:rPr lang="es-ES" dirty="0"/>
              <a:t> y se le pasa el test. A partir del método </a:t>
            </a:r>
            <a:r>
              <a:rPr lang="es-ES" dirty="0" err="1"/>
              <a:t>feature_importances</a:t>
            </a:r>
            <a:r>
              <a:rPr lang="es-ES" dirty="0"/>
              <a:t>_ se obtienen las 6 columnas que más peso (90%) pueden tener en el modelo y se eliminan el resto de columnas.</a:t>
            </a:r>
          </a:p>
        </p:txBody>
      </p:sp>
    </p:spTree>
    <p:extLst>
      <p:ext uri="{BB962C8B-B14F-4D97-AF65-F5344CB8AC3E}">
        <p14:creationId xmlns:p14="http://schemas.microsoft.com/office/powerpoint/2010/main" val="175742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AE1EC815-A0A0-AD62-3458-16A12CFACBEA}"/>
              </a:ext>
            </a:extLst>
          </p:cNvPr>
          <p:cNvGrpSpPr/>
          <p:nvPr/>
        </p:nvGrpSpPr>
        <p:grpSpPr>
          <a:xfrm>
            <a:off x="2395061" y="640080"/>
            <a:ext cx="7406640" cy="3291840"/>
            <a:chOff x="1885950" y="434340"/>
            <a:chExt cx="7406640" cy="3291840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B0139B0-547E-079C-C275-660205D8B219}"/>
                </a:ext>
              </a:extLst>
            </p:cNvPr>
            <p:cNvSpPr/>
            <p:nvPr/>
          </p:nvSpPr>
          <p:spPr>
            <a:xfrm>
              <a:off x="1885950" y="434340"/>
              <a:ext cx="7406640" cy="32918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30EB10E-6535-85D4-C8D5-B34F8B3615DF}"/>
                </a:ext>
              </a:extLst>
            </p:cNvPr>
            <p:cNvSpPr txBox="1"/>
            <p:nvPr/>
          </p:nvSpPr>
          <p:spPr>
            <a:xfrm>
              <a:off x="2194560" y="880110"/>
              <a:ext cx="1234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 err="1"/>
                <a:t>Baseline</a:t>
              </a:r>
              <a:endParaRPr lang="es-ES" sz="2400" dirty="0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EB33D080-CAC5-17DD-27DF-450CD36795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429000" y="1108710"/>
              <a:ext cx="25784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2815901-B1A2-BEAF-B563-6CA26DE29D2A}"/>
                </a:ext>
              </a:extLst>
            </p:cNvPr>
            <p:cNvSpPr txBox="1"/>
            <p:nvPr/>
          </p:nvSpPr>
          <p:spPr>
            <a:xfrm>
              <a:off x="3889408" y="774042"/>
              <a:ext cx="18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CV sobre el </a:t>
              </a:r>
              <a:r>
                <a:rPr lang="es-ES" sz="1600" dirty="0" err="1"/>
                <a:t>train</a:t>
              </a:r>
              <a:endParaRPr lang="es-ES" sz="1600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BE8B001-9492-5241-739F-2AC6D0CF344D}"/>
                </a:ext>
              </a:extLst>
            </p:cNvPr>
            <p:cNvSpPr txBox="1"/>
            <p:nvPr/>
          </p:nvSpPr>
          <p:spPr>
            <a:xfrm>
              <a:off x="6007416" y="693211"/>
              <a:ext cx="2752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Mejor modelo (</a:t>
              </a:r>
              <a:r>
                <a:rPr lang="es-ES" sz="2400" dirty="0" err="1"/>
                <a:t>Gradient</a:t>
              </a:r>
              <a:r>
                <a:rPr lang="es-ES" sz="2400" dirty="0"/>
                <a:t> </a:t>
              </a:r>
              <a:r>
                <a:rPr lang="es-ES" sz="2400" dirty="0" err="1"/>
                <a:t>Boosting</a:t>
              </a:r>
              <a:r>
                <a:rPr lang="es-ES" sz="2400" dirty="0"/>
                <a:t>)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63576489-7899-0F6A-74B1-8DE9F1739471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383779" y="1524208"/>
              <a:ext cx="0" cy="11425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FEE6C03-A66D-F84E-8018-340DDDBF8B8C}"/>
                </a:ext>
              </a:extLst>
            </p:cNvPr>
            <p:cNvSpPr txBox="1"/>
            <p:nvPr/>
          </p:nvSpPr>
          <p:spPr>
            <a:xfrm>
              <a:off x="7207319" y="1911122"/>
              <a:ext cx="1804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R2 sobre el test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1B28274-2516-7B19-110E-CD7EB7EA82D7}"/>
                </a:ext>
              </a:extLst>
            </p:cNvPr>
            <p:cNvSpPr txBox="1"/>
            <p:nvPr/>
          </p:nvSpPr>
          <p:spPr>
            <a:xfrm>
              <a:off x="6218570" y="2666775"/>
              <a:ext cx="2330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sin </a:t>
              </a:r>
              <a:r>
                <a:rPr lang="es-ES" sz="2400" dirty="0" err="1"/>
                <a:t>over</a:t>
              </a:r>
              <a:r>
                <a:rPr lang="es-ES" sz="2400" dirty="0"/>
                <a:t>- o </a:t>
              </a:r>
              <a:r>
                <a:rPr lang="es-ES" sz="2400" dirty="0" err="1"/>
                <a:t>underfitting</a:t>
              </a:r>
              <a:endParaRPr lang="es-ES" sz="2400" dirty="0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06630FA8-589F-B8A9-4A53-E437C705C86A}"/>
                </a:ext>
              </a:extLst>
            </p:cNvPr>
            <p:cNvCxnSpPr>
              <a:cxnSpLocks/>
              <a:stCxn id="14" idx="1"/>
              <a:endCxn id="17" idx="3"/>
            </p:cNvCxnSpPr>
            <p:nvPr/>
          </p:nvCxnSpPr>
          <p:spPr>
            <a:xfrm flipH="1">
              <a:off x="4837146" y="3082274"/>
              <a:ext cx="1381424" cy="13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ABE732F-5BDE-D9DC-1462-6B3D763636D4}"/>
                </a:ext>
              </a:extLst>
            </p:cNvPr>
            <p:cNvSpPr txBox="1"/>
            <p:nvPr/>
          </p:nvSpPr>
          <p:spPr>
            <a:xfrm>
              <a:off x="5014867" y="2722718"/>
              <a:ext cx="1109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 err="1"/>
                <a:t>GridSearch</a:t>
              </a:r>
              <a:endParaRPr lang="es-ES" sz="1600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D96EE88-6E9A-04A6-BD52-C6D582CF143C}"/>
                </a:ext>
              </a:extLst>
            </p:cNvPr>
            <p:cNvSpPr txBox="1"/>
            <p:nvPr/>
          </p:nvSpPr>
          <p:spPr>
            <a:xfrm>
              <a:off x="2286952" y="2864970"/>
              <a:ext cx="2550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mejorado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0C490DA-7726-5502-0F46-E2774BADCFF5}"/>
              </a:ext>
            </a:extLst>
          </p:cNvPr>
          <p:cNvGrpSpPr/>
          <p:nvPr/>
        </p:nvGrpSpPr>
        <p:grpSpPr>
          <a:xfrm>
            <a:off x="2344102" y="4434840"/>
            <a:ext cx="7508558" cy="1691640"/>
            <a:chOff x="2286952" y="3909060"/>
            <a:chExt cx="7508558" cy="1691640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6E4472F1-7B12-AE68-99AC-A166466A0F31}"/>
                </a:ext>
              </a:extLst>
            </p:cNvPr>
            <p:cNvSpPr/>
            <p:nvPr/>
          </p:nvSpPr>
          <p:spPr>
            <a:xfrm>
              <a:off x="2388870" y="3909060"/>
              <a:ext cx="7406640" cy="1691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DF0AE0B-74F6-429D-6608-7E8578739AC9}"/>
                </a:ext>
              </a:extLst>
            </p:cNvPr>
            <p:cNvSpPr txBox="1"/>
            <p:nvPr/>
          </p:nvSpPr>
          <p:spPr>
            <a:xfrm>
              <a:off x="2286952" y="4331970"/>
              <a:ext cx="2550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mejorado</a:t>
              </a:r>
            </a:p>
            <a:p>
              <a:pPr algn="ctr"/>
              <a:r>
                <a:rPr lang="es-ES" sz="2400" dirty="0"/>
                <a:t>(sin entrenar)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3364B76B-5889-5EE9-F9FA-714B3298225F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4837146" y="4747469"/>
              <a:ext cx="278375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21E8BC2-54F5-17A8-785F-85C6457AC296}"/>
                </a:ext>
              </a:extLst>
            </p:cNvPr>
            <p:cNvSpPr txBox="1"/>
            <p:nvPr/>
          </p:nvSpPr>
          <p:spPr>
            <a:xfrm>
              <a:off x="5070233" y="4162693"/>
              <a:ext cx="2330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dirty="0"/>
                <a:t>Entrenamiento con todo el </a:t>
              </a:r>
              <a:r>
                <a:rPr lang="es-ES" sz="1600" dirty="0" err="1"/>
                <a:t>dataset</a:t>
              </a:r>
              <a:endParaRPr lang="es-ES" sz="1600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DB7310F-7876-A590-E5B4-6297FE523955}"/>
                </a:ext>
              </a:extLst>
            </p:cNvPr>
            <p:cNvSpPr txBox="1"/>
            <p:nvPr/>
          </p:nvSpPr>
          <p:spPr>
            <a:xfrm>
              <a:off x="7620899" y="4331970"/>
              <a:ext cx="1856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/>
                <a:t>Modelo final entrenado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7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182880"/>
            <a:ext cx="10336695" cy="650367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9ACF58-757D-950E-EEB0-3848AFE5C87A}"/>
              </a:ext>
            </a:extLst>
          </p:cNvPr>
          <p:cNvSpPr txBox="1"/>
          <p:nvPr/>
        </p:nvSpPr>
        <p:spPr>
          <a:xfrm>
            <a:off x="1563756" y="848139"/>
            <a:ext cx="967408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err="1"/>
              <a:t>Hiperparámetros</a:t>
            </a:r>
            <a:r>
              <a:rPr lang="es-ES" sz="3200" b="1" dirty="0"/>
              <a:t>:</a:t>
            </a:r>
          </a:p>
          <a:p>
            <a:endParaRPr lang="es-ES" sz="2800" b="1" dirty="0"/>
          </a:p>
          <a:p>
            <a:endParaRPr lang="es-E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 err="1"/>
              <a:t>learning_rate</a:t>
            </a:r>
            <a:r>
              <a:rPr lang="es-ES" sz="2800" b="1" dirty="0"/>
              <a:t> (0.1): </a:t>
            </a:r>
            <a:r>
              <a:rPr lang="es-ES" sz="2400" dirty="0"/>
              <a:t>la importancia de cada árbol de  decisión</a:t>
            </a:r>
          </a:p>
          <a:p>
            <a:pPr lvl="1"/>
            <a:endParaRPr lang="es-ES" sz="2800" dirty="0"/>
          </a:p>
          <a:p>
            <a:pPr lvl="1"/>
            <a:endParaRPr lang="es-E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 err="1"/>
              <a:t>max_depth</a:t>
            </a:r>
            <a:r>
              <a:rPr lang="es-ES" sz="2800" b="1" dirty="0"/>
              <a:t> (6): </a:t>
            </a:r>
            <a:r>
              <a:rPr lang="es-ES" sz="2400" dirty="0"/>
              <a:t>la profundidad de cada árbol de decisión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b="1" dirty="0" err="1"/>
              <a:t>n_estimators</a:t>
            </a:r>
            <a:r>
              <a:rPr lang="es-ES" sz="2800" b="1" dirty="0"/>
              <a:t> (71): </a:t>
            </a:r>
            <a:r>
              <a:rPr lang="es-ES" sz="2400" dirty="0"/>
              <a:t>cantidad de 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1897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4D2C604-7DFE-B33F-1790-4787485FF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FB58F882-CE4D-FC7B-7175-883229B5F5FC}"/>
              </a:ext>
            </a:extLst>
          </p:cNvPr>
          <p:cNvSpPr/>
          <p:nvPr/>
        </p:nvSpPr>
        <p:spPr>
          <a:xfrm>
            <a:off x="1908313" y="2103782"/>
            <a:ext cx="8375374" cy="2650435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>
                <a:solidFill>
                  <a:schemeClr val="tx1"/>
                </a:solidFill>
              </a:rPr>
              <a:t>Rent</a:t>
            </a:r>
            <a:r>
              <a:rPr lang="es-ES" sz="6000" dirty="0">
                <a:solidFill>
                  <a:schemeClr val="tx1"/>
                </a:solidFill>
              </a:rPr>
              <a:t> Predictor</a:t>
            </a:r>
          </a:p>
        </p:txBody>
      </p:sp>
    </p:spTree>
    <p:extLst>
      <p:ext uri="{BB962C8B-B14F-4D97-AF65-F5344CB8AC3E}">
        <p14:creationId xmlns:p14="http://schemas.microsoft.com/office/powerpoint/2010/main" val="31427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73B09E2-9001-8903-1A33-EB0499AE1414}"/>
              </a:ext>
            </a:extLst>
          </p:cNvPr>
          <p:cNvGrpSpPr/>
          <p:nvPr/>
        </p:nvGrpSpPr>
        <p:grpSpPr>
          <a:xfrm>
            <a:off x="2493402" y="0"/>
            <a:ext cx="7205196" cy="5893496"/>
            <a:chOff x="1252602" y="0"/>
            <a:chExt cx="8840485" cy="685800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00F6FEA-CB90-783A-D4BE-F73C8E87F7EA}"/>
                </a:ext>
              </a:extLst>
            </p:cNvPr>
            <p:cNvGrpSpPr/>
            <p:nvPr/>
          </p:nvGrpSpPr>
          <p:grpSpPr>
            <a:xfrm>
              <a:off x="3022018" y="830525"/>
              <a:ext cx="6147964" cy="5196950"/>
              <a:chOff x="3022018" y="830525"/>
              <a:chExt cx="6147964" cy="5196950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F8D6472D-5A8D-491C-8A4F-428A40530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22018" y="830525"/>
                <a:ext cx="6147964" cy="5196950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A4A19307-BEC8-1656-86C7-E175FF3DD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8360" y="2993721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D1FA74FC-8A0E-3306-9AE9-C37220DC6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960" y="4999973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5B25A0D-6307-A59F-1103-A4748BA913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0706" y="1906044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20298798-8C7E-BBD9-BDC8-20B30AD93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5093" y="1352289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257DB538-E298-557B-BDAE-56ED0B908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0538" y="3734169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5F99DDD9-FC9B-9058-4FDA-EA727D11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92" y="4699348"/>
                <a:ext cx="435279" cy="435279"/>
              </a:xfrm>
              <a:prstGeom prst="rect">
                <a:avLst/>
              </a:prstGeom>
            </p:spPr>
          </p:pic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D1C4962C-554A-D9FF-9AC7-260B93E21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6142" y="1134649"/>
                <a:ext cx="435279" cy="435279"/>
              </a:xfrm>
              <a:prstGeom prst="rect">
                <a:avLst/>
              </a:prstGeom>
            </p:spPr>
          </p:pic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2884F18A-BAED-BF17-2D79-D0A4277C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35000"/>
            </a:blip>
            <a:stretch>
              <a:fillRect/>
            </a:stretch>
          </p:blipFill>
          <p:spPr>
            <a:xfrm>
              <a:off x="1252602" y="0"/>
              <a:ext cx="8840485" cy="6858000"/>
            </a:xfrm>
            <a:prstGeom prst="rect">
              <a:avLst/>
            </a:prstGeom>
          </p:spPr>
        </p:pic>
      </p:grp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ABBD3C6-21E9-16A3-1E7A-923992F2F82B}"/>
              </a:ext>
            </a:extLst>
          </p:cNvPr>
          <p:cNvSpPr/>
          <p:nvPr/>
        </p:nvSpPr>
        <p:spPr>
          <a:xfrm>
            <a:off x="3465579" y="5495979"/>
            <a:ext cx="5176758" cy="117109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Viviendas unifamiliares (m2)</a:t>
            </a:r>
          </a:p>
        </p:txBody>
      </p:sp>
    </p:spTree>
    <p:extLst>
      <p:ext uri="{BB962C8B-B14F-4D97-AF65-F5344CB8AC3E}">
        <p14:creationId xmlns:p14="http://schemas.microsoft.com/office/powerpoint/2010/main" val="321505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C4E37C60-B83D-50EA-D881-8CE89386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20288"/>
              </p:ext>
            </p:extLst>
          </p:nvPr>
        </p:nvGraphicFramePr>
        <p:xfrm>
          <a:off x="1789151" y="919835"/>
          <a:ext cx="3657492" cy="50183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57492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Gradient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Boosting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Ramdon</a:t>
                      </a:r>
                      <a:r>
                        <a:rPr lang="es-ES" sz="2000" dirty="0">
                          <a:effectLst/>
                        </a:rPr>
                        <a:t> Forest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XGBoost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AdaBoost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Polinomial </a:t>
                      </a:r>
                      <a:r>
                        <a:rPr lang="es-ES" sz="2000" dirty="0" err="1">
                          <a:effectLst/>
                        </a:rPr>
                        <a:t>Regresion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ElasticNet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K </a:t>
                      </a:r>
                      <a:r>
                        <a:rPr lang="es-ES" sz="2000" dirty="0" err="1">
                          <a:effectLst/>
                        </a:rPr>
                        <a:t>Neighbors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Regressor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Super Vector Machine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sp>
        <p:nvSpPr>
          <p:cNvPr id="10" name="Cerrar llave 9">
            <a:extLst>
              <a:ext uri="{FF2B5EF4-FFF2-40B4-BE49-F238E27FC236}">
                <a16:creationId xmlns:a16="http://schemas.microsoft.com/office/drawing/2014/main" id="{CC807CF4-2CA9-826E-7F4C-FCE0D81A018C}"/>
              </a:ext>
            </a:extLst>
          </p:cNvPr>
          <p:cNvSpPr/>
          <p:nvPr/>
        </p:nvSpPr>
        <p:spPr>
          <a:xfrm>
            <a:off x="5711687" y="919835"/>
            <a:ext cx="874643" cy="50183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9B834D-F809-FF98-2BA8-27223CCA6D48}"/>
              </a:ext>
            </a:extLst>
          </p:cNvPr>
          <p:cNvSpPr txBox="1"/>
          <p:nvPr/>
        </p:nvSpPr>
        <p:spPr>
          <a:xfrm>
            <a:off x="6851374" y="3075057"/>
            <a:ext cx="404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 </a:t>
            </a:r>
            <a:r>
              <a:rPr lang="es-ES" sz="4000" b="1" dirty="0"/>
              <a:t>+</a:t>
            </a:r>
            <a:r>
              <a:rPr lang="es-ES" sz="2800" dirty="0"/>
              <a:t>    </a:t>
            </a:r>
            <a:r>
              <a:rPr lang="es-ES" sz="2800" dirty="0" err="1"/>
              <a:t>Clusterización</a:t>
            </a:r>
            <a:r>
              <a:rPr lang="es-ES" sz="2800" dirty="0"/>
              <a:t> previa</a:t>
            </a:r>
          </a:p>
        </p:txBody>
      </p:sp>
    </p:spTree>
    <p:extLst>
      <p:ext uri="{BB962C8B-B14F-4D97-AF65-F5344CB8AC3E}">
        <p14:creationId xmlns:p14="http://schemas.microsoft.com/office/powerpoint/2010/main" val="26361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Features</a:t>
            </a:r>
            <a:endParaRPr lang="es-E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Codigo_provincia</a:t>
            </a: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A1B2B0D3-1ACE-917E-8149-298FC4BE514D}"/>
              </a:ext>
            </a:extLst>
          </p:cNvPr>
          <p:cNvSpPr/>
          <p:nvPr/>
        </p:nvSpPr>
        <p:spPr>
          <a:xfrm>
            <a:off x="167195" y="200968"/>
            <a:ext cx="8701232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FC3886B-511A-6CD1-D789-8BC687BBA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48958"/>
              </p:ext>
            </p:extLst>
          </p:nvPr>
        </p:nvGraphicFramePr>
        <p:xfrm>
          <a:off x="532010" y="747801"/>
          <a:ext cx="3041040" cy="408154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104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9894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Codigo_provincia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Provincia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Codigo_municipio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Total_vc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Total_vu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Alquiler_mes_vc_m2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Comunidad_autonoma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Poblacion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FD4E3A8-09F5-4B4D-A5D3-C65E3519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06905"/>
              </p:ext>
            </p:extLst>
          </p:nvPr>
        </p:nvGraphicFramePr>
        <p:xfrm>
          <a:off x="4105060" y="747803"/>
          <a:ext cx="4341660" cy="408155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4166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Inmuebles_totales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Viviendas_turisticas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Turistas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Porcentaje_viviendas_turisticas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Total_casas_alquiler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Porcentaje_viviendas_alquiler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Porcentaje_vc_alquiler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46066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Porcentaje_vu_alquiler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D34ECB66-DA24-AC91-DEDE-E6DB9E0EC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20841"/>
              </p:ext>
            </p:extLst>
          </p:nvPr>
        </p:nvGraphicFramePr>
        <p:xfrm>
          <a:off x="2403259" y="5250923"/>
          <a:ext cx="3041040" cy="85927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1040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39894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460325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Alquiler_mes_vu_m2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</a:tbl>
          </a:graphicData>
        </a:graphic>
      </p:graphicFrame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7A7060FB-D264-1A83-72AA-0C514C376878}"/>
              </a:ext>
            </a:extLst>
          </p:cNvPr>
          <p:cNvSpPr/>
          <p:nvPr/>
        </p:nvSpPr>
        <p:spPr>
          <a:xfrm>
            <a:off x="9136783" y="1396935"/>
            <a:ext cx="2786861" cy="162211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u="sng" dirty="0">
                <a:solidFill>
                  <a:schemeClr val="tx1"/>
                </a:solidFill>
              </a:rPr>
              <a:t>Instancias:</a:t>
            </a:r>
          </a:p>
          <a:p>
            <a:pPr algn="ctr"/>
            <a:r>
              <a:rPr lang="es-ES" sz="4000" dirty="0">
                <a:solidFill>
                  <a:schemeClr val="tx1"/>
                </a:solidFill>
              </a:rPr>
              <a:t>2033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1DF931E0-6EF8-D4FB-39A2-B8DFEA4A029A}"/>
              </a:ext>
            </a:extLst>
          </p:cNvPr>
          <p:cNvSpPr/>
          <p:nvPr/>
        </p:nvSpPr>
        <p:spPr>
          <a:xfrm>
            <a:off x="9187060" y="4127467"/>
            <a:ext cx="2786861" cy="1622110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u="sng" dirty="0">
                <a:solidFill>
                  <a:schemeClr val="tx1"/>
                </a:solidFill>
              </a:rPr>
              <a:t>Año de datos:</a:t>
            </a:r>
          </a:p>
          <a:p>
            <a:pPr algn="ctr"/>
            <a:r>
              <a:rPr lang="es-ES" sz="4000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4E8936-A948-547A-DB13-A75737AB41A9}"/>
              </a:ext>
            </a:extLst>
          </p:cNvPr>
          <p:cNvSpPr/>
          <p:nvPr/>
        </p:nvSpPr>
        <p:spPr>
          <a:xfrm>
            <a:off x="532010" y="2981026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63EB04-87F1-3F2B-4457-6CAA38F5B4F5}"/>
              </a:ext>
            </a:extLst>
          </p:cNvPr>
          <p:cNvSpPr/>
          <p:nvPr/>
        </p:nvSpPr>
        <p:spPr>
          <a:xfrm>
            <a:off x="532010" y="3436976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417D3AA-6FB1-409E-7650-A400338053D8}"/>
              </a:ext>
            </a:extLst>
          </p:cNvPr>
          <p:cNvSpPr/>
          <p:nvPr/>
        </p:nvSpPr>
        <p:spPr>
          <a:xfrm>
            <a:off x="532010" y="3916727"/>
            <a:ext cx="3041040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D5E29DD-3D3B-7805-4AD3-455A0DB16B5F}"/>
              </a:ext>
            </a:extLst>
          </p:cNvPr>
          <p:cNvSpPr/>
          <p:nvPr/>
        </p:nvSpPr>
        <p:spPr>
          <a:xfrm>
            <a:off x="4105059" y="2062486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91B6D34-86A4-3555-11C0-78182CE84EA5}"/>
              </a:ext>
            </a:extLst>
          </p:cNvPr>
          <p:cNvSpPr/>
          <p:nvPr/>
        </p:nvSpPr>
        <p:spPr>
          <a:xfrm>
            <a:off x="4105051" y="3905009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44A43C-0039-97C8-8252-FAB9FD08B186}"/>
              </a:ext>
            </a:extLst>
          </p:cNvPr>
          <p:cNvSpPr/>
          <p:nvPr/>
        </p:nvSpPr>
        <p:spPr>
          <a:xfrm>
            <a:off x="4105056" y="4359771"/>
            <a:ext cx="4341659" cy="479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6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474146" y="319972"/>
            <a:ext cx="5224406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C4E37C60-B83D-50EA-D881-8CE89386B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28445"/>
              </p:ext>
            </p:extLst>
          </p:nvPr>
        </p:nvGraphicFramePr>
        <p:xfrm>
          <a:off x="1678447" y="897370"/>
          <a:ext cx="3027368" cy="50183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27368">
                  <a:extLst>
                    <a:ext uri="{9D8B030D-6E8A-4147-A177-3AD203B41FA5}">
                      <a16:colId xmlns:a16="http://schemas.microsoft.com/office/drawing/2014/main" val="65502804"/>
                    </a:ext>
                  </a:extLst>
                </a:gridCol>
              </a:tblGrid>
              <a:tr h="490514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/>
                        <a:t>Features</a:t>
                      </a:r>
                      <a:endParaRPr lang="es-E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30618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Gradient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Boosting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06371762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Ramdon</a:t>
                      </a:r>
                      <a:r>
                        <a:rPr lang="es-ES" sz="2000" dirty="0">
                          <a:effectLst/>
                        </a:rPr>
                        <a:t> Forest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03368235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XGBoost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55914460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AdaBoost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0467247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Polinomial </a:t>
                      </a:r>
                      <a:r>
                        <a:rPr lang="es-ES" sz="2000" dirty="0" err="1">
                          <a:effectLst/>
                        </a:rPr>
                        <a:t>Regresion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35719876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effectLst/>
                        </a:rPr>
                        <a:t>ElasticNet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4357363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K </a:t>
                      </a:r>
                      <a:r>
                        <a:rPr lang="es-ES" sz="2000" dirty="0" err="1">
                          <a:effectLst/>
                        </a:rPr>
                        <a:t>Neighbors</a:t>
                      </a:r>
                      <a:r>
                        <a:rPr lang="es-ES" sz="2000" dirty="0">
                          <a:effectLst/>
                        </a:rPr>
                        <a:t> </a:t>
                      </a:r>
                      <a:r>
                        <a:rPr lang="es-ES" sz="2000" dirty="0" err="1">
                          <a:effectLst/>
                        </a:rPr>
                        <a:t>Regressor</a:t>
                      </a:r>
                      <a:endParaRPr lang="es-E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2632079"/>
                  </a:ext>
                </a:extLst>
              </a:tr>
              <a:tr h="56597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effectLst/>
                        </a:rPr>
                        <a:t>Super Vector Machine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11219257"/>
                  </a:ext>
                </a:extLst>
              </a:tr>
            </a:tbl>
          </a:graphicData>
        </a:graphic>
      </p:graphicFrame>
      <p:sp>
        <p:nvSpPr>
          <p:cNvPr id="2" name="Flecha derecha 1">
            <a:extLst>
              <a:ext uri="{FF2B5EF4-FFF2-40B4-BE49-F238E27FC236}">
                <a16:creationId xmlns:a16="http://schemas.microsoft.com/office/drawing/2014/main" id="{20F1DAC4-2715-0E1D-208B-C9864C7BEEA9}"/>
              </a:ext>
            </a:extLst>
          </p:cNvPr>
          <p:cNvSpPr/>
          <p:nvPr/>
        </p:nvSpPr>
        <p:spPr>
          <a:xfrm>
            <a:off x="4956313" y="1369204"/>
            <a:ext cx="2279374" cy="6467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66512B69-C8FE-190D-5056-05B3443EA0AA}"/>
              </a:ext>
            </a:extLst>
          </p:cNvPr>
          <p:cNvSpPr/>
          <p:nvPr/>
        </p:nvSpPr>
        <p:spPr>
          <a:xfrm>
            <a:off x="7415525" y="457035"/>
            <a:ext cx="4007005" cy="2471107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u="sng" dirty="0">
                <a:solidFill>
                  <a:schemeClr val="tx1"/>
                </a:solidFill>
              </a:rPr>
              <a:t>R2 </a:t>
            </a:r>
            <a:r>
              <a:rPr lang="es-ES" sz="4000" u="sng" dirty="0" err="1">
                <a:solidFill>
                  <a:schemeClr val="tx1"/>
                </a:solidFill>
              </a:rPr>
              <a:t>train</a:t>
            </a:r>
            <a:r>
              <a:rPr lang="es-ES" sz="4000" u="sng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s-ES" sz="6000" dirty="0">
                <a:solidFill>
                  <a:schemeClr val="tx1"/>
                </a:solidFill>
              </a:rPr>
              <a:t>0,79</a:t>
            </a:r>
          </a:p>
        </p:txBody>
      </p:sp>
      <p:sp>
        <p:nvSpPr>
          <p:cNvPr id="4" name="Flecha derecha 3">
            <a:extLst>
              <a:ext uri="{FF2B5EF4-FFF2-40B4-BE49-F238E27FC236}">
                <a16:creationId xmlns:a16="http://schemas.microsoft.com/office/drawing/2014/main" id="{915C7A88-DC63-523E-5DF1-020AA026239D}"/>
              </a:ext>
            </a:extLst>
          </p:cNvPr>
          <p:cNvSpPr/>
          <p:nvPr/>
        </p:nvSpPr>
        <p:spPr>
          <a:xfrm rot="5400000">
            <a:off x="8703458" y="3601372"/>
            <a:ext cx="1590846" cy="80098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44AFA96D-A291-050D-0E78-09E3D3DB25EF}"/>
              </a:ext>
            </a:extLst>
          </p:cNvPr>
          <p:cNvSpPr/>
          <p:nvPr/>
        </p:nvSpPr>
        <p:spPr>
          <a:xfrm>
            <a:off x="9899373" y="3406535"/>
            <a:ext cx="2010028" cy="888481"/>
          </a:xfrm>
          <a:prstGeom prst="roundRect">
            <a:avLst/>
          </a:prstGeom>
          <a:solidFill>
            <a:srgbClr val="92D050">
              <a:alpha val="87000"/>
            </a:srgb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</a:rPr>
              <a:t>Mejora </a:t>
            </a:r>
            <a:r>
              <a:rPr lang="es-ES" sz="2000" dirty="0" err="1">
                <a:solidFill>
                  <a:schemeClr val="tx1"/>
                </a:solidFill>
              </a:rPr>
              <a:t>hiperparámetros</a:t>
            </a:r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2D5A1793-300E-1267-3835-602553A5A034}"/>
              </a:ext>
            </a:extLst>
          </p:cNvPr>
          <p:cNvSpPr/>
          <p:nvPr/>
        </p:nvSpPr>
        <p:spPr>
          <a:xfrm>
            <a:off x="8045945" y="5076897"/>
            <a:ext cx="2905871" cy="1220599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0,80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FD610C-58B9-7985-7760-FE2173AA4F45}"/>
              </a:ext>
            </a:extLst>
          </p:cNvPr>
          <p:cNvSpPr/>
          <p:nvPr/>
        </p:nvSpPr>
        <p:spPr>
          <a:xfrm>
            <a:off x="1678447" y="1369203"/>
            <a:ext cx="3027368" cy="5720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72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9BB1AA-7D88-1C77-7847-9B492692726F}"/>
              </a:ext>
            </a:extLst>
          </p:cNvPr>
          <p:cNvSpPr txBox="1"/>
          <p:nvPr/>
        </p:nvSpPr>
        <p:spPr>
          <a:xfrm>
            <a:off x="1863090" y="754380"/>
            <a:ext cx="2171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u="sng" dirty="0"/>
              <a:t>R2 test: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53E851-2D16-5AF9-1DE6-4B37FB09AA85}"/>
              </a:ext>
            </a:extLst>
          </p:cNvPr>
          <p:cNvSpPr txBox="1"/>
          <p:nvPr/>
        </p:nvSpPr>
        <p:spPr>
          <a:xfrm>
            <a:off x="4916639" y="2705725"/>
            <a:ext cx="24117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0,80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6686A9-A5E1-425C-3C1D-98C7F83F4FA1}"/>
              </a:ext>
            </a:extLst>
          </p:cNvPr>
          <p:cNvSpPr txBox="1"/>
          <p:nvPr/>
        </p:nvSpPr>
        <p:spPr>
          <a:xfrm>
            <a:off x="8123831" y="1523821"/>
            <a:ext cx="241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strike="sngStrike" dirty="0" err="1"/>
              <a:t>Overfitting</a:t>
            </a:r>
            <a:endParaRPr lang="es-ES" sz="3600" strike="sngStrik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473F03-8461-6FDA-B003-59B0612FCB6F}"/>
              </a:ext>
            </a:extLst>
          </p:cNvPr>
          <p:cNvSpPr txBox="1"/>
          <p:nvPr/>
        </p:nvSpPr>
        <p:spPr>
          <a:xfrm>
            <a:off x="8072396" y="468784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strike="sngStrike" dirty="0" err="1"/>
              <a:t>Underfitting</a:t>
            </a:r>
            <a:endParaRPr lang="es-ES" sz="3600" strike="sngStrike" dirty="0"/>
          </a:p>
        </p:txBody>
      </p:sp>
    </p:spTree>
    <p:extLst>
      <p:ext uri="{BB962C8B-B14F-4D97-AF65-F5344CB8AC3E}">
        <p14:creationId xmlns:p14="http://schemas.microsoft.com/office/powerpoint/2010/main" val="19765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E0332278-6626-D722-5837-CCB375A25B98}"/>
              </a:ext>
            </a:extLst>
          </p:cNvPr>
          <p:cNvSpPr/>
          <p:nvPr/>
        </p:nvSpPr>
        <p:spPr>
          <a:xfrm>
            <a:off x="954157" y="316558"/>
            <a:ext cx="10336695" cy="622488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>
                <a:solidFill>
                  <a:schemeClr val="tx1"/>
                </a:solidFill>
              </a:rPr>
              <a:t>¿Solo un predictor?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807477D-B22A-0449-A339-0330B091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00" b="99100" l="4506" r="94477">
                        <a14:foregroundMark x1="59157" y1="60400" x2="59157" y2="60400"/>
                        <a14:foregroundMark x1="63953" y1="56300" x2="65698" y2="73300"/>
                        <a14:foregroundMark x1="65698" y1="73300" x2="53488" y2="45900"/>
                        <a14:foregroundMark x1="53488" y1="45900" x2="31105" y2="66300"/>
                        <a14:foregroundMark x1="31105" y1="66300" x2="34012" y2="47500"/>
                        <a14:foregroundMark x1="34012" y1="47500" x2="35901" y2="73300"/>
                        <a14:foregroundMark x1="35901" y1="73300" x2="39971" y2="50700"/>
                        <a14:foregroundMark x1="10029" y1="48800" x2="9884" y2="67000"/>
                        <a14:foregroundMark x1="9884" y1="67000" x2="22384" y2="83000"/>
                        <a14:foregroundMark x1="22384" y1="83000" x2="60029" y2="79600"/>
                        <a14:foregroundMark x1="60029" y1="79600" x2="61773" y2="78400"/>
                        <a14:foregroundMark x1="85320" y1="55200" x2="89680" y2="75000"/>
                        <a14:foregroundMark x1="89680" y1="75000" x2="74419" y2="87000"/>
                        <a14:foregroundMark x1="74419" y1="87000" x2="60174" y2="88900"/>
                        <a14:foregroundMark x1="41134" y1="8300" x2="52616" y2="8700"/>
                        <a14:foregroundMark x1="4506" y1="59300" x2="4506" y2="79200"/>
                        <a14:foregroundMark x1="69477" y1="48100" x2="85756" y2="61100"/>
                        <a14:foregroundMark x1="85756" y1="61100" x2="71657" y2="52900"/>
                        <a14:foregroundMark x1="59593" y1="45800" x2="57994" y2="46600"/>
                        <a14:foregroundMark x1="53634" y1="56700" x2="53634" y2="70200"/>
                        <a14:foregroundMark x1="41134" y1="48400" x2="32849" y2="39100"/>
                        <a14:foregroundMark x1="65698" y1="39400" x2="82703" y2="52400"/>
                        <a14:foregroundMark x1="82703" y1="52400" x2="90116" y2="67200"/>
                        <a14:foregroundMark x1="90116" y1="67200" x2="87645" y2="83300"/>
                        <a14:foregroundMark x1="87645" y1="83300" x2="76599" y2="90400"/>
                        <a14:foregroundMark x1="77035" y1="44300" x2="87936" y2="60000"/>
                        <a14:foregroundMark x1="87936" y1="60000" x2="89099" y2="76700"/>
                        <a14:foregroundMark x1="89099" y1="76700" x2="83140" y2="92800"/>
                        <a14:foregroundMark x1="83140" y1="92800" x2="58285" y2="93100"/>
                        <a14:foregroundMark x1="58285" y1="93100" x2="53052" y2="89300"/>
                        <a14:foregroundMark x1="94477" y1="66400" x2="93459" y2="75100"/>
                        <a14:foregroundMark x1="43750" y1="98700" x2="60174" y2="99100"/>
                        <a14:foregroundMark x1="45494" y1="12800" x2="49855" y2="10900"/>
                        <a14:foregroundMark x1="49855" y1="7900" x2="35029" y2="15400"/>
                        <a14:foregroundMark x1="59593" y1="10900" x2="53634" y2="14300"/>
                        <a14:foregroundMark x1="54215" y1="7200" x2="32849" y2="14000"/>
                        <a14:foregroundMark x1="32849" y1="14000" x2="32413" y2="18100"/>
                        <a14:foregroundMark x1="32413" y1="8700" x2="59593" y2="5300"/>
                        <a14:foregroundMark x1="59593" y1="5300" x2="61773" y2="5300"/>
                        <a14:foregroundMark x1="49855" y1="2300" x2="47093" y2="2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09" y="2014451"/>
            <a:ext cx="3329940" cy="48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FA76F6-CE9F-B094-E41B-8B9EC7F0D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3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Triángulo 5">
            <a:extLst>
              <a:ext uri="{FF2B5EF4-FFF2-40B4-BE49-F238E27FC236}">
                <a16:creationId xmlns:a16="http://schemas.microsoft.com/office/drawing/2014/main" id="{9C2126CD-AA25-E10D-9D3F-7761B1DD93E7}"/>
              </a:ext>
            </a:extLst>
          </p:cNvPr>
          <p:cNvSpPr/>
          <p:nvPr/>
        </p:nvSpPr>
        <p:spPr>
          <a:xfrm>
            <a:off x="3310890" y="1116166"/>
            <a:ext cx="5570220" cy="442341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F4998CCC-4065-87A9-E5E2-7372A0F72622}"/>
              </a:ext>
            </a:extLst>
          </p:cNvPr>
          <p:cNvSpPr/>
          <p:nvPr/>
        </p:nvSpPr>
        <p:spPr>
          <a:xfrm>
            <a:off x="1445647" y="500634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Automatización</a:t>
            </a: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BF0D5443-0A7A-3E19-DD13-05F2962D4495}"/>
              </a:ext>
            </a:extLst>
          </p:cNvPr>
          <p:cNvSpPr/>
          <p:nvPr/>
        </p:nvSpPr>
        <p:spPr>
          <a:xfrm>
            <a:off x="7907407" y="500634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Adaptabilidad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F6C5999F-A2A0-F17C-7E8E-55E317E0FFE0}"/>
              </a:ext>
            </a:extLst>
          </p:cNvPr>
          <p:cNvSpPr/>
          <p:nvPr/>
        </p:nvSpPr>
        <p:spPr>
          <a:xfrm>
            <a:off x="4549140" y="541020"/>
            <a:ext cx="3103493" cy="1066472"/>
          </a:xfrm>
          <a:prstGeom prst="round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Soporte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5CD2BF-8C23-A6D2-BE39-5457ECDA7139}"/>
              </a:ext>
            </a:extLst>
          </p:cNvPr>
          <p:cNvSpPr txBox="1"/>
          <p:nvPr/>
        </p:nvSpPr>
        <p:spPr>
          <a:xfrm>
            <a:off x="5290185" y="3111869"/>
            <a:ext cx="161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Éxito</a:t>
            </a:r>
          </a:p>
        </p:txBody>
      </p:sp>
    </p:spTree>
    <p:extLst>
      <p:ext uri="{BB962C8B-B14F-4D97-AF65-F5344CB8AC3E}">
        <p14:creationId xmlns:p14="http://schemas.microsoft.com/office/powerpoint/2010/main" val="30479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451</Words>
  <Application>Microsoft Macintosh PowerPoint</Application>
  <PresentationFormat>Panorámica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Manuel González</dc:creator>
  <cp:lastModifiedBy>José Manuel González</cp:lastModifiedBy>
  <cp:revision>12</cp:revision>
  <dcterms:created xsi:type="dcterms:W3CDTF">2023-07-19T15:16:27Z</dcterms:created>
  <dcterms:modified xsi:type="dcterms:W3CDTF">2023-07-22T07:49:40Z</dcterms:modified>
</cp:coreProperties>
</file>